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0" r:id="rId4"/>
    <p:sldId id="451" r:id="rId5"/>
    <p:sldId id="452" r:id="rId6"/>
    <p:sldId id="453" r:id="rId7"/>
    <p:sldId id="454" r:id="rId8"/>
    <p:sldId id="455" r:id="rId9"/>
    <p:sldId id="456" r:id="rId1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19/11/2024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Rapport n°8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Désignation des représentants du SMEGREG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dans divers organismes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4574B87D-4FDF-3C24-6EAB-92FDC21FD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83" y="1166842"/>
            <a:ext cx="11336785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FR" sz="2400" dirty="0">
                <a:solidFill>
                  <a:srgbClr val="0070C0"/>
                </a:solidFill>
              </a:rPr>
              <a:t>Ces instances sont les suivantes :</a:t>
            </a:r>
          </a:p>
          <a:p>
            <a:pPr marL="268288" lvl="0" indent="-268288" algn="just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fr-FR" sz="2400" dirty="0">
                <a:solidFill>
                  <a:srgbClr val="0070C0"/>
                </a:solidFill>
              </a:rPr>
              <a:t>Commission locale de l'eau du SAGE Nappes profondes de Gironde</a:t>
            </a:r>
          </a:p>
          <a:p>
            <a:pPr marL="268288" lvl="0" indent="-268288" algn="just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fr-FR" sz="2400" dirty="0">
                <a:solidFill>
                  <a:srgbClr val="0070C0"/>
                </a:solidFill>
              </a:rPr>
              <a:t>Commission locale de l'eau du SAGE Estuaire de la Gironde</a:t>
            </a:r>
          </a:p>
          <a:p>
            <a:pPr marL="268288" lvl="0" indent="-268288" algn="just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fr-FR" sz="2400" dirty="0">
                <a:solidFill>
                  <a:srgbClr val="0070C0"/>
                </a:solidFill>
              </a:rPr>
              <a:t>FNCCR (</a:t>
            </a:r>
            <a:r>
              <a:rPr lang="fr-FR" dirty="0">
                <a:solidFill>
                  <a:srgbClr val="0070C0"/>
                </a:solidFill>
              </a:rPr>
              <a:t>Fédération nationale des collectivités concédantes et régies – asso. loi 1901</a:t>
            </a:r>
            <a:r>
              <a:rPr lang="fr-FR" sz="2400" dirty="0">
                <a:solidFill>
                  <a:srgbClr val="0070C0"/>
                </a:solidFill>
              </a:rPr>
              <a:t>)</a:t>
            </a:r>
          </a:p>
          <a:p>
            <a:pPr marL="268288" lvl="0" indent="-268288" algn="just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fr-FR" sz="2400" dirty="0" err="1">
                <a:solidFill>
                  <a:srgbClr val="0070C0"/>
                </a:solidFill>
              </a:rPr>
              <a:t>Acclimaterra</a:t>
            </a:r>
            <a:r>
              <a:rPr lang="fr-FR" sz="2400" dirty="0">
                <a:solidFill>
                  <a:srgbClr val="0070C0"/>
                </a:solidFill>
              </a:rPr>
              <a:t> (</a:t>
            </a:r>
            <a:r>
              <a:rPr lang="fr-FR" dirty="0">
                <a:solidFill>
                  <a:srgbClr val="0070C0"/>
                </a:solidFill>
              </a:rPr>
              <a:t>Comité Scientifique Régional sur le Changement Climatique – asso. 1901</a:t>
            </a:r>
            <a:r>
              <a:rPr lang="fr-FR" sz="2400" dirty="0">
                <a:solidFill>
                  <a:srgbClr val="0070C0"/>
                </a:solidFill>
              </a:rPr>
              <a:t>)</a:t>
            </a:r>
          </a:p>
          <a:p>
            <a:pPr marL="268288" lvl="0" indent="-268288" algn="just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fr-FR" sz="2400" dirty="0" err="1">
                <a:solidFill>
                  <a:srgbClr val="0070C0"/>
                </a:solidFill>
              </a:rPr>
              <a:t>A'Urba</a:t>
            </a:r>
            <a:r>
              <a:rPr lang="fr-FR" sz="2400" dirty="0">
                <a:solidFill>
                  <a:srgbClr val="0070C0"/>
                </a:solidFill>
              </a:rPr>
              <a:t> (</a:t>
            </a:r>
            <a:r>
              <a:rPr lang="fr-FR" dirty="0">
                <a:solidFill>
                  <a:srgbClr val="0070C0"/>
                </a:solidFill>
              </a:rPr>
              <a:t>Agence d’urbanisme Bordeaux Aquitaine – asso. loi 1901)</a:t>
            </a:r>
            <a:endParaRPr lang="fr-FR" sz="2400" dirty="0">
              <a:solidFill>
                <a:srgbClr val="0070C0"/>
              </a:solidFill>
            </a:endParaRPr>
          </a:p>
          <a:p>
            <a:pPr marL="268288" lvl="0" indent="-268288" algn="just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fr-FR" sz="2400" dirty="0">
                <a:solidFill>
                  <a:srgbClr val="0070C0"/>
                </a:solidFill>
              </a:rPr>
              <a:t>CNAS (</a:t>
            </a:r>
            <a:r>
              <a:rPr lang="fr-FR" dirty="0">
                <a:solidFill>
                  <a:srgbClr val="0070C0"/>
                </a:solidFill>
              </a:rPr>
              <a:t>Comité National d'Action Sociale - association loi 1901</a:t>
            </a:r>
            <a:r>
              <a:rPr lang="fr-FR" sz="2400" dirty="0">
                <a:solidFill>
                  <a:srgbClr val="0070C0"/>
                </a:solidFill>
              </a:rPr>
              <a:t>)</a:t>
            </a:r>
          </a:p>
          <a:p>
            <a:pPr marL="268288" lvl="0" indent="-268288" algn="just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fr-FR" sz="2400" dirty="0">
                <a:solidFill>
                  <a:srgbClr val="0070C0"/>
                </a:solidFill>
              </a:rPr>
              <a:t>Comité régional de la biodiversité de Nouvelle Aquitaine</a:t>
            </a:r>
          </a:p>
          <a:p>
            <a:pPr algn="l"/>
            <a:endParaRPr lang="fr-FR" sz="2000" b="0" i="0" u="none" strike="noStrike" baseline="0" dirty="0">
              <a:latin typeface="TrebuchetMS"/>
            </a:endParaRPr>
          </a:p>
          <a:p>
            <a:pPr algn="r"/>
            <a:r>
              <a:rPr lang="fr-FR" sz="2000" b="1" i="1" dirty="0">
                <a:solidFill>
                  <a:srgbClr val="0070C0"/>
                </a:solidFill>
              </a:rPr>
              <a:t>Ces désignations sont décidées à la majorité absolue des membres présents ou représentés.</a:t>
            </a:r>
            <a:endParaRPr lang="fr-FR" altLang="fr-FR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E4457-EBF0-855D-136E-A007FB0D9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20BABBA-5E6C-32F7-FB02-9B9202EAE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EA48239B-F9E9-D1FA-166B-F33437443028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94014CF-466B-C6BC-908F-F0028326C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495" y="1413763"/>
            <a:ext cx="1123913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Commission locale de l'eau du SAGE Nappes profondes de Gironde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Installée par le Préfet de la Gironde en 1998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Président : Pierre DUCOUT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Composée de 27 membres répartis en trois collèges : élus locaux (50% au moins), usagers des ressources en eau (25% au moins) et Etat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Elaboration puis révision du SAGE Nappes profondes de Gironde, animation et suivi de sa mise en œuvre et du respect de ses mesures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rgbClr val="0070C0"/>
              </a:solidFill>
            </a:endParaRPr>
          </a:p>
          <a:p>
            <a:pPr algn="r"/>
            <a:r>
              <a:rPr lang="fr-FR" sz="2000" i="1" dirty="0">
                <a:solidFill>
                  <a:srgbClr val="0070C0"/>
                </a:solidFill>
              </a:rPr>
              <a:t>Délégué pour le SMEGREG désigné le 01/12/2021 : Maxime GHESQUIERE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052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32F36-AD29-6C08-BEDC-B2858F912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4312D246-A6B1-3E58-84D4-CDAE0434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5E0F0EC-BE92-1ECB-7055-C95DF30252F1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4CDA9617-C07C-4375-B7D7-46059E701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027" y="1307230"/>
            <a:ext cx="11310152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Commission locale de l'eau du SAGE Estuaire de la Gironde et milieux associés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Créée par arrêté préfectoral du 08 février 2006.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Présidente : Pascale GOT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Composée de 88 membres répartis en 3 collèges : élus locaux (50% au moins), usagers des ressources en eau (25% au moins) et Etat</a:t>
            </a:r>
          </a:p>
          <a:p>
            <a:pPr algn="just">
              <a:spcBef>
                <a:spcPts val="12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Elaboration du SAGE Estuaire Gironde, mise en œuvre et suivi</a:t>
            </a:r>
          </a:p>
          <a:p>
            <a:pPr algn="r">
              <a:spcBef>
                <a:spcPts val="1200"/>
              </a:spcBef>
            </a:pPr>
            <a:endParaRPr lang="fr-FR" sz="2000" dirty="0">
              <a:solidFill>
                <a:srgbClr val="0070C0"/>
              </a:solidFill>
            </a:endParaRPr>
          </a:p>
          <a:p>
            <a:pPr algn="r">
              <a:spcBef>
                <a:spcPts val="1200"/>
              </a:spcBef>
            </a:pPr>
            <a:r>
              <a:rPr lang="fr-FR" sz="2000" i="1" dirty="0">
                <a:solidFill>
                  <a:srgbClr val="0070C0"/>
                </a:solidFill>
              </a:rPr>
              <a:t>Déléguée pour le SMEGREG désignée le 01/12/2021 : Agnès </a:t>
            </a:r>
            <a:r>
              <a:rPr lang="fr-FR" sz="2000" i="1" dirty="0" err="1">
                <a:solidFill>
                  <a:srgbClr val="0070C0"/>
                </a:solidFill>
              </a:rPr>
              <a:t>SEJOURNET</a:t>
            </a:r>
            <a:endParaRPr lang="fr-FR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5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4AB31-B466-882C-788F-89A2103CE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16C5A67A-F58C-34CE-4AC5-2C5C4D6AA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5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ABE653D8-DB5C-51E1-EF64-7EFBCDC6F64B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39031362-4244-DD9F-AB45-880F8097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17" y="1154927"/>
            <a:ext cx="11265763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Fédération nationale des collectivités concédantes et régies (FNCCR)</a:t>
            </a:r>
          </a:p>
          <a:p>
            <a:pPr lvl="0" algn="just"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</a:rPr>
              <a:t>Association loi 1901 créée en 1934 présidée par Xavier PINTAT.</a:t>
            </a:r>
          </a:p>
          <a:p>
            <a:pPr algn="just"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</a:rPr>
              <a:t>Adhésion SMEGREG en 2018 (délibération 14/02/2018).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fr-FR" dirty="0">
                <a:solidFill>
                  <a:srgbClr val="0070C0"/>
                </a:solidFill>
              </a:rPr>
              <a:t>Administrée par un Conseil composé de 85 membres, élus pour trois ans par l’Assemblée générale parmi les élus représentant les adhérents.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Association de collectivités territoriales spécialisées dans les services publics locaux en réseau (énergie, cycle de l’eau - 500 collectivités membres, numérique, déchets) qui a pour but de représenter les élus et d'aider les personnes morales adhérentes :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</a:rPr>
              <a:t>à défendre et représenter les intérêts généraux et particuliers de ces collectivités et organismes,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0C0"/>
                </a:solidFill>
              </a:rPr>
              <a:t>à perfectionner et développer les services publics, à améliorer la gestion des services publics et du domaine public ou privé de ces mêmes collectivités et organismes. </a:t>
            </a:r>
          </a:p>
          <a:p>
            <a:pPr algn="r"/>
            <a:endParaRPr lang="fr-FR" sz="2000" dirty="0">
              <a:solidFill>
                <a:srgbClr val="0070C0"/>
              </a:solidFill>
            </a:endParaRPr>
          </a:p>
          <a:p>
            <a:pPr algn="r"/>
            <a:r>
              <a:rPr lang="fr-FR" sz="2000" dirty="0">
                <a:solidFill>
                  <a:srgbClr val="0070C0"/>
                </a:solidFill>
              </a:rPr>
              <a:t>Cotisation annuelle : 1270 €</a:t>
            </a:r>
          </a:p>
          <a:p>
            <a:pPr algn="r"/>
            <a:r>
              <a:rPr lang="fr-FR" sz="2000" dirty="0">
                <a:solidFill>
                  <a:srgbClr val="0070C0"/>
                </a:solidFill>
              </a:rPr>
              <a:t>	Déléguée pour le SMEGREG désignée le 01/12/2021 : Célia MONSEIGNE</a:t>
            </a:r>
          </a:p>
        </p:txBody>
      </p:sp>
    </p:spTree>
    <p:extLst>
      <p:ext uri="{BB962C8B-B14F-4D97-AF65-F5344CB8AC3E}">
        <p14:creationId xmlns:p14="http://schemas.microsoft.com/office/powerpoint/2010/main" val="2614868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20BF9-C8E5-DA8F-21FF-037BDA84A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B9A6EF6-19D9-4C2C-A0F4-06FBE2EF3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6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EDEFBEE0-8DD1-BD27-DBCC-6F1B06EE0563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E4A9943B-240A-60EA-9C75-736CF9ED4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61" y="1305341"/>
            <a:ext cx="11319028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ACCLIMATERRA (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Comité Scientifique Régional sur le Changement Climatique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A</a:t>
            </a:r>
            <a:r>
              <a:rPr lang="fr-FR" sz="2000" dirty="0" err="1">
                <a:solidFill>
                  <a:srgbClr val="0070C0"/>
                </a:solidFill>
              </a:rPr>
              <a:t>ssociation</a:t>
            </a:r>
            <a:r>
              <a:rPr lang="fr-FR" sz="2000" dirty="0">
                <a:solidFill>
                  <a:srgbClr val="0070C0"/>
                </a:solidFill>
              </a:rPr>
              <a:t> loi 1901 créée en 2018.</a:t>
            </a:r>
          </a:p>
          <a:p>
            <a:pPr algn="just">
              <a:spcBef>
                <a:spcPts val="6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Adhésion SMEGREG en 2019 (délibération 12/06/2019).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Président : Hervé LE TREUT.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Comprend des membres adhérents, des membres associés, des personnes qualifiées, des membres correspondants.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Groupe d’experts scientifiques permanent, indépendant, capable d’apporter aux acteurs du territoire les connaissances nécessaires à leur stratégie d’adaptation au changement climatique.</a:t>
            </a:r>
          </a:p>
          <a:p>
            <a:pPr algn="just">
              <a:spcBef>
                <a:spcPts val="600"/>
              </a:spcBef>
            </a:pPr>
            <a:r>
              <a:rPr lang="fr-FR" sz="2000" dirty="0">
                <a:solidFill>
                  <a:srgbClr val="0070C0"/>
                </a:solidFill>
              </a:rPr>
              <a:t>Accroît et diffuse la connaissance, pour favoriser une large prise de conscience et l'action, sur le changement climatique dans la Région Nouvelle-Aquitaine.</a:t>
            </a:r>
          </a:p>
          <a:p>
            <a:pPr marR="0" lvl="0" algn="r" defTabSz="914400" rtl="0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endParaRPr lang="fr-FR" sz="2000" dirty="0">
              <a:solidFill>
                <a:srgbClr val="0070C0"/>
              </a:solidFill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Cotisation annuelle : 10 €</a:t>
            </a:r>
          </a:p>
          <a:p>
            <a:pPr algn="r"/>
            <a:r>
              <a:rPr lang="fr-FR" sz="2000" dirty="0">
                <a:solidFill>
                  <a:srgbClr val="0070C0"/>
                </a:solidFill>
              </a:rPr>
              <a:t>Délégué pour le SMEGREG désigné le 01/12/2021 : Maxime GHESQUIERE</a:t>
            </a:r>
          </a:p>
        </p:txBody>
      </p:sp>
    </p:spTree>
    <p:extLst>
      <p:ext uri="{BB962C8B-B14F-4D97-AF65-F5344CB8AC3E}">
        <p14:creationId xmlns:p14="http://schemas.microsoft.com/office/powerpoint/2010/main" val="172223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E7010-DC2E-F60C-8738-3E31A67D7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9C4B553-43E1-04E4-A5A6-FF4610427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7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30A5AED-D888-24E6-7873-B167CDB58AF9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212BB795-AA9E-0A3C-B6EB-BAB3ED20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250" y="1431518"/>
            <a:ext cx="11372296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Agence d’urbanisme Bordeaux Aquitaine (A’URBA)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rgbClr val="0070C0"/>
                </a:solidFill>
              </a:rPr>
              <a:t>Association loi 1901 créée en 1969</a:t>
            </a:r>
          </a:p>
          <a:p>
            <a:pPr algn="just">
              <a:spcBef>
                <a:spcPts val="6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Adhésion SMEGREG en 2015 (délibération 17/06/2015)</a:t>
            </a:r>
          </a:p>
          <a:p>
            <a:pPr algn="just">
              <a:spcBef>
                <a:spcPts val="6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Président : Pierre HURMIC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rgbClr val="0070C0"/>
                </a:solidFill>
              </a:rPr>
              <a:t>Composée d’entités publiques ayant des compétences ou des implications en matière d’aménagement.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rgbClr val="0070C0"/>
                </a:solidFill>
              </a:rPr>
              <a:t>Outil stratégique de développement des territoires bordelais, girondins et aquitains.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endParaRPr lang="fr-FR" sz="2000" dirty="0">
              <a:solidFill>
                <a:srgbClr val="0070C0"/>
              </a:solidFill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endParaRPr lang="fr-FR" sz="2000" dirty="0">
              <a:solidFill>
                <a:srgbClr val="0070C0"/>
              </a:solidFill>
            </a:endParaRPr>
          </a:p>
          <a:p>
            <a:pPr algn="r">
              <a:spcBef>
                <a:spcPts val="600"/>
              </a:spcBef>
              <a:defRPr/>
            </a:pPr>
            <a:r>
              <a:rPr lang="fr-FR" sz="2000" i="1" dirty="0">
                <a:solidFill>
                  <a:srgbClr val="0070C0"/>
                </a:solidFill>
              </a:rPr>
              <a:t>Délégué désigné le 01/12/2021 : Pascale GOT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50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F5EC9-FE49-860A-7CC2-CA490F6F5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45FE04CC-9C61-C372-0E66-C470434F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8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61DA3E9-A2C0-554D-0F37-14DCF9CCDACB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6825F078-FD54-29E1-5791-3A333F073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83" y="997565"/>
            <a:ext cx="11336785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rebuchet MS" panose="020B0603020202020204" pitchFamily="34" charset="0"/>
                <a:ea typeface="Times New Roman" panose="02020603050405020304" pitchFamily="18" charset="0"/>
                <a:cs typeface="+mn-cs"/>
              </a:rPr>
              <a:t>Comité National d'Action Sociale (CNAS)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Association loi 1901 créée en 1967</a:t>
            </a:r>
          </a:p>
          <a:p>
            <a:pPr algn="just">
              <a:spcBef>
                <a:spcPts val="12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Adhésion SMEGREG en 2003 (délibération 18/12/2002)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Président : René REGNAULT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Œuvrer pour le mieux-être des personnels des collectivités territoriales et de leurs établissements publics.</a:t>
            </a:r>
            <a:endParaRPr lang="fr-FR" altLang="fr-FR" sz="2000" dirty="0">
              <a:solidFill>
                <a:srgbClr val="0070C0"/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20 267 structures territoriales adhérentes.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altLang="fr-FR" sz="2000" dirty="0">
                <a:solidFill>
                  <a:srgbClr val="0070C0"/>
                </a:solidFill>
              </a:rPr>
              <a:t>839 000 bénéficiaires et 2,5 millions d’ayants droits.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altLang="fr-FR" sz="2000" dirty="0">
                <a:solidFill>
                  <a:srgbClr val="0070C0"/>
                </a:solidFill>
              </a:rPr>
              <a:t>Cotisation annuelle : 985 €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altLang="fr-FR" sz="2000" dirty="0">
              <a:solidFill>
                <a:srgbClr val="0070C0"/>
              </a:solidFill>
            </a:endParaRPr>
          </a:p>
          <a:p>
            <a:pPr algn="r">
              <a:spcBef>
                <a:spcPts val="1200"/>
              </a:spcBef>
            </a:pPr>
            <a:r>
              <a:rPr lang="fr-FR" sz="2000" i="1" dirty="0">
                <a:solidFill>
                  <a:srgbClr val="0070C0"/>
                </a:solidFill>
              </a:rPr>
              <a:t>Délégué désigné le 01/12/2021 : Maxime GHESQUIERE</a:t>
            </a:r>
            <a:endParaRPr lang="fr-FR" altLang="fr-FR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2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B50ED-6D14-A7DA-87F8-D4C108973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B0FD84C-65E8-7707-AF0E-4ABEDA77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9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69459B0-11A5-FD7C-C3D0-021922623BB1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Désignation des représentants du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dans divers organismes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FE9949C2-AAB2-BCA9-9650-42B6469C7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02" y="1074509"/>
            <a:ext cx="11292396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Comité Régional de la Biodiversité (CRB) de Nouvelle-Aquitaine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rebuchet MS" panose="020B06030202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70C0"/>
                </a:solidFill>
              </a:rPr>
              <a:t>Créé par arrêté conjoint du préfet de la région Nouvelle-Aquitaine et du président de la Région Nouvelle-Aquitaine en date du 30/10/2018.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70C0"/>
                </a:solidFill>
              </a:rPr>
              <a:t>Présidence conjointe : Préfet de région / Président du Conseil Régional.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70C0"/>
                </a:solidFill>
              </a:rPr>
              <a:t>Composé de 160 membres répartis en cinq collèges (représentation équilibrée des hommes et des femmes 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représentants des collectivités territoriales et de ses établissements publics (30 %)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représentants de l’État et de ses établissements publics (15 %)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représentants d’organismes socio-professionnels, de propriétaires, d’usagers de la nature, de gestionnaires et d’experts de la région (20 %)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représentants d’associations, d’organismes ou de fondations œuvrant pour la préservation de la biodiversité et de gestionnaires d’espaces naturels (20%)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scientifiques ou représentants d’organismes de recherche (5 %)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srgbClr val="0070C0"/>
                </a:solidFill>
              </a:rPr>
              <a:t>Lieu privilégié d’information, d’échange, de concertation et de consultation sur toute question relative à la biodiversité au sein de la région Nouvelle-Aquitaine.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rgbClr val="0070C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>
                <a:solidFill>
                  <a:srgbClr val="0070C0"/>
                </a:solidFill>
              </a:rPr>
              <a:t>Délégués désignés le 01/12/2021 : Valérie </a:t>
            </a:r>
            <a:r>
              <a:rPr lang="fr-FR" i="1" dirty="0" err="1">
                <a:solidFill>
                  <a:srgbClr val="0070C0"/>
                </a:solidFill>
              </a:rPr>
              <a:t>GUINAUDIE</a:t>
            </a:r>
            <a:r>
              <a:rPr lang="fr-FR" i="1" dirty="0">
                <a:solidFill>
                  <a:srgbClr val="0070C0"/>
                </a:solidFill>
              </a:rPr>
              <a:t> ou Maxime GHESQUIERE</a:t>
            </a:r>
            <a:endParaRPr lang="fr-FR" altLang="fr-FR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90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928</Words>
  <Application>Microsoft Office PowerPoint</Application>
  <PresentationFormat>Grand écran</PresentationFormat>
  <Paragraphs>94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Symbol</vt:lpstr>
      <vt:lpstr>Trebuchet MS</vt:lpstr>
      <vt:lpstr>TrebuchetMS</vt:lpstr>
      <vt:lpstr>Wingdings</vt:lpstr>
      <vt:lpstr>Office Theme</vt:lpstr>
      <vt:lpstr>Rapport n°8 Désignation des représentants du SMEGREG dans divers organismes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19</cp:revision>
  <cp:lastPrinted>2024-11-19T15:39:12Z</cp:lastPrinted>
  <dcterms:created xsi:type="dcterms:W3CDTF">2023-11-09T14:53:53Z</dcterms:created>
  <dcterms:modified xsi:type="dcterms:W3CDTF">2024-11-19T15:40:10Z</dcterms:modified>
</cp:coreProperties>
</file>