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449" r:id="rId3"/>
    <p:sldId id="450" r:id="rId4"/>
    <p:sldId id="451" r:id="rId5"/>
    <p:sldId id="452" r:id="rId6"/>
    <p:sldId id="453" r:id="rId7"/>
    <p:sldId id="454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4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2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20/11/2024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A3CC3-2106-D976-1E1A-A4242FC811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Rapport n°5</a:t>
            </a:r>
            <a:br>
              <a:rPr lang="fr-FR" sz="3600" dirty="0"/>
            </a:br>
            <a:r>
              <a:rPr lang="fr-FR" sz="3600" dirty="0"/>
              <a:t>Questions diverses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88FAEB-F14C-61DB-9E3A-940D4C3D2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20 novembre 2024</a:t>
            </a:r>
          </a:p>
        </p:txBody>
      </p:sp>
    </p:spTree>
    <p:extLst>
      <p:ext uri="{BB962C8B-B14F-4D97-AF65-F5344CB8AC3E}">
        <p14:creationId xmlns:p14="http://schemas.microsoft.com/office/powerpoint/2010/main" val="21922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E2EB934-EA86-2831-0517-7371A613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</a:t>
            </a:fld>
            <a:endParaRPr lang="fr-FR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Régie d'avances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60225A20-A2D9-0057-C323-BA723C2D0D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874" y="1074521"/>
            <a:ext cx="11230252" cy="4539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0C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Régie d’avances auprès du SMEGREG créée en 2003</a:t>
            </a:r>
          </a:p>
          <a:p>
            <a:pPr marL="342900" indent="-342900" algn="just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0C0"/>
                </a:solidFill>
                <a:latin typeface="Trebuchet MS" panose="020B0603020202020204" pitchFamily="34" charset="0"/>
              </a:rPr>
              <a:t>Actualisation de </a:t>
            </a:r>
            <a:r>
              <a:rPr lang="fr-FR" sz="2800" dirty="0">
                <a:solidFill>
                  <a:srgbClr val="0070C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l’acte constitutif à la </a:t>
            </a:r>
            <a:r>
              <a:rPr lang="fr-FR" sz="28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demande de M. le Payeur départemental</a:t>
            </a:r>
          </a:p>
          <a:p>
            <a:pPr marL="342900" indent="-342900" algn="just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0C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Acte constitutif complet (avis favorable du comptable public le 11 avril dernier)</a:t>
            </a:r>
          </a:p>
          <a:p>
            <a:pPr marL="342900" indent="-342900" algn="just">
              <a:spcBef>
                <a:spcPts val="18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0070C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Deux principales mentions complémentaires et modificatives  :</a:t>
            </a:r>
          </a:p>
          <a:p>
            <a:pPr marL="914400" lvl="1" indent="-45720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rgbClr val="0070C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liste et le compte d’imputation des dépenses autorisées</a:t>
            </a:r>
          </a:p>
          <a:p>
            <a:pPr marL="914400" lvl="1" indent="-457200" algn="just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800" dirty="0">
                <a:solidFill>
                  <a:srgbClr val="0070C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une augmentation de l’avance de 500 à 800 euros</a:t>
            </a:r>
            <a:endParaRPr lang="fr-FR" sz="28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1AF45-B477-8C62-FF2B-38C8D06E5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D36497B7-0A5F-5E9C-FCF5-4A9D1C02A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3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2DF76002-04FA-92EB-570A-7DA777305635}"/>
              </a:ext>
            </a:extLst>
          </p:cNvPr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Frais de déplacement des agents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CF9CB179-D3E3-81AA-2772-4E13B37F0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874" y="886945"/>
            <a:ext cx="11230252" cy="5655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 arrêté du 20 septembre 2023 revalorise les taux des indemnités de mission des agents de la fonction publique qui utilisent leur véhicule personnel à l'occasion de déplacements professionnels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l’indemnité de repas est augmentée à 20 €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l’indemnité de nuitée </a:t>
            </a:r>
            <a:r>
              <a:rPr lang="fr-FR" sz="16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(sur présentation des justificatifs)</a:t>
            </a: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est revalorisée à hauteur d'un montant maximal de :</a:t>
            </a: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0070C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fr-FR" dirty="0">
              <a:solidFill>
                <a:srgbClr val="00000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</a:pPr>
            <a:endParaRPr lang="fr-FR" sz="3600" dirty="0">
              <a:solidFill>
                <a:srgbClr val="00000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</a:pPr>
            <a:endParaRPr lang="fr-FR" sz="2400" dirty="0">
              <a:solidFill>
                <a:srgbClr val="0070C0"/>
              </a:solidFill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Bef>
                <a:spcPts val="300"/>
              </a:spcBef>
            </a:pPr>
            <a:r>
              <a:rPr lang="fr-FR" sz="2400" dirty="0">
                <a:solidFill>
                  <a:srgbClr val="0070C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 </a:t>
            </a:r>
            <a:r>
              <a:rPr lang="fr-FR" sz="2400" dirty="0">
                <a:solidFill>
                  <a:srgbClr val="0070C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taux des indemnités kilométriques restent inchangés</a:t>
            </a:r>
          </a:p>
          <a:p>
            <a:pPr algn="r"/>
            <a:r>
              <a:rPr lang="fr-FR" sz="1600" dirty="0">
                <a:solidFill>
                  <a:srgbClr val="0070C0"/>
                </a:solidFill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(montants fixés par délibération du 24 novembre 2022)</a:t>
            </a:r>
            <a:endParaRPr lang="fr-FR" sz="2400" dirty="0">
              <a:solidFill>
                <a:srgbClr val="0070C0"/>
              </a:solidFill>
              <a:effectLst/>
              <a:latin typeface="Trebuchet MS" panose="020B06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1" name="Objet 10">
            <a:extLst>
              <a:ext uri="{FF2B5EF4-FFF2-40B4-BE49-F238E27FC236}">
                <a16:creationId xmlns:a16="http://schemas.microsoft.com/office/drawing/2014/main" id="{CE8D681F-F785-F195-5969-ED3A4D5F69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617587"/>
              </p:ext>
            </p:extLst>
          </p:nvPr>
        </p:nvGraphicFramePr>
        <p:xfrm>
          <a:off x="4001709" y="3153791"/>
          <a:ext cx="8106809" cy="2332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164652" imgH="1486509" progId="Excel.Sheet.12">
                  <p:embed/>
                </p:oleObj>
              </mc:Choice>
              <mc:Fallback>
                <p:oleObj name="Worksheet" r:id="rId2" imgW="5164652" imgH="148650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001709" y="3153791"/>
                        <a:ext cx="8106809" cy="23326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91640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57443-EF6B-D3C6-B0CC-1AF884A7D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3B4C4847-E1FF-7287-D0A4-B973BA7AA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4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1C5D9C37-C3BB-2343-CD0F-A9665D9FA54C}"/>
              </a:ext>
            </a:extLst>
          </p:cNvPr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Service de recueil des signalements du Centre de Gestion de la Fonction Publique Territoriale de la Gironde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00C771FE-9952-91DE-D600-AD3758A24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874" y="886945"/>
            <a:ext cx="11230252" cy="5463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fr-FR" sz="20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Décret n° 2020-256 du 13/03/2020 relatif au dispositif de signalement des actes de violence, de discrimination, de harcèlement et d'agissements sexistes dans la fonction publique</a:t>
            </a:r>
          </a:p>
          <a:p>
            <a:pPr marL="285750" indent="-28575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tout employeur territorial a l’obligation de mettre en place ce dispositif au sein de sa collectivité ou de son établissement public. </a:t>
            </a:r>
            <a:endParaRPr lang="fr-FR" sz="24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 CDGFPT33 a proposé par courrier en date du 06 mai 2024 aux collectivités de gérer pour leur compte ce dispositif de signalement par voie de convention.</a:t>
            </a:r>
            <a:endParaRPr lang="fr-FR" sz="24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1200"/>
              </a:spcBef>
            </a:pP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mission proposée permet ainsi pour les collectivités signataires de disposer :</a:t>
            </a:r>
            <a:endParaRPr lang="fr-FR" sz="24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"/>
              <a:tabLst>
                <a:tab pos="457200" algn="l"/>
              </a:tabLst>
            </a:pP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d’une plateforme dédiée permettant de recueillir les signalements des agents, dans un cadre de confiance, neutre, impartial et indépendant, et respectueux de la demande d’anonymat</a:t>
            </a:r>
            <a:endParaRPr lang="fr-FR" sz="24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"/>
              <a:tabLst>
                <a:tab pos="457200" algn="l"/>
              </a:tabLst>
            </a:pP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d’une d’expertise</a:t>
            </a:r>
            <a:endParaRPr lang="fr-FR" sz="24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"/>
              <a:tabLst>
                <a:tab pos="457200" algn="l"/>
              </a:tabLst>
            </a:pP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d’un accompagnement individualisé et personnalisé</a:t>
            </a:r>
            <a:endParaRPr lang="fr-FR" sz="24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>
              <a:spcBef>
                <a:spcPts val="600"/>
              </a:spcBef>
            </a:pP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Coût : 50 € par an</a:t>
            </a:r>
            <a:endParaRPr lang="fr-FR" sz="2400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171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E586F-E5EA-F6FF-ACFD-35D47C38D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9E104EC7-26CC-15F3-F939-208454987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5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58398444-35FC-E567-0ED0-D94A38818C27}"/>
              </a:ext>
            </a:extLst>
          </p:cNvPr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Protection sociale complémentaire des agents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C68084C7-AB0F-E082-3270-347A0D61B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150" y="1047016"/>
            <a:ext cx="11230252" cy="373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tabLst>
                <a:tab pos="3780790" algn="l"/>
              </a:tabLst>
            </a:pPr>
            <a:r>
              <a:rPr lang="fr-FR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Ordonnance n° 2021-175 du 17 février 2021 et le décret n° 2022-581 du 20 avril 2022 ont redéfini la participation des employeurs publics au financement des garanties de protection sociale complémentaire de leurs agents fonctionnaires et contractuels de droit public </a:t>
            </a:r>
            <a:endParaRPr lang="fr-FR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400" b="1" u="sng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elle devient obligatoire à compter du 1er janvier 2025 pour les garanties prévoyance </a:t>
            </a: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- montant minimum </a:t>
            </a:r>
            <a:r>
              <a:rPr lang="fr-FR" sz="2400" dirty="0">
                <a:solidFill>
                  <a:srgbClr val="0070C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de </a:t>
            </a: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7 € par mois et par agent.</a:t>
            </a:r>
            <a:endParaRPr lang="fr-FR" sz="24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elle deviendra obligatoire à compter du 1</a:t>
            </a:r>
            <a:r>
              <a:rPr lang="fr-FR" sz="2400" baseline="300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er</a:t>
            </a: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janvier 2026 pour les garanties santé - montant minimum de 15 € par mois et par agent.</a:t>
            </a:r>
            <a:endParaRPr lang="fr-FR" sz="24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tabLst>
                <a:tab pos="3780790" algn="l"/>
              </a:tabLst>
            </a:pP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Le SMEGREG n’ayant pas à ce jour retenu la procédure de la convention de participation proposée par le CDGFPT33, la </a:t>
            </a:r>
            <a:r>
              <a:rPr lang="fr-FR" sz="2400" b="1" u="sng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procédure de labellisation est retenue </a:t>
            </a: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(adhésion à l’initiative de l’agent auprès du prestataire de son choix).</a:t>
            </a:r>
            <a:endParaRPr lang="fr-FR" sz="24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539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F7223-6DFD-8062-9373-64A0DFCEB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FA2A8604-E7FE-68FE-C644-94359A6D7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6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5D3576BE-EC53-2BF8-8941-23FAC5524000}"/>
              </a:ext>
            </a:extLst>
          </p:cNvPr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Protection sociale complémentaire des agents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72AA8451-89DA-576C-4DAC-06E470A97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874" y="1246386"/>
            <a:ext cx="11230252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2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Sous réserve de l’avis du Comité Social Territorial auprès du CDGFPT33 qui sera saisi, il vous est demandé de choisir les modalités de cette participation à compter du 1</a:t>
            </a:r>
            <a:r>
              <a:rPr lang="fr-FR" sz="2200" baseline="300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er</a:t>
            </a:r>
            <a:r>
              <a:rPr lang="fr-FR" sz="22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janvier 2025 :</a:t>
            </a:r>
            <a:endParaRPr lang="fr-FR" sz="22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lvl="0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2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le SMEGREG apporte sa participation financière à l’agent ayant souscrit à un contrat labellisé pour le risque prévoyance </a:t>
            </a:r>
            <a:r>
              <a:rPr lang="fr-FR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(l’agent ayant au préalable apporté la preuve que le contrat auquel il souscrit est labellisé et indiqué le montant de sa cotisation annuelle)</a:t>
            </a:r>
            <a:r>
              <a:rPr lang="fr-FR" sz="24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 ;</a:t>
            </a:r>
            <a:endParaRPr lang="fr-FR" sz="24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2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le mode de participation est </a:t>
            </a:r>
            <a:r>
              <a:rPr lang="fr-FR" sz="2200" b="1" u="sng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forfaitaire ou basé sur un pourcentage </a:t>
            </a:r>
            <a:r>
              <a:rPr lang="fr-FR" sz="22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et au minimum de 7€ par agent et par mois dans la limite de la cotisation acquittée par l’agent ;</a:t>
            </a:r>
            <a:endParaRPr lang="fr-FR" sz="2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2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le montant de participation </a:t>
            </a:r>
            <a:r>
              <a:rPr lang="fr-FR" sz="2200" b="1" u="sng" dirty="0">
                <a:solidFill>
                  <a:srgbClr val="0070C0"/>
                </a:solidFill>
                <a:latin typeface="Trebuchet MS" panose="020B0603020202020204" pitchFamily="34" charset="0"/>
                <a:ea typeface="Times New Roman" panose="02020603050405020304" pitchFamily="18" charset="0"/>
              </a:rPr>
              <a:t>peut être modulé dans un but d’intérêt social</a:t>
            </a:r>
            <a:r>
              <a:rPr lang="fr-FR" sz="22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, en prenant en compte le revenu des agents (par exemple : en fonction de l’indice de rémunération ou selon la catégorie de l’agent) et, le cas échéant, leur situation familiale.</a:t>
            </a:r>
            <a:endParaRPr lang="fr-FR" sz="2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2200" dirty="0">
                <a:solidFill>
                  <a:srgbClr val="0070C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</a:rPr>
              <a:t>son versement interviendra, au choix de l’agent, une fois par an ou chaque mois.</a:t>
            </a:r>
            <a:endParaRPr lang="fr-FR" sz="22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268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80C61-1116-9D18-5411-59AF2B8E3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2D546BDA-4947-7509-2792-265433523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7</a:t>
            </a:fld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4C972DB-45FB-CFAB-DA67-1D03E3C69388}"/>
              </a:ext>
            </a:extLst>
          </p:cNvPr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Protection sociale complémentaire des agents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1E39139F-F87B-FFDB-CFAC-55DCBD4F0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970" y="981691"/>
            <a:ext cx="10852872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Si la collectivité décide de fixer un </a:t>
            </a:r>
            <a:r>
              <a:rPr lang="fr-FR" sz="1600" b="1" u="sng" dirty="0">
                <a:solidFill>
                  <a:schemeClr val="accent1"/>
                </a:solidFill>
                <a:latin typeface="+mj-lt"/>
                <a:ea typeface="Times New Roman" panose="02020603050405020304" pitchFamily="18" charset="0"/>
              </a:rPr>
              <a:t>montant identique </a:t>
            </a:r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à tous les agents : </a:t>
            </a:r>
            <a:r>
              <a:rPr lang="fr-FR" sz="1600" b="1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 </a:t>
            </a:r>
            <a:endParaRPr lang="fr-FR" sz="1600" dirty="0">
              <a:solidFill>
                <a:schemeClr val="accent1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"/>
            </a:pPr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soit identique à tous les agents à savoir …. € par mois et par agent </a:t>
            </a:r>
          </a:p>
          <a:p>
            <a:pPr marL="449580" algn="just"/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 </a:t>
            </a:r>
          </a:p>
          <a:p>
            <a:pPr algn="just"/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Si la collectivité décide de fixer un </a:t>
            </a:r>
            <a:r>
              <a:rPr lang="fr-FR" sz="1600" b="1" u="sng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montant en fonction de la rémunération et/ou de la composition familiale</a:t>
            </a:r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 :  </a:t>
            </a:r>
            <a:r>
              <a:rPr lang="fr-FR" sz="1600" b="1" dirty="0">
                <a:solidFill>
                  <a:schemeClr val="accent1"/>
                </a:solidFill>
                <a:effectLst/>
                <a:highlight>
                  <a:srgbClr val="FFFF00"/>
                </a:highlight>
                <a:latin typeface="+mj-lt"/>
                <a:ea typeface="Times New Roman" panose="02020603050405020304" pitchFamily="18" charset="0"/>
              </a:rPr>
              <a:t> </a:t>
            </a:r>
            <a:endParaRPr lang="fr-FR" sz="1600" dirty="0">
              <a:solidFill>
                <a:schemeClr val="accent1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"/>
            </a:pPr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soit modulable en tenant compte : </a:t>
            </a:r>
          </a:p>
          <a:p>
            <a:pPr marL="342900" lvl="0" indent="-342900" algn="just">
              <a:buFont typeface="Wingdings" panose="05000000000000000000" pitchFamily="2" charset="2"/>
              <a:buChar char=""/>
              <a:tabLst>
                <a:tab pos="1170305" algn="l"/>
              </a:tabLst>
            </a:pPr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des revenus des agents :</a:t>
            </a:r>
          </a:p>
          <a:p>
            <a:pPr lvl="6" algn="just">
              <a:tabLst>
                <a:tab pos="1170305" algn="l"/>
              </a:tabLst>
            </a:pPr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à titre d’exemples : </a:t>
            </a:r>
          </a:p>
          <a:p>
            <a:pPr marL="3086100" lvl="6" indent="-342900" algn="just">
              <a:buFont typeface="Symbol" panose="05050102010706020507" pitchFamily="18" charset="2"/>
              <a:buChar char=""/>
              <a:tabLst>
                <a:tab pos="180340" algn="l"/>
                <a:tab pos="1170305" algn="l"/>
              </a:tabLst>
            </a:pPr>
            <a:r>
              <a:rPr lang="fr-FR" sz="1600" u="sng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en fonction de l’indice de rémunération</a:t>
            </a:r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 : </a:t>
            </a:r>
          </a:p>
          <a:p>
            <a:pPr lvl="6" algn="just">
              <a:tabLst>
                <a:tab pos="540385" algn="l"/>
              </a:tabLst>
            </a:pPr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….. €/mois pour les indices majorés inférieur à ….</a:t>
            </a:r>
          </a:p>
          <a:p>
            <a:pPr lvl="6" algn="just">
              <a:tabLst>
                <a:tab pos="540385" algn="l"/>
              </a:tabLst>
            </a:pPr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….. €/mois pour les indices majorés compris entre …. et ….</a:t>
            </a:r>
          </a:p>
          <a:p>
            <a:pPr lvl="6" algn="just">
              <a:tabLst>
                <a:tab pos="540385" algn="l"/>
              </a:tabLst>
            </a:pPr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….. €/mois à partir de l’indice majoré …. </a:t>
            </a:r>
          </a:p>
          <a:p>
            <a:pPr marL="3086100" lvl="6" indent="-342900" algn="just">
              <a:buFont typeface="Symbol" panose="05050102010706020507" pitchFamily="18" charset="2"/>
              <a:buChar char=""/>
              <a:tabLst>
                <a:tab pos="180340" algn="l"/>
                <a:tab pos="1170305" algn="l"/>
              </a:tabLst>
            </a:pPr>
            <a:r>
              <a:rPr lang="fr-FR" sz="1600" u="sng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ou en fonction de la catégorie de l’agent</a:t>
            </a:r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 : </a:t>
            </a:r>
          </a:p>
          <a:p>
            <a:pPr lvl="6" algn="just">
              <a:tabLst>
                <a:tab pos="540385" algn="l"/>
              </a:tabLst>
            </a:pPr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….. €/mois pour agents de catégorie A</a:t>
            </a:r>
          </a:p>
          <a:p>
            <a:pPr lvl="6" algn="just">
              <a:tabLst>
                <a:tab pos="540385" algn="l"/>
              </a:tabLst>
            </a:pPr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….. €/mois pour les agents de catégorie B</a:t>
            </a:r>
          </a:p>
          <a:p>
            <a:pPr lvl="6" algn="just">
              <a:tabLst>
                <a:tab pos="540385" algn="l"/>
              </a:tabLst>
            </a:pPr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….. €/mois pour les agents de catégorie C </a:t>
            </a:r>
          </a:p>
          <a:p>
            <a:pPr marL="342900" indent="-342900" algn="just">
              <a:buFont typeface="Wingdings" panose="05000000000000000000" pitchFamily="2" charset="2"/>
              <a:buChar char=""/>
              <a:tabLst>
                <a:tab pos="1170305" algn="l"/>
              </a:tabLst>
            </a:pPr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et/ou de la composition familiale : </a:t>
            </a:r>
          </a:p>
          <a:p>
            <a:pPr lvl="6" algn="just">
              <a:tabLst>
                <a:tab pos="1170305" algn="l"/>
              </a:tabLst>
            </a:pPr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à titre d’exemple : </a:t>
            </a:r>
          </a:p>
          <a:p>
            <a:pPr marL="2971800" lvl="6" algn="just"/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….. €/mois pour l’agent de la collectivité</a:t>
            </a:r>
          </a:p>
          <a:p>
            <a:pPr marL="2971800" lvl="6" algn="just"/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….. €/mois supplémentaires au titre du conjoint adhérant à la mutuelle de l’agent</a:t>
            </a:r>
          </a:p>
          <a:p>
            <a:pPr marL="2971800" lvl="6" algn="just"/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…. €/mois supplémentaire par enfant à charge adhérant à la mutuelle de l’agent</a:t>
            </a:r>
          </a:p>
          <a:p>
            <a:pPr marL="228600" algn="just"/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 </a:t>
            </a:r>
          </a:p>
          <a:p>
            <a:pPr algn="r"/>
            <a:r>
              <a:rPr lang="fr-FR" sz="1600" dirty="0">
                <a:solidFill>
                  <a:schemeClr val="accent1"/>
                </a:solidFill>
                <a:effectLst/>
                <a:latin typeface="+mj-lt"/>
                <a:ea typeface="Times New Roman" panose="02020603050405020304" pitchFamily="18" charset="0"/>
              </a:rPr>
              <a:t>La collectivité est libre de déterminer d’autres critères / Proratisation (fonction temps de travail) non prévue</a:t>
            </a:r>
            <a:endParaRPr lang="fr-FR" sz="16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50315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</TotalTime>
  <Words>845</Words>
  <Application>Microsoft Office PowerPoint</Application>
  <PresentationFormat>Grand écran</PresentationFormat>
  <Paragraphs>71</Paragraphs>
  <Slides>7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Arial</vt:lpstr>
      <vt:lpstr>Symbol</vt:lpstr>
      <vt:lpstr>Times New Roman</vt:lpstr>
      <vt:lpstr>Trebuchet MS</vt:lpstr>
      <vt:lpstr>Wingdings</vt:lpstr>
      <vt:lpstr>Office Theme</vt:lpstr>
      <vt:lpstr>Worksheet</vt:lpstr>
      <vt:lpstr>Rapport n°5 Questions diverses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Francoise Bégué</cp:lastModifiedBy>
  <cp:revision>33</cp:revision>
  <dcterms:created xsi:type="dcterms:W3CDTF">2023-11-09T14:53:53Z</dcterms:created>
  <dcterms:modified xsi:type="dcterms:W3CDTF">2024-11-20T10:16:33Z</dcterms:modified>
</cp:coreProperties>
</file>