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1" r:id="rId4"/>
    <p:sldId id="453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18/11/2024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n°4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Demande d'adhésion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Demande d'adhésion</a:t>
            </a:r>
          </a:p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Candidature du SIAEA de Saint-Jean d'</a:t>
            </a:r>
            <a:r>
              <a:rPr lang="fr-FR" altLang="fr-FR" sz="2400" b="1" dirty="0" err="1">
                <a:solidFill>
                  <a:srgbClr val="0077D4"/>
                </a:solidFill>
              </a:rPr>
              <a:t>Illac</a:t>
            </a:r>
            <a:r>
              <a:rPr lang="fr-FR" altLang="fr-FR" sz="2400" b="1" dirty="0">
                <a:solidFill>
                  <a:srgbClr val="0077D4"/>
                </a:solidFill>
              </a:rPr>
              <a:t> - Martignas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5D384B8E-59C8-62E9-2E45-43898CDD8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04" y="1979171"/>
            <a:ext cx="5847119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sz="2400" b="1" dirty="0" err="1">
                <a:solidFill>
                  <a:srgbClr val="0077D4"/>
                </a:solidFill>
                <a:latin typeface="Trebuchet MS" panose="020B0603020202020204" pitchFamily="34" charset="0"/>
              </a:rPr>
              <a:t>SIAEA</a:t>
            </a:r>
            <a:r>
              <a:rPr 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 de Saint Jean d'</a:t>
            </a:r>
            <a:r>
              <a:rPr lang="fr-FR" sz="2400" b="1" dirty="0" err="1">
                <a:solidFill>
                  <a:srgbClr val="0077D4"/>
                </a:solidFill>
                <a:latin typeface="Trebuchet MS" panose="020B0603020202020204" pitchFamily="34" charset="0"/>
              </a:rPr>
              <a:t>Illac</a:t>
            </a:r>
            <a:r>
              <a:rPr 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 – </a:t>
            </a:r>
            <a:r>
              <a:rPr lang="fr-FR" sz="2400" b="1" dirty="0" err="1">
                <a:solidFill>
                  <a:srgbClr val="0077D4"/>
                </a:solidFill>
                <a:latin typeface="Trebuchet MS" panose="020B0603020202020204" pitchFamily="34" charset="0"/>
              </a:rPr>
              <a:t>Matignas</a:t>
            </a:r>
            <a:endParaRPr lang="fr-FR" sz="24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Délibération du 19 juin 2024</a:t>
            </a:r>
          </a:p>
        </p:txBody>
      </p:sp>
      <p:pic>
        <p:nvPicPr>
          <p:cNvPr id="4" name="Image 3" descr="Une image contenant texte, capture d’écran, carte&#10;&#10;Description générée automatiquement">
            <a:extLst>
              <a:ext uri="{FF2B5EF4-FFF2-40B4-BE49-F238E27FC236}">
                <a16:creationId xmlns:a16="http://schemas.microsoft.com/office/drawing/2014/main" id="{FA47F5B3-9857-2E10-408A-F22233922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9"/>
          <a:stretch/>
        </p:blipFill>
        <p:spPr>
          <a:xfrm>
            <a:off x="7474998" y="903867"/>
            <a:ext cx="4319581" cy="5809722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93AD28C-21E1-B0E0-A73F-12BC16557A20}"/>
              </a:ext>
            </a:extLst>
          </p:cNvPr>
          <p:cNvCxnSpPr>
            <a:cxnSpLocks/>
          </p:cNvCxnSpPr>
          <p:nvPr/>
        </p:nvCxnSpPr>
        <p:spPr>
          <a:xfrm>
            <a:off x="6001305" y="2383127"/>
            <a:ext cx="2707689" cy="1414789"/>
          </a:xfrm>
          <a:prstGeom prst="straightConnector1">
            <a:avLst/>
          </a:prstGeom>
          <a:ln w="47625">
            <a:solidFill>
              <a:srgbClr val="0070C0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B106-1B5F-92D6-2299-C2C7DE1A0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A881CF57-A07E-ADFD-98A4-14E2B0BB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9A134A8-8463-A54A-164E-C956E2CF685B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Demande d'adhésion</a:t>
            </a:r>
          </a:p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Candidature du SIEA de Saint-Jean d'</a:t>
            </a:r>
            <a:r>
              <a:rPr lang="fr-FR" altLang="fr-FR" sz="2400" b="1" dirty="0" err="1">
                <a:solidFill>
                  <a:srgbClr val="0077D4"/>
                </a:solidFill>
              </a:rPr>
              <a:t>Illac</a:t>
            </a:r>
            <a:r>
              <a:rPr lang="fr-FR" altLang="fr-FR" sz="2400" b="1" dirty="0">
                <a:solidFill>
                  <a:srgbClr val="0077D4"/>
                </a:solidFill>
              </a:rPr>
              <a:t> - Martignas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5FEAFBC-6CE4-B32A-0F62-092ADEDB0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0793" y="1606506"/>
            <a:ext cx="5587568" cy="4555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nombre de communes : 2	</a:t>
            </a:r>
          </a:p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nombre d'habitants (2023) : 	17 143 hab.</a:t>
            </a:r>
          </a:p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nombre d'abonnés (2022) : 	7 381 ab.</a:t>
            </a:r>
          </a:p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volume prélevé en 2023 : 	1 030 733 m</a:t>
            </a:r>
            <a:r>
              <a:rPr lang="fr-FR" altLang="fr-FR" sz="20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</a:p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origine de l'eau : </a:t>
            </a:r>
          </a:p>
          <a:p>
            <a:pPr algn="r"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Eocène centre déficitaire</a:t>
            </a:r>
          </a:p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7 forages</a:t>
            </a:r>
          </a:p>
          <a:p>
            <a:pPr indent="263525" algn="r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Rendement 2023 : 	86,6 %</a:t>
            </a:r>
            <a:b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indent="263525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ILP 2023 : 	2,49 m</a:t>
            </a:r>
            <a:r>
              <a:rPr lang="fr-FR" altLang="fr-FR" sz="20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/j/km</a:t>
            </a:r>
          </a:p>
          <a:p>
            <a:pPr indent="263525"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	Classement SAGE NP : ILP Faible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283A039-C8FA-E574-456E-FD041FFDE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640" y="6261914"/>
            <a:ext cx="4033992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1200" i="1" dirty="0">
                <a:solidFill>
                  <a:srgbClr val="0077D4"/>
                </a:solidFill>
                <a:latin typeface="Trebuchet MS" panose="020B0603020202020204" pitchFamily="34" charset="0"/>
              </a:rPr>
              <a:t>Contribution théorique si membre en 2024 : # 6 400 €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991135C3-DDD5-14E0-4B02-D85F5E895FD1}"/>
              </a:ext>
            </a:extLst>
          </p:cNvPr>
          <p:cNvSpPr txBox="1">
            <a:spLocks noChangeArrowheads="1"/>
          </p:cNvSpPr>
          <p:nvPr/>
        </p:nvSpPr>
        <p:spPr bwMode="auto">
          <a:xfrm rot="431527">
            <a:off x="9395904" y="1069708"/>
            <a:ext cx="2519412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buClr>
                <a:schemeClr val="accent2"/>
              </a:buClr>
              <a:buSzPct val="100000"/>
              <a:tabLst>
                <a:tab pos="7531100" algn="r"/>
              </a:tabLst>
            </a:pPr>
            <a:r>
              <a:rPr lang="fr-FR" alt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Consultation des communes en cours</a:t>
            </a:r>
          </a:p>
        </p:txBody>
      </p:sp>
      <p:pic>
        <p:nvPicPr>
          <p:cNvPr id="8" name="Image 7" descr="Une image contenant carte, texte, atlas, diagramme&#10;&#10;Description générée automatiquement">
            <a:extLst>
              <a:ext uri="{FF2B5EF4-FFF2-40B4-BE49-F238E27FC236}">
                <a16:creationId xmlns:a16="http://schemas.microsoft.com/office/drawing/2014/main" id="{18D84CF5-4274-7E14-FE5A-3B9F1A0DC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0" b="2621"/>
          <a:stretch/>
        </p:blipFill>
        <p:spPr>
          <a:xfrm>
            <a:off x="1110641" y="981382"/>
            <a:ext cx="4033991" cy="524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04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035B-4089-FC0C-9BFA-68011F990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1F35AF8B-8051-F31C-8F5B-64852C1B1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F596DEB-55BB-FBB8-2823-E4E51D425EDA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Demande d'adhésion</a:t>
            </a:r>
          </a:p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Candidature du </a:t>
            </a:r>
            <a:r>
              <a:rPr lang="fr-FR" altLang="fr-FR" sz="2400" b="1" dirty="0" err="1">
                <a:solidFill>
                  <a:srgbClr val="0077D4"/>
                </a:solidFill>
              </a:rPr>
              <a:t>SIAEA</a:t>
            </a:r>
            <a:r>
              <a:rPr lang="fr-FR" altLang="fr-FR" sz="2400" b="1" dirty="0">
                <a:solidFill>
                  <a:srgbClr val="0077D4"/>
                </a:solidFill>
              </a:rPr>
              <a:t> de Saint Jean d'</a:t>
            </a:r>
            <a:r>
              <a:rPr lang="fr-FR" altLang="fr-FR" sz="2400" b="1" dirty="0" err="1">
                <a:solidFill>
                  <a:srgbClr val="0077D4"/>
                </a:solidFill>
              </a:rPr>
              <a:t>Illac</a:t>
            </a:r>
            <a:r>
              <a:rPr lang="fr-FR" altLang="fr-FR" sz="2400" b="1" dirty="0">
                <a:solidFill>
                  <a:srgbClr val="0077D4"/>
                </a:solidFill>
              </a:rPr>
              <a:t> - Martignas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texte, capture d’écran, carte&#10;&#10;Description générée automatiquement">
            <a:extLst>
              <a:ext uri="{FF2B5EF4-FFF2-40B4-BE49-F238E27FC236}">
                <a16:creationId xmlns:a16="http://schemas.microsoft.com/office/drawing/2014/main" id="{6E4CF97A-F371-3129-F2B1-A3BF7EE58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9"/>
          <a:stretch/>
        </p:blipFill>
        <p:spPr>
          <a:xfrm>
            <a:off x="205719" y="886945"/>
            <a:ext cx="4319581" cy="5809722"/>
          </a:xfrm>
          <a:prstGeom prst="rect">
            <a:avLst/>
          </a:prstGeom>
        </p:spPr>
      </p:pic>
      <p:sp>
        <p:nvSpPr>
          <p:cNvPr id="3" name="Text Box 15">
            <a:extLst>
              <a:ext uri="{FF2B5EF4-FFF2-40B4-BE49-F238E27FC236}">
                <a16:creationId xmlns:a16="http://schemas.microsoft.com/office/drawing/2014/main" id="{A9D787C0-F8E2-3D14-2B41-D5A238C18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5300" y="1336119"/>
            <a:ext cx="7460981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8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800" dirty="0">
                <a:solidFill>
                  <a:srgbClr val="0077D4"/>
                </a:solidFill>
                <a:latin typeface="Trebuchet MS" panose="020B0603020202020204" pitchFamily="34" charset="0"/>
              </a:rPr>
              <a:t>Avec cette adhésion, les services d'eau potable membres du SMEGREG représenteront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0077D4"/>
                </a:solidFill>
                <a:latin typeface="Trebuchet MS" panose="020B0603020202020204" pitchFamily="34" charset="0"/>
              </a:rPr>
              <a:t>78 % de la population départementale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0077D4"/>
                </a:solidFill>
                <a:latin typeface="Trebuchet MS" panose="020B0603020202020204" pitchFamily="34" charset="0"/>
              </a:rPr>
              <a:t>78 % des volumes prélevés en Gironde pour l'eau potable (100 M m</a:t>
            </a:r>
            <a:r>
              <a:rPr lang="fr-FR" altLang="fr-FR" sz="28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800" dirty="0">
                <a:solidFill>
                  <a:srgbClr val="0077D4"/>
                </a:solidFill>
                <a:latin typeface="Trebuchet MS" panose="020B0603020202020204" pitchFamily="34" charset="0"/>
              </a:rPr>
              <a:t>/an en 2022)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0077D4"/>
                </a:solidFill>
                <a:latin typeface="Trebuchet MS" panose="020B0603020202020204" pitchFamily="34" charset="0"/>
              </a:rPr>
              <a:t>402 communes (sur 537)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625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193</Words>
  <Application>Microsoft Office PowerPoint</Application>
  <PresentationFormat>Grand écran</PresentationFormat>
  <Paragraphs>31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</vt:lpstr>
      <vt:lpstr>Office Theme</vt:lpstr>
      <vt:lpstr>Rapport n°4 Demande d'adhésion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17</cp:revision>
  <dcterms:created xsi:type="dcterms:W3CDTF">2023-11-09T14:53:53Z</dcterms:created>
  <dcterms:modified xsi:type="dcterms:W3CDTF">2024-11-18T15:06:49Z</dcterms:modified>
</cp:coreProperties>
</file>