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40"/>
  </p:notesMasterIdLst>
  <p:sldIdLst>
    <p:sldId id="256" r:id="rId2"/>
    <p:sldId id="449" r:id="rId3"/>
    <p:sldId id="450" r:id="rId4"/>
    <p:sldId id="451" r:id="rId5"/>
    <p:sldId id="452" r:id="rId6"/>
    <p:sldId id="453" r:id="rId7"/>
    <p:sldId id="794" r:id="rId8"/>
    <p:sldId id="795" r:id="rId9"/>
    <p:sldId id="796" r:id="rId10"/>
    <p:sldId id="797" r:id="rId11"/>
    <p:sldId id="798" r:id="rId12"/>
    <p:sldId id="800" r:id="rId13"/>
    <p:sldId id="804" r:id="rId14"/>
    <p:sldId id="801" r:id="rId15"/>
    <p:sldId id="454" r:id="rId16"/>
    <p:sldId id="461" r:id="rId17"/>
    <p:sldId id="455" r:id="rId18"/>
    <p:sldId id="456" r:id="rId19"/>
    <p:sldId id="457" r:id="rId20"/>
    <p:sldId id="458" r:id="rId21"/>
    <p:sldId id="459" r:id="rId22"/>
    <p:sldId id="462" r:id="rId23"/>
    <p:sldId id="463" r:id="rId24"/>
    <p:sldId id="464" r:id="rId25"/>
    <p:sldId id="465" r:id="rId26"/>
    <p:sldId id="466" r:id="rId27"/>
    <p:sldId id="467" r:id="rId28"/>
    <p:sldId id="468" r:id="rId29"/>
    <p:sldId id="469" r:id="rId30"/>
    <p:sldId id="792" r:id="rId31"/>
    <p:sldId id="809" r:id="rId32"/>
    <p:sldId id="810" r:id="rId33"/>
    <p:sldId id="802" r:id="rId34"/>
    <p:sldId id="803" r:id="rId35"/>
    <p:sldId id="808" r:id="rId36"/>
    <p:sldId id="805" r:id="rId37"/>
    <p:sldId id="806" r:id="rId38"/>
    <p:sldId id="807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2A0"/>
    <a:srgbClr val="3191DC"/>
    <a:srgbClr val="25B9F0"/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REGULATION_ANIMATION\Dispo38_Com_Info_Sensibilisation\Eau_Enjeu_Majeur\2023-2024\EUEM_Tableau%20de%20bord\TABLEAU%20DE%20BORD%20EUEM_V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TOTAL ELEVES SENSIBILISES / ANNEE SCOLAIRE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4042950342211534E-2"/>
          <c:y val="8.9534537529006211E-2"/>
          <c:w val="0.93655588787894462"/>
          <c:h val="0.806712548917054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'Bilan EUEM 2005-2024'!$A$2</c:f>
              <c:strCache>
                <c:ptCount val="1"/>
                <c:pt idx="0">
                  <c:v>TOTAL / ANNEE SCOLAIRE</c:v>
                </c:pt>
              </c:strCache>
            </c:strRef>
          </c:tx>
          <c:spPr>
            <a:solidFill>
              <a:schemeClr val="accent1"/>
            </a:solidFill>
            <a:ln w="53975">
              <a:solidFill>
                <a:schemeClr val="accent1"/>
              </a:solidFill>
            </a:ln>
            <a:effectLst/>
          </c:spPr>
          <c:invertIfNegative val="0"/>
          <c:dPt>
            <c:idx val="36"/>
            <c:invertIfNegative val="0"/>
            <c:bubble3D val="0"/>
            <c:spPr>
              <a:solidFill>
                <a:srgbClr val="1341A1"/>
              </a:solidFill>
              <a:ln w="53975">
                <a:solidFill>
                  <a:srgbClr val="1341A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E7-43A2-89A7-C9DD1FC1F8ED}"/>
              </c:ext>
            </c:extLst>
          </c:dPt>
          <c:dLbls>
            <c:dLbl>
              <c:idx val="3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E7-43A2-89A7-C9DD1FC1F8E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'Bilan EUEM 2005-2024'!$B$1:$AM$1</c:f>
              <c:strCache>
                <c:ptCount val="37"/>
                <c:pt idx="0">
                  <c:v>2005-2006</c:v>
                </c:pt>
                <c:pt idx="2">
                  <c:v>2006-2007</c:v>
                </c:pt>
                <c:pt idx="4">
                  <c:v>2007-2008</c:v>
                </c:pt>
                <c:pt idx="6">
                  <c:v>2008-2009</c:v>
                </c:pt>
                <c:pt idx="8">
                  <c:v>2009-2010</c:v>
                </c:pt>
                <c:pt idx="10">
                  <c:v>2010-2011</c:v>
                </c:pt>
                <c:pt idx="12">
                  <c:v>2011-2012</c:v>
                </c:pt>
                <c:pt idx="14">
                  <c:v>2012-2013</c:v>
                </c:pt>
                <c:pt idx="16">
                  <c:v>2013-2014</c:v>
                </c:pt>
                <c:pt idx="18">
                  <c:v>2014-2015</c:v>
                </c:pt>
                <c:pt idx="20">
                  <c:v>2015-2016</c:v>
                </c:pt>
                <c:pt idx="22">
                  <c:v>2016-2017</c:v>
                </c:pt>
                <c:pt idx="24">
                  <c:v>2017-2018</c:v>
                </c:pt>
                <c:pt idx="26">
                  <c:v>2018-2019</c:v>
                </c:pt>
                <c:pt idx="28">
                  <c:v>2019-2020</c:v>
                </c:pt>
                <c:pt idx="30">
                  <c:v>2020-2021</c:v>
                </c:pt>
                <c:pt idx="32">
                  <c:v>2021-2022</c:v>
                </c:pt>
                <c:pt idx="34">
                  <c:v>2022-2023</c:v>
                </c:pt>
                <c:pt idx="36">
                  <c:v>2023-2024</c:v>
                </c:pt>
              </c:strCache>
            </c:strRef>
          </c:cat>
          <c:val>
            <c:numRef>
              <c:f>'Bilan EUEM 2005-2024'!$B$2:$AM$2</c:f>
              <c:numCache>
                <c:formatCode>General</c:formatCode>
                <c:ptCount val="38"/>
                <c:pt idx="0">
                  <c:v>2159</c:v>
                </c:pt>
                <c:pt idx="2">
                  <c:v>3032</c:v>
                </c:pt>
                <c:pt idx="4">
                  <c:v>2318</c:v>
                </c:pt>
                <c:pt idx="6">
                  <c:v>2457</c:v>
                </c:pt>
                <c:pt idx="8">
                  <c:v>2483</c:v>
                </c:pt>
                <c:pt idx="10">
                  <c:v>1724</c:v>
                </c:pt>
                <c:pt idx="12">
                  <c:v>3667</c:v>
                </c:pt>
                <c:pt idx="14">
                  <c:v>3549</c:v>
                </c:pt>
                <c:pt idx="16">
                  <c:v>3544</c:v>
                </c:pt>
                <c:pt idx="18">
                  <c:v>3988</c:v>
                </c:pt>
                <c:pt idx="20">
                  <c:v>7570</c:v>
                </c:pt>
                <c:pt idx="22">
                  <c:v>3632</c:v>
                </c:pt>
                <c:pt idx="24">
                  <c:v>3772</c:v>
                </c:pt>
                <c:pt idx="26">
                  <c:v>5682</c:v>
                </c:pt>
                <c:pt idx="28">
                  <c:v>1333</c:v>
                </c:pt>
                <c:pt idx="30">
                  <c:v>4979</c:v>
                </c:pt>
                <c:pt idx="32">
                  <c:v>5592</c:v>
                </c:pt>
                <c:pt idx="34">
                  <c:v>8391</c:v>
                </c:pt>
                <c:pt idx="36">
                  <c:v>6815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E7-43A2-89A7-C9DD1FC1F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27"/>
        <c:axId val="160735968"/>
        <c:axId val="1"/>
      </c:barChart>
      <c:catAx>
        <c:axId val="16073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07359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3191DC"/>
                </a:solidFill>
                <a:latin typeface="+mn-lt"/>
                <a:ea typeface="+mn-ea"/>
                <a:cs typeface="+mn-cs"/>
              </a:defRPr>
            </a:pPr>
            <a:r>
              <a:rPr lang="fr-FR" b="1" dirty="0">
                <a:solidFill>
                  <a:srgbClr val="3191DC"/>
                </a:solidFill>
              </a:rPr>
              <a:t>Interventions des </a:t>
            </a:r>
            <a:r>
              <a:rPr lang="fr-FR" b="1" dirty="0" err="1">
                <a:solidFill>
                  <a:srgbClr val="3191DC"/>
                </a:solidFill>
              </a:rPr>
              <a:t>EIEE</a:t>
            </a:r>
            <a:endParaRPr lang="fr-FR" b="1" dirty="0">
              <a:solidFill>
                <a:srgbClr val="3191DC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3191DC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Feuil1!$A$2:$A$8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Feuil1!$B$2:$B$8</c:f>
              <c:numCache>
                <c:formatCode>General</c:formatCode>
                <c:ptCount val="7"/>
                <c:pt idx="0">
                  <c:v>84</c:v>
                </c:pt>
                <c:pt idx="1">
                  <c:v>14</c:v>
                </c:pt>
                <c:pt idx="2">
                  <c:v>42</c:v>
                </c:pt>
                <c:pt idx="3">
                  <c:v>84</c:v>
                </c:pt>
                <c:pt idx="4">
                  <c:v>95</c:v>
                </c:pt>
                <c:pt idx="5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BA-4D09-A1DE-3B8DCE7503A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Feuil1!$A$2:$A$8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Feuil1!$C$2:$C$8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25BA-4D09-A1DE-3B8DCE7503A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Feuil1!$A$2:$A$8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Feuil1!$D$2:$D$8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25BA-4D09-A1DE-3B8DCE750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80"/>
        <c:axId val="395899248"/>
        <c:axId val="395899968"/>
      </c:barChart>
      <c:catAx>
        <c:axId val="39589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5899968"/>
        <c:crosses val="autoZero"/>
        <c:auto val="1"/>
        <c:lblAlgn val="ctr"/>
        <c:lblOffset val="100"/>
        <c:noMultiLvlLbl val="0"/>
      </c:catAx>
      <c:valAx>
        <c:axId val="39589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589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A6E007-8C3D-4981-A413-E2C1DA19AD65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3572A358-4DF8-4535-9107-DF1468C53684}">
      <dgm:prSet phldrT="[Texte]" custT="1"/>
      <dgm:spPr/>
      <dgm:t>
        <a:bodyPr/>
        <a:lstStyle/>
        <a:p>
          <a:r>
            <a:rPr lang="fr-FR" sz="1600" b="1" dirty="0">
              <a:solidFill>
                <a:srgbClr val="0070C0"/>
              </a:solidFill>
            </a:rPr>
            <a:t>2023 Décembre</a:t>
          </a:r>
        </a:p>
        <a:p>
          <a:r>
            <a:rPr lang="fr-FR" sz="1100" b="1" dirty="0"/>
            <a:t>Lancement</a:t>
          </a:r>
          <a:r>
            <a:rPr lang="fr-FR" sz="1100" dirty="0"/>
            <a:t> du projet en partenariat avec </a:t>
          </a:r>
          <a:r>
            <a:rPr lang="fr-FR" sz="1100" b="1" dirty="0"/>
            <a:t>REBM</a:t>
          </a:r>
        </a:p>
        <a:p>
          <a:endParaRPr lang="fr-FR" sz="1100" dirty="0"/>
        </a:p>
        <a:p>
          <a:r>
            <a:rPr lang="fr-FR" sz="1100" dirty="0"/>
            <a:t>Recensement des </a:t>
          </a:r>
          <a:r>
            <a:rPr lang="fr-FR" sz="1100" b="1" dirty="0"/>
            <a:t>équipements</a:t>
          </a:r>
          <a:r>
            <a:rPr lang="fr-FR" sz="1100" dirty="0"/>
            <a:t> à proposer et des </a:t>
          </a:r>
          <a:r>
            <a:rPr lang="fr-FR" sz="1100" b="1" dirty="0"/>
            <a:t>kits</a:t>
          </a:r>
          <a:r>
            <a:rPr lang="fr-FR" sz="1100" dirty="0"/>
            <a:t> à construire</a:t>
          </a:r>
        </a:p>
      </dgm:t>
    </dgm:pt>
    <dgm:pt modelId="{2957D7B6-2F4D-42D3-A8B1-95EB6443DEC3}" type="parTrans" cxnId="{970B5D68-5727-459F-AE38-2F1CB238FC9B}">
      <dgm:prSet/>
      <dgm:spPr/>
      <dgm:t>
        <a:bodyPr/>
        <a:lstStyle/>
        <a:p>
          <a:endParaRPr lang="fr-FR"/>
        </a:p>
      </dgm:t>
    </dgm:pt>
    <dgm:pt modelId="{020275FA-9609-4833-B0AF-33A0A9A78F2F}" type="sibTrans" cxnId="{970B5D68-5727-459F-AE38-2F1CB238FC9B}">
      <dgm:prSet/>
      <dgm:spPr/>
      <dgm:t>
        <a:bodyPr/>
        <a:lstStyle/>
        <a:p>
          <a:endParaRPr lang="fr-FR"/>
        </a:p>
      </dgm:t>
    </dgm:pt>
    <dgm:pt modelId="{9B736E87-90E0-4385-8E15-C6742BAAA335}">
      <dgm:prSet phldrT="[Texte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fr-FR" sz="1600" b="1" dirty="0">
              <a:solidFill>
                <a:srgbClr val="0070C0"/>
              </a:solidFill>
            </a:rPr>
            <a:t>Juin – Septembre</a:t>
          </a:r>
        </a:p>
        <a:p>
          <a:pPr>
            <a:buFont typeface="Arial" panose="020B0604020202020204" pitchFamily="34" charset="0"/>
            <a:buNone/>
          </a:pPr>
          <a:r>
            <a:rPr lang="fr-FR" sz="1100" dirty="0"/>
            <a:t>- Consultation des </a:t>
          </a:r>
          <a:r>
            <a:rPr lang="fr-FR" sz="1100" b="1" dirty="0"/>
            <a:t>collectivités</a:t>
          </a:r>
          <a:r>
            <a:rPr lang="fr-FR" sz="1100" dirty="0"/>
            <a:t> participantes sur leurs </a:t>
          </a:r>
          <a:r>
            <a:rPr lang="fr-FR" sz="1100" b="1" dirty="0"/>
            <a:t>besoins</a:t>
          </a:r>
          <a:r>
            <a:rPr lang="fr-FR" sz="1100" dirty="0"/>
            <a:t> </a:t>
          </a:r>
        </a:p>
        <a:p>
          <a:pPr>
            <a:buFont typeface="Arial" panose="020B0604020202020204" pitchFamily="34" charset="0"/>
            <a:buNone/>
          </a:pPr>
          <a:endParaRPr lang="fr-FR" sz="1100" dirty="0"/>
        </a:p>
        <a:p>
          <a:pPr>
            <a:buFont typeface="Arial" panose="020B0604020202020204" pitchFamily="34" charset="0"/>
            <a:buChar char="•"/>
          </a:pPr>
          <a:r>
            <a:rPr lang="fr-FR" sz="1100" dirty="0"/>
            <a:t>- </a:t>
          </a:r>
          <a:r>
            <a:rPr lang="fr-FR" sz="1100" b="1" dirty="0"/>
            <a:t>Signature de délibération </a:t>
          </a:r>
          <a:r>
            <a:rPr lang="fr-FR" sz="1100" dirty="0"/>
            <a:t>sur le projet de convention</a:t>
          </a:r>
        </a:p>
        <a:p>
          <a:pPr>
            <a:buFont typeface="Arial" panose="020B0604020202020204" pitchFamily="34" charset="0"/>
            <a:buChar char="•"/>
          </a:pPr>
          <a:endParaRPr lang="fr-FR" sz="1100" dirty="0"/>
        </a:p>
        <a:p>
          <a:pPr>
            <a:buFont typeface="Arial" panose="020B0604020202020204" pitchFamily="34" charset="0"/>
            <a:buChar char="•"/>
          </a:pPr>
          <a:r>
            <a:rPr lang="fr-FR" sz="1100" dirty="0"/>
            <a:t>- et finalisation du </a:t>
          </a:r>
          <a:r>
            <a:rPr lang="fr-FR" sz="1100" b="1" dirty="0"/>
            <a:t>dossier de consultation</a:t>
          </a:r>
        </a:p>
      </dgm:t>
    </dgm:pt>
    <dgm:pt modelId="{9573584E-DC19-40FD-AFEC-272743623A09}" type="parTrans" cxnId="{4B50D808-62BF-4ECA-AE03-5E85FA05A91D}">
      <dgm:prSet/>
      <dgm:spPr/>
      <dgm:t>
        <a:bodyPr/>
        <a:lstStyle/>
        <a:p>
          <a:endParaRPr lang="fr-FR"/>
        </a:p>
      </dgm:t>
    </dgm:pt>
    <dgm:pt modelId="{4A45B393-5686-4A1C-9130-7179EE35F19D}" type="sibTrans" cxnId="{4B50D808-62BF-4ECA-AE03-5E85FA05A91D}">
      <dgm:prSet/>
      <dgm:spPr/>
      <dgm:t>
        <a:bodyPr/>
        <a:lstStyle/>
        <a:p>
          <a:endParaRPr lang="fr-FR"/>
        </a:p>
      </dgm:t>
    </dgm:pt>
    <dgm:pt modelId="{44DF3797-057E-474D-9B56-A72A5346D57E}">
      <dgm:prSet phldrT="[Texte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sz="1600" b="1" dirty="0">
              <a:solidFill>
                <a:srgbClr val="0070C0"/>
              </a:solidFill>
            </a:rPr>
            <a:t>Septembre – Novembre</a:t>
          </a:r>
        </a:p>
        <a:p>
          <a:pPr>
            <a:buFont typeface="Arial" panose="020B0604020202020204" pitchFamily="34" charset="0"/>
            <a:buChar char="•"/>
          </a:pPr>
          <a:endParaRPr lang="fr-FR" sz="1100" b="1" dirty="0">
            <a:solidFill>
              <a:srgbClr val="0070C0"/>
            </a:solidFill>
          </a:endParaRPr>
        </a:p>
        <a:p>
          <a:pPr>
            <a:buFont typeface="Arial" panose="020B0604020202020204" pitchFamily="34" charset="0"/>
            <a:buChar char="•"/>
          </a:pPr>
          <a:r>
            <a:rPr lang="fr-FR" sz="1100" b="1" i="0" dirty="0"/>
            <a:t>18 septembre </a:t>
          </a:r>
          <a:r>
            <a:rPr lang="fr-FR" sz="1100" b="0" i="0" dirty="0"/>
            <a:t>: Appel à concurrence</a:t>
          </a:r>
        </a:p>
        <a:p>
          <a:pPr>
            <a:buFont typeface="Arial" panose="020B0604020202020204" pitchFamily="34" charset="0"/>
            <a:buChar char="•"/>
          </a:pPr>
          <a:r>
            <a:rPr lang="fr-FR" sz="1100" b="1" i="0" dirty="0"/>
            <a:t>18 octobre </a:t>
          </a:r>
          <a:r>
            <a:rPr lang="fr-FR" sz="1100" b="0" i="0" dirty="0"/>
            <a:t>: analyse des offres</a:t>
          </a:r>
        </a:p>
        <a:p>
          <a:pPr>
            <a:buFont typeface="Arial" panose="020B0604020202020204" pitchFamily="34" charset="0"/>
            <a:buChar char="•"/>
          </a:pPr>
          <a:r>
            <a:rPr lang="fr-FR" sz="1100" b="1" i="0" dirty="0"/>
            <a:t>24 octobre </a:t>
          </a:r>
          <a:r>
            <a:rPr lang="fr-FR" sz="1100" b="0" i="0" dirty="0"/>
            <a:t>: Commission d'Appel d'Offres</a:t>
          </a:r>
        </a:p>
        <a:p>
          <a:pPr>
            <a:buFont typeface="Arial" panose="020B0604020202020204" pitchFamily="34" charset="0"/>
            <a:buChar char="•"/>
          </a:pPr>
          <a:r>
            <a:rPr lang="fr-FR" sz="1100" b="1" i="0" dirty="0"/>
            <a:t>12 novembre </a:t>
          </a:r>
          <a:r>
            <a:rPr lang="fr-FR" sz="1100" b="0" i="0" dirty="0"/>
            <a:t>: notification du marché</a:t>
          </a:r>
        </a:p>
        <a:p>
          <a:pPr>
            <a:buFont typeface="Arial" panose="020B0604020202020204" pitchFamily="34" charset="0"/>
            <a:buChar char="•"/>
          </a:pPr>
          <a:r>
            <a:rPr lang="fr-FR" sz="1100" b="1" i="0" dirty="0"/>
            <a:t>Mi-novembre </a:t>
          </a:r>
          <a:r>
            <a:rPr lang="fr-FR" sz="1100" b="0" i="0" dirty="0"/>
            <a:t>: 1ères commandes</a:t>
          </a:r>
        </a:p>
        <a:p>
          <a:pPr>
            <a:buFont typeface="Arial" panose="020B0604020202020204" pitchFamily="34" charset="0"/>
            <a:buChar char="•"/>
          </a:pPr>
          <a:r>
            <a:rPr lang="fr-FR" sz="1100" b="1" i="0" dirty="0"/>
            <a:t>décembre</a:t>
          </a:r>
          <a:r>
            <a:rPr lang="fr-FR" sz="1100" b="0" i="0" dirty="0"/>
            <a:t> : livraison</a:t>
          </a:r>
          <a:endParaRPr lang="fr-FR" sz="1100" dirty="0"/>
        </a:p>
      </dgm:t>
    </dgm:pt>
    <dgm:pt modelId="{FE88FC30-7734-4E1F-8875-E40A2E44A948}" type="parTrans" cxnId="{F5D853E6-D903-4F8E-B398-93F9CC24ED83}">
      <dgm:prSet/>
      <dgm:spPr/>
      <dgm:t>
        <a:bodyPr/>
        <a:lstStyle/>
        <a:p>
          <a:endParaRPr lang="fr-FR"/>
        </a:p>
      </dgm:t>
    </dgm:pt>
    <dgm:pt modelId="{0D39A5F6-669F-45AF-B4E8-E58DFD28BB18}" type="sibTrans" cxnId="{F5D853E6-D903-4F8E-B398-93F9CC24ED83}">
      <dgm:prSet/>
      <dgm:spPr/>
      <dgm:t>
        <a:bodyPr/>
        <a:lstStyle/>
        <a:p>
          <a:endParaRPr lang="fr-FR"/>
        </a:p>
      </dgm:t>
    </dgm:pt>
    <dgm:pt modelId="{E7492ACC-9F0A-4DEE-B34E-FDCC0035CF31}">
      <dgm:prSet phldrT="[Texte]" custT="1"/>
      <dgm:spPr/>
      <dgm:t>
        <a:bodyPr/>
        <a:lstStyle/>
        <a:p>
          <a:pPr algn="ctr">
            <a:buNone/>
          </a:pPr>
          <a:r>
            <a:rPr lang="fr-FR" sz="1600" b="1" dirty="0">
              <a:solidFill>
                <a:srgbClr val="0070C0"/>
              </a:solidFill>
            </a:rPr>
            <a:t>2024 Janvier – Juin</a:t>
          </a:r>
        </a:p>
        <a:p>
          <a:pPr algn="l">
            <a:buNone/>
          </a:pPr>
          <a:r>
            <a:rPr lang="fr-FR" sz="1100" b="1" dirty="0"/>
            <a:t>Manifestation d’intérêt en vue d’une participation au groupement d’achat</a:t>
          </a:r>
        </a:p>
        <a:p>
          <a:pPr algn="l">
            <a:buFont typeface="Wingdings" panose="05000000000000000000" pitchFamily="2" charset="2"/>
            <a:buChar char="ü"/>
          </a:pPr>
          <a:r>
            <a:rPr lang="fr-FR" sz="1100" dirty="0"/>
            <a:t>- par REBM pour les collectivités métropolitaines</a:t>
          </a:r>
        </a:p>
        <a:p>
          <a:pPr algn="l">
            <a:buFont typeface="Wingdings" panose="05000000000000000000" pitchFamily="2" charset="2"/>
            <a:buChar char="ü"/>
          </a:pPr>
          <a:r>
            <a:rPr lang="fr-FR" sz="1100" dirty="0"/>
            <a:t>- par le SMEGREG auprès de ses membres</a:t>
          </a:r>
        </a:p>
        <a:p>
          <a:pPr algn="l">
            <a:buFont typeface="Wingdings" panose="05000000000000000000" pitchFamily="2" charset="2"/>
            <a:buNone/>
          </a:pPr>
          <a:endParaRPr lang="fr-FR" sz="1100" dirty="0"/>
        </a:p>
        <a:p>
          <a:pPr algn="l">
            <a:buFont typeface="Arial" panose="020B0604020202020204" pitchFamily="34" charset="0"/>
            <a:buChar char="•"/>
          </a:pPr>
          <a:r>
            <a:rPr lang="fr-FR" sz="1100" dirty="0"/>
            <a:t>Développement </a:t>
          </a:r>
          <a:r>
            <a:rPr lang="fr-FR" sz="1100" b="1" dirty="0"/>
            <a:t>d’un projet de convention pour le groupement de commande</a:t>
          </a:r>
        </a:p>
        <a:p>
          <a:pPr algn="l">
            <a:buFont typeface="Arial" panose="020B0604020202020204" pitchFamily="34" charset="0"/>
            <a:buChar char="•"/>
          </a:pPr>
          <a:endParaRPr lang="fr-FR" sz="1100" b="1" dirty="0"/>
        </a:p>
        <a:p>
          <a:pPr algn="l">
            <a:buFont typeface="Arial" panose="020B0604020202020204" pitchFamily="34" charset="0"/>
            <a:buChar char="•"/>
          </a:pPr>
          <a:r>
            <a:rPr lang="fr-FR" sz="1100" dirty="0"/>
            <a:t>Développement </a:t>
          </a:r>
          <a:r>
            <a:rPr lang="fr-FR" sz="1100" b="1" dirty="0"/>
            <a:t>d’un projet de dossier de consultation</a:t>
          </a:r>
          <a:r>
            <a:rPr lang="fr-FR" sz="1100" dirty="0"/>
            <a:t> pour la fourniture de kits et matériels hydro-économes</a:t>
          </a:r>
        </a:p>
      </dgm:t>
    </dgm:pt>
    <dgm:pt modelId="{0F9B66B9-8B06-4C91-A580-686DDC95AAA7}" type="parTrans" cxnId="{AF8C8125-00CA-42D0-9D71-14ED1FC2A856}">
      <dgm:prSet/>
      <dgm:spPr/>
      <dgm:t>
        <a:bodyPr/>
        <a:lstStyle/>
        <a:p>
          <a:endParaRPr lang="fr-FR"/>
        </a:p>
      </dgm:t>
    </dgm:pt>
    <dgm:pt modelId="{60930F9C-FF54-4F91-8F73-C15FD7CCBB0F}" type="sibTrans" cxnId="{AF8C8125-00CA-42D0-9D71-14ED1FC2A856}">
      <dgm:prSet/>
      <dgm:spPr/>
      <dgm:t>
        <a:bodyPr/>
        <a:lstStyle/>
        <a:p>
          <a:endParaRPr lang="fr-FR"/>
        </a:p>
      </dgm:t>
    </dgm:pt>
    <dgm:pt modelId="{BE48FB9B-F681-4B07-A657-36669879CFF8}" type="pres">
      <dgm:prSet presAssocID="{12A6E007-8C3D-4981-A413-E2C1DA19AD65}" presName="Name0" presStyleCnt="0">
        <dgm:presLayoutVars>
          <dgm:dir/>
          <dgm:resizeHandles val="exact"/>
        </dgm:presLayoutVars>
      </dgm:prSet>
      <dgm:spPr/>
    </dgm:pt>
    <dgm:pt modelId="{53730CE2-D095-4AEE-89D2-74259C589EB7}" type="pres">
      <dgm:prSet presAssocID="{12A6E007-8C3D-4981-A413-E2C1DA19AD65}" presName="arrow" presStyleLbl="bgShp" presStyleIdx="0" presStyleCnt="1" custScaleY="36471"/>
      <dgm:spPr/>
    </dgm:pt>
    <dgm:pt modelId="{8DF8CDD4-A73E-40C1-888A-9BCC78B62712}" type="pres">
      <dgm:prSet presAssocID="{12A6E007-8C3D-4981-A413-E2C1DA19AD65}" presName="points" presStyleCnt="0"/>
      <dgm:spPr/>
    </dgm:pt>
    <dgm:pt modelId="{80554A4A-B936-4B4A-BDE0-DE87611FA89E}" type="pres">
      <dgm:prSet presAssocID="{3572A358-4DF8-4535-9107-DF1468C53684}" presName="compositeA" presStyleCnt="0"/>
      <dgm:spPr/>
    </dgm:pt>
    <dgm:pt modelId="{74094735-C11D-4428-88CF-F9A01AD24323}" type="pres">
      <dgm:prSet presAssocID="{3572A358-4DF8-4535-9107-DF1468C53684}" presName="textA" presStyleLbl="revTx" presStyleIdx="0" presStyleCnt="4" custScaleX="235470">
        <dgm:presLayoutVars>
          <dgm:bulletEnabled val="1"/>
        </dgm:presLayoutVars>
      </dgm:prSet>
      <dgm:spPr/>
    </dgm:pt>
    <dgm:pt modelId="{9F31B78E-3043-4513-AA16-495DF2FCC782}" type="pres">
      <dgm:prSet presAssocID="{3572A358-4DF8-4535-9107-DF1468C53684}" presName="circleA" presStyleLbl="node1" presStyleIdx="0" presStyleCnt="4"/>
      <dgm:spPr/>
    </dgm:pt>
    <dgm:pt modelId="{B66796F5-52F2-4B0B-9092-D5A963AE1260}" type="pres">
      <dgm:prSet presAssocID="{3572A358-4DF8-4535-9107-DF1468C53684}" presName="spaceA" presStyleCnt="0"/>
      <dgm:spPr/>
    </dgm:pt>
    <dgm:pt modelId="{00071195-D970-49EC-9A60-F6D0E2E43644}" type="pres">
      <dgm:prSet presAssocID="{020275FA-9609-4833-B0AF-33A0A9A78F2F}" presName="space" presStyleCnt="0"/>
      <dgm:spPr/>
    </dgm:pt>
    <dgm:pt modelId="{0B50D39C-9CCA-49AD-8F1C-261A9FB9719F}" type="pres">
      <dgm:prSet presAssocID="{E7492ACC-9F0A-4DEE-B34E-FDCC0035CF31}" presName="compositeB" presStyleCnt="0"/>
      <dgm:spPr/>
    </dgm:pt>
    <dgm:pt modelId="{21D4631B-94F8-4D92-81BE-3B4C464D264E}" type="pres">
      <dgm:prSet presAssocID="{E7492ACC-9F0A-4DEE-B34E-FDCC0035CF31}" presName="textB" presStyleLbl="revTx" presStyleIdx="1" presStyleCnt="4" custScaleX="429079" custLinFactNeighborY="-3162">
        <dgm:presLayoutVars>
          <dgm:bulletEnabled val="1"/>
        </dgm:presLayoutVars>
      </dgm:prSet>
      <dgm:spPr/>
    </dgm:pt>
    <dgm:pt modelId="{E043023A-7683-44A5-81BA-8805DBD8373D}" type="pres">
      <dgm:prSet presAssocID="{E7492ACC-9F0A-4DEE-B34E-FDCC0035CF31}" presName="circleB" presStyleLbl="node1" presStyleIdx="1" presStyleCnt="4"/>
      <dgm:spPr/>
    </dgm:pt>
    <dgm:pt modelId="{5C3985C6-1E98-4248-B076-BFFC3C7F6B72}" type="pres">
      <dgm:prSet presAssocID="{E7492ACC-9F0A-4DEE-B34E-FDCC0035CF31}" presName="spaceB" presStyleCnt="0"/>
      <dgm:spPr/>
    </dgm:pt>
    <dgm:pt modelId="{6ABE47FC-2882-46CA-A038-2A86E4E16D25}" type="pres">
      <dgm:prSet presAssocID="{60930F9C-FF54-4F91-8F73-C15FD7CCBB0F}" presName="space" presStyleCnt="0"/>
      <dgm:spPr/>
    </dgm:pt>
    <dgm:pt modelId="{80F73AC2-F416-4035-AA93-5C0C3895CF7B}" type="pres">
      <dgm:prSet presAssocID="{9B736E87-90E0-4385-8E15-C6742BAAA335}" presName="compositeA" presStyleCnt="0"/>
      <dgm:spPr/>
    </dgm:pt>
    <dgm:pt modelId="{56D05E3A-5265-43FB-90AC-F2E5250CF844}" type="pres">
      <dgm:prSet presAssocID="{9B736E87-90E0-4385-8E15-C6742BAAA335}" presName="textA" presStyleLbl="revTx" presStyleIdx="2" presStyleCnt="4" custScaleX="288947" custScaleY="104595">
        <dgm:presLayoutVars>
          <dgm:bulletEnabled val="1"/>
        </dgm:presLayoutVars>
      </dgm:prSet>
      <dgm:spPr/>
    </dgm:pt>
    <dgm:pt modelId="{52367CD6-79EA-4BB4-BC5C-731360D2F9CD}" type="pres">
      <dgm:prSet presAssocID="{9B736E87-90E0-4385-8E15-C6742BAAA335}" presName="circleA" presStyleLbl="node1" presStyleIdx="2" presStyleCnt="4" custLinFactNeighborY="-4376"/>
      <dgm:spPr/>
    </dgm:pt>
    <dgm:pt modelId="{3EDFBD9C-5C2A-4FC2-AA55-61754AC0984E}" type="pres">
      <dgm:prSet presAssocID="{9B736E87-90E0-4385-8E15-C6742BAAA335}" presName="spaceA" presStyleCnt="0"/>
      <dgm:spPr/>
    </dgm:pt>
    <dgm:pt modelId="{922EE5E3-4895-4FCF-AC30-769CE5DECAD9}" type="pres">
      <dgm:prSet presAssocID="{4A45B393-5686-4A1C-9130-7179EE35F19D}" presName="space" presStyleCnt="0"/>
      <dgm:spPr/>
    </dgm:pt>
    <dgm:pt modelId="{DDB23A3D-7B68-477E-9A17-7353079992E6}" type="pres">
      <dgm:prSet presAssocID="{44DF3797-057E-474D-9B56-A72A5346D57E}" presName="compositeB" presStyleCnt="0"/>
      <dgm:spPr/>
    </dgm:pt>
    <dgm:pt modelId="{4A8A7BD8-1630-44D8-9022-50DDEE5A6021}" type="pres">
      <dgm:prSet presAssocID="{44DF3797-057E-474D-9B56-A72A5346D57E}" presName="textB" presStyleLbl="revTx" presStyleIdx="3" presStyleCnt="4" custScaleX="315726" custScaleY="98468" custLinFactNeighborX="16367">
        <dgm:presLayoutVars>
          <dgm:bulletEnabled val="1"/>
        </dgm:presLayoutVars>
      </dgm:prSet>
      <dgm:spPr/>
    </dgm:pt>
    <dgm:pt modelId="{46EAD853-78ED-4CD4-948C-412D36E553AB}" type="pres">
      <dgm:prSet presAssocID="{44DF3797-057E-474D-9B56-A72A5346D57E}" presName="circleB" presStyleLbl="node1" presStyleIdx="3" presStyleCnt="4" custLinFactNeighborX="48140" custLinFactNeighborY="-8753"/>
      <dgm:spPr/>
    </dgm:pt>
    <dgm:pt modelId="{A0E22DED-68F2-425D-A216-AEB0A10907B9}" type="pres">
      <dgm:prSet presAssocID="{44DF3797-057E-474D-9B56-A72A5346D57E}" presName="spaceB" presStyleCnt="0"/>
      <dgm:spPr/>
    </dgm:pt>
  </dgm:ptLst>
  <dgm:cxnLst>
    <dgm:cxn modelId="{4B50D808-62BF-4ECA-AE03-5E85FA05A91D}" srcId="{12A6E007-8C3D-4981-A413-E2C1DA19AD65}" destId="{9B736E87-90E0-4385-8E15-C6742BAAA335}" srcOrd="2" destOrd="0" parTransId="{9573584E-DC19-40FD-AFEC-272743623A09}" sibTransId="{4A45B393-5686-4A1C-9130-7179EE35F19D}"/>
    <dgm:cxn modelId="{C960AA14-A8D7-40F0-8E19-037F529F79C2}" type="presOf" srcId="{9B736E87-90E0-4385-8E15-C6742BAAA335}" destId="{56D05E3A-5265-43FB-90AC-F2E5250CF844}" srcOrd="0" destOrd="0" presId="urn:microsoft.com/office/officeart/2005/8/layout/hProcess11"/>
    <dgm:cxn modelId="{AF8C8125-00CA-42D0-9D71-14ED1FC2A856}" srcId="{12A6E007-8C3D-4981-A413-E2C1DA19AD65}" destId="{E7492ACC-9F0A-4DEE-B34E-FDCC0035CF31}" srcOrd="1" destOrd="0" parTransId="{0F9B66B9-8B06-4C91-A580-686DDC95AAA7}" sibTransId="{60930F9C-FF54-4F91-8F73-C15FD7CCBB0F}"/>
    <dgm:cxn modelId="{970B5D68-5727-459F-AE38-2F1CB238FC9B}" srcId="{12A6E007-8C3D-4981-A413-E2C1DA19AD65}" destId="{3572A358-4DF8-4535-9107-DF1468C53684}" srcOrd="0" destOrd="0" parTransId="{2957D7B6-2F4D-42D3-A8B1-95EB6443DEC3}" sibTransId="{020275FA-9609-4833-B0AF-33A0A9A78F2F}"/>
    <dgm:cxn modelId="{8DEACA8F-B8B6-4171-85BE-86B8DC141EA6}" type="presOf" srcId="{12A6E007-8C3D-4981-A413-E2C1DA19AD65}" destId="{BE48FB9B-F681-4B07-A657-36669879CFF8}" srcOrd="0" destOrd="0" presId="urn:microsoft.com/office/officeart/2005/8/layout/hProcess11"/>
    <dgm:cxn modelId="{0D0BFE99-DF02-423A-AB58-9E06DDB679A6}" type="presOf" srcId="{E7492ACC-9F0A-4DEE-B34E-FDCC0035CF31}" destId="{21D4631B-94F8-4D92-81BE-3B4C464D264E}" srcOrd="0" destOrd="0" presId="urn:microsoft.com/office/officeart/2005/8/layout/hProcess11"/>
    <dgm:cxn modelId="{934F67DC-4515-478E-9ED9-06447798A836}" type="presOf" srcId="{3572A358-4DF8-4535-9107-DF1468C53684}" destId="{74094735-C11D-4428-88CF-F9A01AD24323}" srcOrd="0" destOrd="0" presId="urn:microsoft.com/office/officeart/2005/8/layout/hProcess11"/>
    <dgm:cxn modelId="{F5D853E6-D903-4F8E-B398-93F9CC24ED83}" srcId="{12A6E007-8C3D-4981-A413-E2C1DA19AD65}" destId="{44DF3797-057E-474D-9B56-A72A5346D57E}" srcOrd="3" destOrd="0" parTransId="{FE88FC30-7734-4E1F-8875-E40A2E44A948}" sibTransId="{0D39A5F6-669F-45AF-B4E8-E58DFD28BB18}"/>
    <dgm:cxn modelId="{77C6FBF8-E1E2-43DB-A130-F65E9524321D}" type="presOf" srcId="{44DF3797-057E-474D-9B56-A72A5346D57E}" destId="{4A8A7BD8-1630-44D8-9022-50DDEE5A6021}" srcOrd="0" destOrd="0" presId="urn:microsoft.com/office/officeart/2005/8/layout/hProcess11"/>
    <dgm:cxn modelId="{3A600C12-C685-4826-B521-5A672D31C000}" type="presParOf" srcId="{BE48FB9B-F681-4B07-A657-36669879CFF8}" destId="{53730CE2-D095-4AEE-89D2-74259C589EB7}" srcOrd="0" destOrd="0" presId="urn:microsoft.com/office/officeart/2005/8/layout/hProcess11"/>
    <dgm:cxn modelId="{BC8B68C6-6AC0-4B31-A535-2C25199C8E70}" type="presParOf" srcId="{BE48FB9B-F681-4B07-A657-36669879CFF8}" destId="{8DF8CDD4-A73E-40C1-888A-9BCC78B62712}" srcOrd="1" destOrd="0" presId="urn:microsoft.com/office/officeart/2005/8/layout/hProcess11"/>
    <dgm:cxn modelId="{26EE897E-A516-49A9-9FE4-36F79654C2FD}" type="presParOf" srcId="{8DF8CDD4-A73E-40C1-888A-9BCC78B62712}" destId="{80554A4A-B936-4B4A-BDE0-DE87611FA89E}" srcOrd="0" destOrd="0" presId="urn:microsoft.com/office/officeart/2005/8/layout/hProcess11"/>
    <dgm:cxn modelId="{97F91691-956B-4407-9FA7-D75241B74712}" type="presParOf" srcId="{80554A4A-B936-4B4A-BDE0-DE87611FA89E}" destId="{74094735-C11D-4428-88CF-F9A01AD24323}" srcOrd="0" destOrd="0" presId="urn:microsoft.com/office/officeart/2005/8/layout/hProcess11"/>
    <dgm:cxn modelId="{2D972D5C-FB86-46D9-B4A5-0897EBD55F21}" type="presParOf" srcId="{80554A4A-B936-4B4A-BDE0-DE87611FA89E}" destId="{9F31B78E-3043-4513-AA16-495DF2FCC782}" srcOrd="1" destOrd="0" presId="urn:microsoft.com/office/officeart/2005/8/layout/hProcess11"/>
    <dgm:cxn modelId="{28B63A46-4B48-4CDD-9672-D530154A7FB6}" type="presParOf" srcId="{80554A4A-B936-4B4A-BDE0-DE87611FA89E}" destId="{B66796F5-52F2-4B0B-9092-D5A963AE1260}" srcOrd="2" destOrd="0" presId="urn:microsoft.com/office/officeart/2005/8/layout/hProcess11"/>
    <dgm:cxn modelId="{528FE08F-1DA3-46D5-8E36-26C22DE976DF}" type="presParOf" srcId="{8DF8CDD4-A73E-40C1-888A-9BCC78B62712}" destId="{00071195-D970-49EC-9A60-F6D0E2E43644}" srcOrd="1" destOrd="0" presId="urn:microsoft.com/office/officeart/2005/8/layout/hProcess11"/>
    <dgm:cxn modelId="{07002906-3681-40F6-B2FB-2B591F72531D}" type="presParOf" srcId="{8DF8CDD4-A73E-40C1-888A-9BCC78B62712}" destId="{0B50D39C-9CCA-49AD-8F1C-261A9FB9719F}" srcOrd="2" destOrd="0" presId="urn:microsoft.com/office/officeart/2005/8/layout/hProcess11"/>
    <dgm:cxn modelId="{C6E8298E-5DFC-4CDB-AD77-949AEE0324E0}" type="presParOf" srcId="{0B50D39C-9CCA-49AD-8F1C-261A9FB9719F}" destId="{21D4631B-94F8-4D92-81BE-3B4C464D264E}" srcOrd="0" destOrd="0" presId="urn:microsoft.com/office/officeart/2005/8/layout/hProcess11"/>
    <dgm:cxn modelId="{4E7C2BAB-FEFF-45B7-97D3-6D21F2BB70B4}" type="presParOf" srcId="{0B50D39C-9CCA-49AD-8F1C-261A9FB9719F}" destId="{E043023A-7683-44A5-81BA-8805DBD8373D}" srcOrd="1" destOrd="0" presId="urn:microsoft.com/office/officeart/2005/8/layout/hProcess11"/>
    <dgm:cxn modelId="{22F0DE46-419D-4F07-8A5F-545460AD2E82}" type="presParOf" srcId="{0B50D39C-9CCA-49AD-8F1C-261A9FB9719F}" destId="{5C3985C6-1E98-4248-B076-BFFC3C7F6B72}" srcOrd="2" destOrd="0" presId="urn:microsoft.com/office/officeart/2005/8/layout/hProcess11"/>
    <dgm:cxn modelId="{710C68B5-2638-4178-A20B-F285F4F838BF}" type="presParOf" srcId="{8DF8CDD4-A73E-40C1-888A-9BCC78B62712}" destId="{6ABE47FC-2882-46CA-A038-2A86E4E16D25}" srcOrd="3" destOrd="0" presId="urn:microsoft.com/office/officeart/2005/8/layout/hProcess11"/>
    <dgm:cxn modelId="{18A5CD94-8294-4F3B-8E44-8A009B5DD372}" type="presParOf" srcId="{8DF8CDD4-A73E-40C1-888A-9BCC78B62712}" destId="{80F73AC2-F416-4035-AA93-5C0C3895CF7B}" srcOrd="4" destOrd="0" presId="urn:microsoft.com/office/officeart/2005/8/layout/hProcess11"/>
    <dgm:cxn modelId="{0ED6B8D9-C8D7-40A8-8C53-0DDF9987B899}" type="presParOf" srcId="{80F73AC2-F416-4035-AA93-5C0C3895CF7B}" destId="{56D05E3A-5265-43FB-90AC-F2E5250CF844}" srcOrd="0" destOrd="0" presId="urn:microsoft.com/office/officeart/2005/8/layout/hProcess11"/>
    <dgm:cxn modelId="{A3EAF3AA-D150-4F7E-8CA6-49513E74B704}" type="presParOf" srcId="{80F73AC2-F416-4035-AA93-5C0C3895CF7B}" destId="{52367CD6-79EA-4BB4-BC5C-731360D2F9CD}" srcOrd="1" destOrd="0" presId="urn:microsoft.com/office/officeart/2005/8/layout/hProcess11"/>
    <dgm:cxn modelId="{DC6B1C6B-3292-4467-9EF2-5CD7D090AAF9}" type="presParOf" srcId="{80F73AC2-F416-4035-AA93-5C0C3895CF7B}" destId="{3EDFBD9C-5C2A-4FC2-AA55-61754AC0984E}" srcOrd="2" destOrd="0" presId="urn:microsoft.com/office/officeart/2005/8/layout/hProcess11"/>
    <dgm:cxn modelId="{5CD65B2F-9282-4DC6-A9D3-683F149AD116}" type="presParOf" srcId="{8DF8CDD4-A73E-40C1-888A-9BCC78B62712}" destId="{922EE5E3-4895-4FCF-AC30-769CE5DECAD9}" srcOrd="5" destOrd="0" presId="urn:microsoft.com/office/officeart/2005/8/layout/hProcess11"/>
    <dgm:cxn modelId="{6FB6B697-CBEB-441B-A85A-EA52D0F469B5}" type="presParOf" srcId="{8DF8CDD4-A73E-40C1-888A-9BCC78B62712}" destId="{DDB23A3D-7B68-477E-9A17-7353079992E6}" srcOrd="6" destOrd="0" presId="urn:microsoft.com/office/officeart/2005/8/layout/hProcess11"/>
    <dgm:cxn modelId="{442B5567-038C-4117-B1A0-56443C4D7B72}" type="presParOf" srcId="{DDB23A3D-7B68-477E-9A17-7353079992E6}" destId="{4A8A7BD8-1630-44D8-9022-50DDEE5A6021}" srcOrd="0" destOrd="0" presId="urn:microsoft.com/office/officeart/2005/8/layout/hProcess11"/>
    <dgm:cxn modelId="{9725ED9C-05AC-4034-9791-C958D4CB8421}" type="presParOf" srcId="{DDB23A3D-7B68-477E-9A17-7353079992E6}" destId="{46EAD853-78ED-4CD4-948C-412D36E553AB}" srcOrd="1" destOrd="0" presId="urn:microsoft.com/office/officeart/2005/8/layout/hProcess11"/>
    <dgm:cxn modelId="{D9034D46-B348-4428-9FE0-793A5A076B25}" type="presParOf" srcId="{DDB23A3D-7B68-477E-9A17-7353079992E6}" destId="{A0E22DED-68F2-425D-A216-AEB0A10907B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30CE2-D095-4AEE-89D2-74259C589EB7}">
      <dsp:nvSpPr>
        <dsp:cNvPr id="0" name=""/>
        <dsp:cNvSpPr/>
      </dsp:nvSpPr>
      <dsp:spPr>
        <a:xfrm>
          <a:off x="0" y="2343010"/>
          <a:ext cx="11937357" cy="800377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094735-C11D-4428-88CF-F9A01AD24323}">
      <dsp:nvSpPr>
        <dsp:cNvPr id="0" name=""/>
        <dsp:cNvSpPr/>
      </dsp:nvSpPr>
      <dsp:spPr>
        <a:xfrm>
          <a:off x="12783" y="0"/>
          <a:ext cx="1965221" cy="2194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solidFill>
                <a:srgbClr val="0070C0"/>
              </a:solidFill>
            </a:rPr>
            <a:t>2023 Décembre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Lancement</a:t>
          </a:r>
          <a:r>
            <a:rPr lang="fr-FR" sz="1100" kern="1200" dirty="0"/>
            <a:t> du projet en partenariat avec </a:t>
          </a:r>
          <a:r>
            <a:rPr lang="fr-FR" sz="1100" b="1" kern="1200" dirty="0"/>
            <a:t>REBM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Recensement des </a:t>
          </a:r>
          <a:r>
            <a:rPr lang="fr-FR" sz="1100" b="1" kern="1200" dirty="0"/>
            <a:t>équipements</a:t>
          </a:r>
          <a:r>
            <a:rPr lang="fr-FR" sz="1100" kern="1200" dirty="0"/>
            <a:t> à proposer et des </a:t>
          </a:r>
          <a:r>
            <a:rPr lang="fr-FR" sz="1100" b="1" kern="1200" dirty="0"/>
            <a:t>kits</a:t>
          </a:r>
          <a:r>
            <a:rPr lang="fr-FR" sz="1100" kern="1200" dirty="0"/>
            <a:t> à construire</a:t>
          </a:r>
        </a:p>
      </dsp:txBody>
      <dsp:txXfrm>
        <a:off x="12783" y="0"/>
        <a:ext cx="1965221" cy="2194559"/>
      </dsp:txXfrm>
    </dsp:sp>
    <dsp:sp modelId="{9F31B78E-3043-4513-AA16-495DF2FCC782}">
      <dsp:nvSpPr>
        <dsp:cNvPr id="0" name=""/>
        <dsp:cNvSpPr/>
      </dsp:nvSpPr>
      <dsp:spPr>
        <a:xfrm>
          <a:off x="721074" y="2468879"/>
          <a:ext cx="548639" cy="5486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D4631B-94F8-4D92-81BE-3B4C464D264E}">
      <dsp:nvSpPr>
        <dsp:cNvPr id="0" name=""/>
        <dsp:cNvSpPr/>
      </dsp:nvSpPr>
      <dsp:spPr>
        <a:xfrm>
          <a:off x="2019734" y="3222447"/>
          <a:ext cx="3581072" cy="2194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solidFill>
                <a:srgbClr val="0070C0"/>
              </a:solidFill>
            </a:rPr>
            <a:t>2024 Janvier – Juin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Manifestation d’intérêt en vue d’une participation au groupement d’achat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FR" sz="1100" kern="1200" dirty="0"/>
            <a:t>- par REBM pour les collectivités métropolitaines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FR" sz="1100" kern="1200" dirty="0"/>
            <a:t>- par le SMEGREG auprès de ses membres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fr-FR" sz="11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kern="1200" dirty="0"/>
            <a:t>Développement </a:t>
          </a:r>
          <a:r>
            <a:rPr lang="fr-FR" sz="1100" b="1" kern="1200" dirty="0"/>
            <a:t>d’un projet de convention pour le groupement de commande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11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kern="1200" dirty="0"/>
            <a:t>Développement </a:t>
          </a:r>
          <a:r>
            <a:rPr lang="fr-FR" sz="1100" b="1" kern="1200" dirty="0"/>
            <a:t>d’un projet de dossier de consultation</a:t>
          </a:r>
          <a:r>
            <a:rPr lang="fr-FR" sz="1100" kern="1200" dirty="0"/>
            <a:t> pour la fourniture de kits et matériels hydro-économes</a:t>
          </a:r>
        </a:p>
      </dsp:txBody>
      <dsp:txXfrm>
        <a:off x="2019734" y="3222447"/>
        <a:ext cx="3581072" cy="2194559"/>
      </dsp:txXfrm>
    </dsp:sp>
    <dsp:sp modelId="{E043023A-7683-44A5-81BA-8805DBD8373D}">
      <dsp:nvSpPr>
        <dsp:cNvPr id="0" name=""/>
        <dsp:cNvSpPr/>
      </dsp:nvSpPr>
      <dsp:spPr>
        <a:xfrm>
          <a:off x="3535950" y="2468879"/>
          <a:ext cx="548639" cy="5486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D05E3A-5265-43FB-90AC-F2E5250CF844}">
      <dsp:nvSpPr>
        <dsp:cNvPr id="0" name=""/>
        <dsp:cNvSpPr/>
      </dsp:nvSpPr>
      <dsp:spPr>
        <a:xfrm>
          <a:off x="5642536" y="-25210"/>
          <a:ext cx="2411537" cy="2295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600" b="1" kern="1200" dirty="0">
              <a:solidFill>
                <a:srgbClr val="0070C0"/>
              </a:solidFill>
            </a:rPr>
            <a:t>Juin – Septembre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kern="1200" dirty="0"/>
            <a:t>- Consultation des </a:t>
          </a:r>
          <a:r>
            <a:rPr lang="fr-FR" sz="1100" b="1" kern="1200" dirty="0"/>
            <a:t>collectivités</a:t>
          </a:r>
          <a:r>
            <a:rPr lang="fr-FR" sz="1100" kern="1200" dirty="0"/>
            <a:t> participantes sur leurs </a:t>
          </a:r>
          <a:r>
            <a:rPr lang="fr-FR" sz="1100" b="1" kern="1200" dirty="0"/>
            <a:t>besoins</a:t>
          </a:r>
          <a:r>
            <a:rPr lang="fr-FR" sz="1100" kern="120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11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kern="1200" dirty="0"/>
            <a:t>- </a:t>
          </a:r>
          <a:r>
            <a:rPr lang="fr-FR" sz="1100" b="1" kern="1200" dirty="0"/>
            <a:t>Signature de délibération </a:t>
          </a:r>
          <a:r>
            <a:rPr lang="fr-FR" sz="1100" kern="1200" dirty="0"/>
            <a:t>sur le projet de convention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11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kern="1200" dirty="0"/>
            <a:t>- et finalisation du </a:t>
          </a:r>
          <a:r>
            <a:rPr lang="fr-FR" sz="1100" b="1" kern="1200" dirty="0"/>
            <a:t>dossier de consultation</a:t>
          </a:r>
        </a:p>
      </dsp:txBody>
      <dsp:txXfrm>
        <a:off x="5642536" y="-25210"/>
        <a:ext cx="2411537" cy="2295399"/>
      </dsp:txXfrm>
    </dsp:sp>
    <dsp:sp modelId="{52367CD6-79EA-4BB4-BC5C-731360D2F9CD}">
      <dsp:nvSpPr>
        <dsp:cNvPr id="0" name=""/>
        <dsp:cNvSpPr/>
      </dsp:nvSpPr>
      <dsp:spPr>
        <a:xfrm>
          <a:off x="6573985" y="2470081"/>
          <a:ext cx="548639" cy="5486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8A7BD8-1630-44D8-9022-50DDEE5A6021}">
      <dsp:nvSpPr>
        <dsp:cNvPr id="0" name=""/>
        <dsp:cNvSpPr/>
      </dsp:nvSpPr>
      <dsp:spPr>
        <a:xfrm>
          <a:off x="8232402" y="3317054"/>
          <a:ext cx="2635033" cy="2160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600" b="1" kern="1200" dirty="0">
              <a:solidFill>
                <a:srgbClr val="0070C0"/>
              </a:solidFill>
            </a:rPr>
            <a:t>Septembre – Novembre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fr-FR" sz="1100" b="1" kern="1200" dirty="0">
            <a:solidFill>
              <a:srgbClr val="0070C0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b="1" i="0" kern="1200" dirty="0"/>
            <a:t>18 septembre </a:t>
          </a:r>
          <a:r>
            <a:rPr lang="fr-FR" sz="1100" b="0" i="0" kern="1200" dirty="0"/>
            <a:t>: Appel à concurrence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b="1" i="0" kern="1200" dirty="0"/>
            <a:t>18 octobre </a:t>
          </a:r>
          <a:r>
            <a:rPr lang="fr-FR" sz="1100" b="0" i="0" kern="1200" dirty="0"/>
            <a:t>: analyse des offres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b="1" i="0" kern="1200" dirty="0"/>
            <a:t>24 octobre </a:t>
          </a:r>
          <a:r>
            <a:rPr lang="fr-FR" sz="1100" b="0" i="0" kern="1200" dirty="0"/>
            <a:t>: Commission d'Appel d'Offres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b="1" i="0" kern="1200" dirty="0"/>
            <a:t>12 novembre </a:t>
          </a:r>
          <a:r>
            <a:rPr lang="fr-FR" sz="1100" b="0" i="0" kern="1200" dirty="0"/>
            <a:t>: notification du marché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b="1" i="0" kern="1200" dirty="0"/>
            <a:t>Mi-novembre </a:t>
          </a:r>
          <a:r>
            <a:rPr lang="fr-FR" sz="1100" b="0" i="0" kern="1200" dirty="0"/>
            <a:t>: 1ères commandes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100" b="1" i="0" kern="1200" dirty="0"/>
            <a:t>décembre</a:t>
          </a:r>
          <a:r>
            <a:rPr lang="fr-FR" sz="1100" b="0" i="0" kern="1200" dirty="0"/>
            <a:t> : livraison</a:t>
          </a:r>
          <a:endParaRPr lang="fr-FR" sz="1100" kern="1200" dirty="0"/>
        </a:p>
      </dsp:txBody>
      <dsp:txXfrm>
        <a:off x="8232402" y="3317054"/>
        <a:ext cx="2635033" cy="2160938"/>
      </dsp:txXfrm>
    </dsp:sp>
    <dsp:sp modelId="{46EAD853-78ED-4CD4-948C-412D36E553AB}">
      <dsp:nvSpPr>
        <dsp:cNvPr id="0" name=""/>
        <dsp:cNvSpPr/>
      </dsp:nvSpPr>
      <dsp:spPr>
        <a:xfrm>
          <a:off x="9403116" y="2429262"/>
          <a:ext cx="548639" cy="5486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9BDB8-920F-47A6-A3A8-9F3D593A1976}" type="datetimeFigureOut">
              <a:rPr lang="fr-FR" smtClean="0"/>
              <a:t>19/11/2024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58DB2-FD26-4399-86AD-5021B2B32C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47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D4533-D80C-4405-BF4F-2DE1BB548B4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958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2932-1B9F-45C8-8A10-A655C3673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7EE424-FE12-9A39-9382-CA8D92429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AF9CA3-BB93-44CA-A76D-DC13A37A6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D42D52-B7F7-9DEE-3AEE-8300CEF9C9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D4533-D80C-4405-BF4F-2DE1BB548B4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888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BC6B4-E38E-7255-4853-AC10D8545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60EF9E-2C83-5869-6A07-03F59EF59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2D7A22-C3D3-656E-B121-300B73946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43DD72-08E9-3A1F-FFF8-A21480365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D4533-D80C-4405-BF4F-2DE1BB548B4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215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19/11/2024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microsoft.com/office/2007/relationships/hdphoto" Target="../media/hdphoto1.wdp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Rapport n°3</a:t>
            </a:r>
            <a:br>
              <a:rPr lang="fr-FR" sz="3600" dirty="0"/>
            </a:br>
            <a:r>
              <a:rPr lang="fr-FR" sz="3600" dirty="0"/>
              <a:t>Programme 2024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20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5D384B8E-59C8-62E9-2E45-43898CDD8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692" y="2769285"/>
            <a:ext cx="108186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fr-FR" sz="4000" b="1" dirty="0">
                <a:solidFill>
                  <a:srgbClr val="0077D4"/>
                </a:solidFill>
              </a:rPr>
              <a:t>RECHERCHES DE RESSOURCES NOUVELLES</a:t>
            </a: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3231472" y="0"/>
            <a:ext cx="7785443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500" dirty="0" err="1">
                <a:solidFill>
                  <a:srgbClr val="1341A1"/>
                </a:solidFill>
                <a:latin typeface="+mj-lt"/>
                <a:ea typeface="+mj-ea"/>
                <a:cs typeface="+mj-cs"/>
              </a:rPr>
              <a:t>Ouvrages</a:t>
            </a:r>
            <a:r>
              <a:rPr lang="en-US" sz="25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 de substitution 2024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35F222F-3BE0-9686-491F-5BE7BB4E4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6152" y="1145136"/>
            <a:ext cx="7559695" cy="532836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5C999C0-156F-F8B9-ABFD-4407D170CA12}"/>
              </a:ext>
            </a:extLst>
          </p:cNvPr>
          <p:cNvSpPr/>
          <p:nvPr/>
        </p:nvSpPr>
        <p:spPr>
          <a:xfrm>
            <a:off x="6600366" y="3195739"/>
            <a:ext cx="468000" cy="468000"/>
          </a:xfrm>
          <a:prstGeom prst="ellipse">
            <a:avLst/>
          </a:prstGeom>
          <a:noFill/>
          <a:ln w="57150">
            <a:solidFill>
              <a:srgbClr val="34A4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ciel, plein air, arbre, grue&#10;&#10;Description générée automatiquement">
            <a:extLst>
              <a:ext uri="{FF2B5EF4-FFF2-40B4-BE49-F238E27FC236}">
                <a16:creationId xmlns:a16="http://schemas.microsoft.com/office/drawing/2014/main" id="{61942059-98AA-0F36-8C86-CDDF1E759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96" y="2783338"/>
            <a:ext cx="2109456" cy="2812608"/>
          </a:xfrm>
          <a:prstGeom prst="rect">
            <a:avLst/>
          </a:prstGeom>
        </p:spPr>
      </p:pic>
      <p:pic>
        <p:nvPicPr>
          <p:cNvPr id="12" name="Image 11" descr="Une image contenant ciel, arbre, plein air, nuage&#10;&#10;Description générée automatiquement">
            <a:extLst>
              <a:ext uri="{FF2B5EF4-FFF2-40B4-BE49-F238E27FC236}">
                <a16:creationId xmlns:a16="http://schemas.microsoft.com/office/drawing/2014/main" id="{59E94372-6498-BB16-550F-2C8892B9C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485" y="2865394"/>
            <a:ext cx="2618218" cy="3490957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D418892F-4A3E-40D7-04BE-AA330BE86FB9}"/>
              </a:ext>
            </a:extLst>
          </p:cNvPr>
          <p:cNvCxnSpPr>
            <a:cxnSpLocks/>
            <a:endCxn id="16" idx="7"/>
          </p:cNvCxnSpPr>
          <p:nvPr/>
        </p:nvCxnSpPr>
        <p:spPr>
          <a:xfrm flipH="1">
            <a:off x="7094004" y="2702387"/>
            <a:ext cx="1656889" cy="1557425"/>
          </a:xfrm>
          <a:prstGeom prst="straightConnector1">
            <a:avLst/>
          </a:prstGeom>
          <a:ln w="57150">
            <a:solidFill>
              <a:srgbClr val="34A42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AA52372A-2D4D-DFA0-5FBA-D69EA433BB8D}"/>
              </a:ext>
            </a:extLst>
          </p:cNvPr>
          <p:cNvSpPr/>
          <p:nvPr/>
        </p:nvSpPr>
        <p:spPr>
          <a:xfrm>
            <a:off x="6694541" y="4191275"/>
            <a:ext cx="468000" cy="468000"/>
          </a:xfrm>
          <a:prstGeom prst="ellipse">
            <a:avLst/>
          </a:prstGeom>
          <a:noFill/>
          <a:ln w="57150">
            <a:solidFill>
              <a:srgbClr val="34A4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7B8CB3F-0B5E-7092-9A79-3EBA10C89252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3676902" y="2622464"/>
            <a:ext cx="2923464" cy="807275"/>
          </a:xfrm>
          <a:prstGeom prst="straightConnector1">
            <a:avLst/>
          </a:prstGeom>
          <a:ln w="57150">
            <a:solidFill>
              <a:srgbClr val="34A42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70AFA982-2045-9937-3092-FFCCBCD7C962}"/>
              </a:ext>
            </a:extLst>
          </p:cNvPr>
          <p:cNvSpPr txBox="1"/>
          <p:nvPr/>
        </p:nvSpPr>
        <p:spPr>
          <a:xfrm>
            <a:off x="846871" y="1145136"/>
            <a:ext cx="3094120" cy="1477328"/>
          </a:xfrm>
          <a:prstGeom prst="rect">
            <a:avLst/>
          </a:prstGeom>
          <a:noFill/>
          <a:ln w="38100">
            <a:solidFill>
              <a:srgbClr val="34A42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u="sng" dirty="0"/>
              <a:t>Marcenais</a:t>
            </a:r>
          </a:p>
          <a:p>
            <a:r>
              <a:rPr lang="fr-FR" dirty="0"/>
              <a:t>S. du </a:t>
            </a:r>
            <a:r>
              <a:rPr lang="fr-FR" dirty="0" err="1"/>
              <a:t>Cubzadais</a:t>
            </a:r>
            <a:r>
              <a:rPr lang="fr-FR" dirty="0"/>
              <a:t>-Fronsadais</a:t>
            </a:r>
          </a:p>
          <a:p>
            <a:r>
              <a:rPr lang="fr-FR" dirty="0"/>
              <a:t>Eocène Nord</a:t>
            </a:r>
          </a:p>
          <a:p>
            <a:r>
              <a:rPr lang="fr-FR" dirty="0"/>
              <a:t>200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r>
              <a:rPr lang="fr-FR" dirty="0"/>
              <a:t>Bonne qualité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F83D8C-983B-D962-4A43-A24D8B93D662}"/>
              </a:ext>
            </a:extLst>
          </p:cNvPr>
          <p:cNvSpPr txBox="1"/>
          <p:nvPr/>
        </p:nvSpPr>
        <p:spPr>
          <a:xfrm>
            <a:off x="7866989" y="948061"/>
            <a:ext cx="3478139" cy="1754326"/>
          </a:xfrm>
          <a:prstGeom prst="rect">
            <a:avLst/>
          </a:prstGeom>
          <a:noFill/>
          <a:ln w="38100">
            <a:solidFill>
              <a:srgbClr val="34A42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u="sng" dirty="0"/>
              <a:t>La Sauve</a:t>
            </a:r>
          </a:p>
          <a:p>
            <a:r>
              <a:rPr lang="fr-FR" dirty="0"/>
              <a:t>S. Targon</a:t>
            </a:r>
          </a:p>
          <a:p>
            <a:r>
              <a:rPr lang="fr-FR" dirty="0"/>
              <a:t>Oligocène Centre</a:t>
            </a:r>
          </a:p>
          <a:p>
            <a:r>
              <a:rPr lang="fr-FR" dirty="0"/>
              <a:t>30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r>
              <a:rPr lang="fr-FR" dirty="0"/>
              <a:t>Bonne qualité malgré des incertitudes en reconnaissance</a:t>
            </a:r>
          </a:p>
        </p:txBody>
      </p:sp>
    </p:spTree>
    <p:extLst>
      <p:ext uri="{BB962C8B-B14F-4D97-AF65-F5344CB8AC3E}">
        <p14:creationId xmlns:p14="http://schemas.microsoft.com/office/powerpoint/2010/main" val="410860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802BA-FFD4-B969-EE3F-A47755CAC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20818480-F56B-5C78-3C4B-7D10A7056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6152" y="1145136"/>
            <a:ext cx="7559695" cy="5328366"/>
          </a:xfrm>
          <a:prstGeom prst="rect">
            <a:avLst/>
          </a:prstGeom>
        </p:spPr>
      </p:pic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790E90F-0698-2398-8348-ABE1736E7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0246589-0FFA-B799-DBB2-7F3DCE2ABAB0}"/>
              </a:ext>
            </a:extLst>
          </p:cNvPr>
          <p:cNvSpPr txBox="1">
            <a:spLocks/>
          </p:cNvSpPr>
          <p:nvPr/>
        </p:nvSpPr>
        <p:spPr>
          <a:xfrm>
            <a:off x="3222594" y="0"/>
            <a:ext cx="7794321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500" dirty="0" err="1">
                <a:solidFill>
                  <a:srgbClr val="1341A1"/>
                </a:solidFill>
                <a:latin typeface="+mj-lt"/>
                <a:ea typeface="+mj-ea"/>
                <a:cs typeface="+mj-cs"/>
              </a:rPr>
              <a:t>Ouvrages</a:t>
            </a:r>
            <a:r>
              <a:rPr lang="en-US" sz="25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 de substitution en </a:t>
            </a:r>
            <a:r>
              <a:rPr lang="en-US" sz="2500" dirty="0" err="1">
                <a:solidFill>
                  <a:srgbClr val="1341A1"/>
                </a:solidFill>
                <a:latin typeface="+mj-lt"/>
                <a:ea typeface="+mj-ea"/>
                <a:cs typeface="+mj-cs"/>
              </a:rPr>
              <a:t>cours</a:t>
            </a:r>
            <a:r>
              <a:rPr lang="en-US" sz="25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500" dirty="0" err="1">
                <a:solidFill>
                  <a:srgbClr val="1341A1"/>
                </a:solidFill>
                <a:latin typeface="+mj-lt"/>
                <a:ea typeface="+mj-ea"/>
                <a:cs typeface="+mj-cs"/>
              </a:rPr>
              <a:t>ou</a:t>
            </a:r>
            <a:r>
              <a:rPr lang="en-US" sz="25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 à </a:t>
            </a:r>
            <a:r>
              <a:rPr lang="en-US" sz="2500" dirty="0" err="1">
                <a:solidFill>
                  <a:srgbClr val="1341A1"/>
                </a:solidFill>
                <a:latin typeface="+mj-lt"/>
                <a:ea typeface="+mj-ea"/>
                <a:cs typeface="+mj-cs"/>
              </a:rPr>
              <a:t>venir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2F1229F-EE8E-28E4-B046-6EC7BE21486E}"/>
              </a:ext>
            </a:extLst>
          </p:cNvPr>
          <p:cNvSpPr/>
          <p:nvPr/>
        </p:nvSpPr>
        <p:spPr>
          <a:xfrm>
            <a:off x="5383593" y="3533249"/>
            <a:ext cx="468000" cy="468000"/>
          </a:xfrm>
          <a:prstGeom prst="ellipse">
            <a:avLst/>
          </a:prstGeom>
          <a:noFill/>
          <a:ln w="57150">
            <a:solidFill>
              <a:srgbClr val="FF7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CE2386D-32F1-0094-A8DE-37A3E23255A2}"/>
              </a:ext>
            </a:extLst>
          </p:cNvPr>
          <p:cNvCxnSpPr>
            <a:cxnSpLocks/>
            <a:endCxn id="16" idx="7"/>
          </p:cNvCxnSpPr>
          <p:nvPr/>
        </p:nvCxnSpPr>
        <p:spPr>
          <a:xfrm flipH="1">
            <a:off x="7118007" y="2206966"/>
            <a:ext cx="1598703" cy="1676831"/>
          </a:xfrm>
          <a:prstGeom prst="straightConnector1">
            <a:avLst/>
          </a:prstGeom>
          <a:ln w="57150">
            <a:solidFill>
              <a:srgbClr val="FF7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2EA3BEB8-39F8-00A8-68AB-854FFCD2E216}"/>
              </a:ext>
            </a:extLst>
          </p:cNvPr>
          <p:cNvSpPr/>
          <p:nvPr/>
        </p:nvSpPr>
        <p:spPr>
          <a:xfrm>
            <a:off x="6718544" y="3815260"/>
            <a:ext cx="468000" cy="468000"/>
          </a:xfrm>
          <a:prstGeom prst="ellipse">
            <a:avLst/>
          </a:prstGeom>
          <a:noFill/>
          <a:ln w="57150">
            <a:solidFill>
              <a:srgbClr val="FF7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7255436-496A-8E93-5009-04FBB400913D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3691783" y="2345465"/>
            <a:ext cx="1760347" cy="1256321"/>
          </a:xfrm>
          <a:prstGeom prst="straightConnector1">
            <a:avLst/>
          </a:prstGeom>
          <a:ln w="57150">
            <a:solidFill>
              <a:srgbClr val="FF7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86AF90A-F371-AC04-63AB-E343F77C0159}"/>
              </a:ext>
            </a:extLst>
          </p:cNvPr>
          <p:cNvSpPr txBox="1"/>
          <p:nvPr/>
        </p:nvSpPr>
        <p:spPr>
          <a:xfrm>
            <a:off x="8624490" y="3006634"/>
            <a:ext cx="3478139" cy="1754326"/>
          </a:xfrm>
          <a:prstGeom prst="rect">
            <a:avLst/>
          </a:prstGeom>
          <a:noFill/>
          <a:ln w="38100">
            <a:solidFill>
              <a:srgbClr val="FFEA0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u="sng" dirty="0"/>
              <a:t>Caudrot</a:t>
            </a:r>
          </a:p>
          <a:p>
            <a:r>
              <a:rPr lang="fr-FR" dirty="0"/>
              <a:t>S. Caudrot</a:t>
            </a:r>
          </a:p>
          <a:p>
            <a:r>
              <a:rPr lang="fr-FR" dirty="0"/>
              <a:t>Alluvions Garonne</a:t>
            </a:r>
          </a:p>
          <a:p>
            <a:r>
              <a:rPr lang="fr-FR" dirty="0"/>
              <a:t>20 à 40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r>
              <a:rPr lang="fr-FR" dirty="0"/>
              <a:t>Reconnaissance géophysique + forage d’essai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4759F82-FC6D-587B-6C3D-41010318D94E}"/>
              </a:ext>
            </a:extLst>
          </p:cNvPr>
          <p:cNvSpPr/>
          <p:nvPr/>
        </p:nvSpPr>
        <p:spPr>
          <a:xfrm>
            <a:off x="7003820" y="4865217"/>
            <a:ext cx="468000" cy="468000"/>
          </a:xfrm>
          <a:prstGeom prst="ellipse">
            <a:avLst/>
          </a:prstGeom>
          <a:noFill/>
          <a:ln w="57150">
            <a:solidFill>
              <a:srgbClr val="FFEA0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03C9A16-F76C-92E0-6422-B86130DCB276}"/>
              </a:ext>
            </a:extLst>
          </p:cNvPr>
          <p:cNvCxnSpPr>
            <a:cxnSpLocks/>
            <a:endCxn id="17" idx="6"/>
          </p:cNvCxnSpPr>
          <p:nvPr/>
        </p:nvCxnSpPr>
        <p:spPr>
          <a:xfrm flipH="1">
            <a:off x="7471820" y="4760960"/>
            <a:ext cx="1152670" cy="338257"/>
          </a:xfrm>
          <a:prstGeom prst="straightConnector1">
            <a:avLst/>
          </a:prstGeom>
          <a:ln w="57150">
            <a:solidFill>
              <a:srgbClr val="FFEA0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Image 22" descr="Une image contenant capture d’écran, Tracé, diagramme, ligne&#10;&#10;Description générée automatiquement">
            <a:extLst>
              <a:ext uri="{FF2B5EF4-FFF2-40B4-BE49-F238E27FC236}">
                <a16:creationId xmlns:a16="http://schemas.microsoft.com/office/drawing/2014/main" id="{608D778D-0354-7CC5-84A4-35552F755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797" y="5178057"/>
            <a:ext cx="4195564" cy="10090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8587097-DF68-F7B8-E49F-B9B83D871292}"/>
              </a:ext>
            </a:extLst>
          </p:cNvPr>
          <p:cNvSpPr txBox="1"/>
          <p:nvPr/>
        </p:nvSpPr>
        <p:spPr>
          <a:xfrm>
            <a:off x="846871" y="1145136"/>
            <a:ext cx="3094120" cy="1200329"/>
          </a:xfrm>
          <a:prstGeom prst="rect">
            <a:avLst/>
          </a:prstGeom>
          <a:noFill/>
          <a:ln w="38100">
            <a:solidFill>
              <a:srgbClr val="FF7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u="sng" dirty="0"/>
              <a:t>Salaunes</a:t>
            </a:r>
          </a:p>
          <a:p>
            <a:r>
              <a:rPr lang="fr-FR" dirty="0"/>
              <a:t>S. Castelnau-Médoc</a:t>
            </a:r>
          </a:p>
          <a:p>
            <a:r>
              <a:rPr lang="fr-FR" dirty="0"/>
              <a:t>Oligocène Centre</a:t>
            </a:r>
          </a:p>
          <a:p>
            <a:r>
              <a:rPr lang="fr-FR" dirty="0"/>
              <a:t>40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59E4BA-FA4A-4FA3-E421-04ED2D76146D}"/>
              </a:ext>
            </a:extLst>
          </p:cNvPr>
          <p:cNvSpPr txBox="1"/>
          <p:nvPr/>
        </p:nvSpPr>
        <p:spPr>
          <a:xfrm>
            <a:off x="7866989" y="1006637"/>
            <a:ext cx="3478139" cy="1200329"/>
          </a:xfrm>
          <a:prstGeom prst="rect">
            <a:avLst/>
          </a:prstGeom>
          <a:noFill/>
          <a:ln w="38100">
            <a:solidFill>
              <a:srgbClr val="FF7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u="sng" dirty="0"/>
              <a:t>Cadarsac</a:t>
            </a:r>
          </a:p>
          <a:p>
            <a:r>
              <a:rPr lang="fr-FR" dirty="0"/>
              <a:t>S. Arveyres</a:t>
            </a:r>
          </a:p>
          <a:p>
            <a:r>
              <a:rPr lang="fr-FR" dirty="0"/>
              <a:t>Alluvions Dordogne</a:t>
            </a:r>
          </a:p>
          <a:p>
            <a:r>
              <a:rPr lang="fr-FR" dirty="0"/>
              <a:t>40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</p:txBody>
      </p:sp>
    </p:spTree>
    <p:extLst>
      <p:ext uri="{BB962C8B-B14F-4D97-AF65-F5344CB8AC3E}">
        <p14:creationId xmlns:p14="http://schemas.microsoft.com/office/powerpoint/2010/main" val="364984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1" grpId="0" animBg="1"/>
      <p:bldP spid="17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95648-CA41-33D4-4E9A-9312D3EF9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CDFBA352-E431-9361-0AFC-E16B9A9F3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6152" y="1145136"/>
            <a:ext cx="7559695" cy="5328366"/>
          </a:xfrm>
          <a:prstGeom prst="rect">
            <a:avLst/>
          </a:prstGeom>
        </p:spPr>
      </p:pic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6956D25-F7DD-13E2-8928-F5AAE966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5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574CE34D-8BD4-1A64-213F-81760A5F99D1}"/>
              </a:ext>
            </a:extLst>
          </p:cNvPr>
          <p:cNvSpPr txBox="1">
            <a:spLocks/>
          </p:cNvSpPr>
          <p:nvPr/>
        </p:nvSpPr>
        <p:spPr>
          <a:xfrm>
            <a:off x="3204839" y="0"/>
            <a:ext cx="7812076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5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Etudes de substitution 2024 et à </a:t>
            </a:r>
            <a:r>
              <a:rPr lang="en-US" sz="2500" dirty="0" err="1">
                <a:solidFill>
                  <a:srgbClr val="1341A1"/>
                </a:solidFill>
                <a:latin typeface="+mj-lt"/>
                <a:ea typeface="+mj-ea"/>
                <a:cs typeface="+mj-cs"/>
              </a:rPr>
              <a:t>venir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B8DD52A-D60F-7EC4-1281-01AE621E5D3A}"/>
              </a:ext>
            </a:extLst>
          </p:cNvPr>
          <p:cNvCxnSpPr>
            <a:cxnSpLocks/>
          </p:cNvCxnSpPr>
          <p:nvPr/>
        </p:nvCxnSpPr>
        <p:spPr>
          <a:xfrm flipH="1">
            <a:off x="6571716" y="2206966"/>
            <a:ext cx="2204815" cy="2313759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2907D27-713C-2D55-9998-750421B83BDF}"/>
              </a:ext>
            </a:extLst>
          </p:cNvPr>
          <p:cNvCxnSpPr>
            <a:cxnSpLocks/>
          </p:cNvCxnSpPr>
          <p:nvPr/>
        </p:nvCxnSpPr>
        <p:spPr>
          <a:xfrm>
            <a:off x="3546759" y="2622464"/>
            <a:ext cx="2264381" cy="2376826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AF84BDBD-0264-22D7-0759-A2DB057A8542}"/>
              </a:ext>
            </a:extLst>
          </p:cNvPr>
          <p:cNvSpPr txBox="1"/>
          <p:nvPr/>
        </p:nvSpPr>
        <p:spPr>
          <a:xfrm>
            <a:off x="7866989" y="1006637"/>
            <a:ext cx="3478139" cy="1200329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u="sng" dirty="0"/>
              <a:t>Sud-Métropole</a:t>
            </a:r>
          </a:p>
          <a:p>
            <a:r>
              <a:rPr lang="fr-FR" dirty="0"/>
              <a:t>S. </a:t>
            </a:r>
            <a:r>
              <a:rPr lang="fr-FR" dirty="0" err="1"/>
              <a:t>Leognan</a:t>
            </a:r>
            <a:r>
              <a:rPr lang="fr-FR" dirty="0"/>
              <a:t>-Cadaujac + S. la Brède + S. St-Selve</a:t>
            </a:r>
          </a:p>
          <a:p>
            <a:r>
              <a:rPr lang="fr-FR" dirty="0"/>
              <a:t>Oligocène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9F074A-DC62-50F8-3816-993C9114D703}"/>
              </a:ext>
            </a:extLst>
          </p:cNvPr>
          <p:cNvSpPr txBox="1"/>
          <p:nvPr/>
        </p:nvSpPr>
        <p:spPr>
          <a:xfrm>
            <a:off x="1237366" y="1145136"/>
            <a:ext cx="3094120" cy="1477328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u="sng" dirty="0"/>
              <a:t>CSG 2</a:t>
            </a:r>
          </a:p>
          <a:p>
            <a:r>
              <a:rPr lang="fr-FR" dirty="0"/>
              <a:t>SMEGREG</a:t>
            </a:r>
          </a:p>
          <a:p>
            <a:r>
              <a:rPr lang="fr-FR" dirty="0"/>
              <a:t>Crétacé</a:t>
            </a:r>
          </a:p>
          <a:p>
            <a:r>
              <a:rPr lang="fr-FR" dirty="0"/>
              <a:t>Forage EAAO à Budos</a:t>
            </a:r>
          </a:p>
          <a:p>
            <a:r>
              <a:rPr lang="fr-FR" dirty="0"/>
              <a:t>Forage à Salles</a:t>
            </a:r>
          </a:p>
        </p:txBody>
      </p:sp>
      <p:pic>
        <p:nvPicPr>
          <p:cNvPr id="12" name="Image 11" descr="Une image contenant plein air, ciel, arbre, terrain de jeux&#10;&#10;Description générée automatiquement">
            <a:extLst>
              <a:ext uri="{FF2B5EF4-FFF2-40B4-BE49-F238E27FC236}">
                <a16:creationId xmlns:a16="http://schemas.microsoft.com/office/drawing/2014/main" id="{0BA6C363-08E9-4CB8-123A-08B444C38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7" y="2880655"/>
            <a:ext cx="2338165" cy="31175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C7E569-5C26-3717-F1B1-C38C8637E7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04218" y="2414109"/>
            <a:ext cx="3010868" cy="19015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 23" descr="Une image contenant texte, carte, capture d’écran, atlas&#10;&#10;Description générée automatiquement">
            <a:extLst>
              <a:ext uri="{FF2B5EF4-FFF2-40B4-BE49-F238E27FC236}">
                <a16:creationId xmlns:a16="http://schemas.microsoft.com/office/drawing/2014/main" id="{4D499D26-3FEB-F409-DFA4-BBACE5CF04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76531" y="4510849"/>
            <a:ext cx="2774199" cy="17845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303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63374CF-B56E-4D5B-1A35-09136E0DA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38" y="2217916"/>
            <a:ext cx="7972980" cy="3215262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BEC7953-0EA4-4130-9FA9-DBFB4A251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6957" y="5949055"/>
            <a:ext cx="10972800" cy="500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700" dirty="0">
                <a:solidFill>
                  <a:schemeClr val="tx1"/>
                </a:solidFill>
              </a:rPr>
              <a:t>A venir convention BRGM CSG2 - phase 3 construction d'un modèle hydrogéologique : 150 000 € TTC</a:t>
            </a:r>
          </a:p>
          <a:p>
            <a:endParaRPr lang="fr-FR" sz="1700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98334A8-FBA3-D3EF-D6EE-458430AB5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29F3BBB-7D76-A4FE-892A-4E584C5DC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7065" y="0"/>
            <a:ext cx="7779849" cy="886945"/>
          </a:xfrm>
        </p:spPr>
        <p:txBody>
          <a:bodyPr/>
          <a:lstStyle/>
          <a:p>
            <a:r>
              <a:rPr lang="fr-FR" dirty="0"/>
              <a:t>Crétacé sud Gironde – Finalisation de la phase 2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05A78B-A989-2BB6-9637-A448663B3BEE}"/>
              </a:ext>
            </a:extLst>
          </p:cNvPr>
          <p:cNvSpPr txBox="1"/>
          <p:nvPr/>
        </p:nvSpPr>
        <p:spPr>
          <a:xfrm>
            <a:off x="185732" y="2345256"/>
            <a:ext cx="2943777" cy="1077218"/>
          </a:xfrm>
          <a:prstGeom prst="rect">
            <a:avLst/>
          </a:prstGeom>
          <a:solidFill>
            <a:schemeClr val="bg1"/>
          </a:solidFill>
          <a:ln w="38100">
            <a:solidFill>
              <a:srgbClr val="FF7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/>
              <a:t>Forage de reconnaissance Ouest à Salles (2024)</a:t>
            </a:r>
          </a:p>
          <a:p>
            <a:pPr algn="ctr"/>
            <a:r>
              <a:rPr lang="fr-FR" sz="1600" dirty="0"/>
              <a:t>240 m de profondeur </a:t>
            </a:r>
          </a:p>
          <a:p>
            <a:pPr algn="ctr"/>
            <a:r>
              <a:rPr lang="fr-FR" sz="1600" dirty="0"/>
              <a:t>300 000 € TTC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53DBC84-6586-6343-A224-315834C04707}"/>
              </a:ext>
            </a:extLst>
          </p:cNvPr>
          <p:cNvSpPr/>
          <p:nvPr/>
        </p:nvSpPr>
        <p:spPr>
          <a:xfrm>
            <a:off x="2911483" y="3536060"/>
            <a:ext cx="468000" cy="468000"/>
          </a:xfrm>
          <a:prstGeom prst="ellipse">
            <a:avLst/>
          </a:prstGeom>
          <a:noFill/>
          <a:ln w="57150">
            <a:solidFill>
              <a:srgbClr val="FF7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91285A3-9FF7-59F6-5743-035104B62127}"/>
              </a:ext>
            </a:extLst>
          </p:cNvPr>
          <p:cNvSpPr txBox="1"/>
          <p:nvPr/>
        </p:nvSpPr>
        <p:spPr>
          <a:xfrm>
            <a:off x="163902" y="1046488"/>
            <a:ext cx="3073164" cy="1077218"/>
          </a:xfrm>
          <a:prstGeom prst="rect">
            <a:avLst/>
          </a:prstGeom>
          <a:noFill/>
          <a:ln w="38100">
            <a:solidFill>
              <a:srgbClr val="1300B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/>
              <a:t>Essais de pompage (2024)</a:t>
            </a:r>
          </a:p>
          <a:p>
            <a:pPr algn="ctr"/>
            <a:r>
              <a:rPr lang="fr-FR" sz="1600" dirty="0">
                <a:sym typeface="Wingdings" panose="05000000000000000000" pitchFamily="2" charset="2"/>
              </a:rPr>
              <a:t> </a:t>
            </a:r>
            <a:r>
              <a:rPr lang="fr-FR" sz="1600" dirty="0"/>
              <a:t>Résultats en cours d’exploitation</a:t>
            </a:r>
          </a:p>
          <a:p>
            <a:pPr algn="ctr"/>
            <a:r>
              <a:rPr lang="fr-FR" sz="1600" dirty="0"/>
              <a:t>42 000 € TTC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B04B917-1D8E-9F0C-ADDB-7FF40C3F74D2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3237066" y="1700103"/>
            <a:ext cx="1716284" cy="2190345"/>
          </a:xfrm>
          <a:prstGeom prst="straightConnector1">
            <a:avLst/>
          </a:prstGeom>
          <a:ln w="57150">
            <a:solidFill>
              <a:srgbClr val="1300B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076032E8-F2D0-7124-5016-4410CEE09DE3}"/>
              </a:ext>
            </a:extLst>
          </p:cNvPr>
          <p:cNvSpPr/>
          <p:nvPr/>
        </p:nvSpPr>
        <p:spPr>
          <a:xfrm>
            <a:off x="5538772" y="3605168"/>
            <a:ext cx="396000" cy="396000"/>
          </a:xfrm>
          <a:prstGeom prst="ellipse">
            <a:avLst/>
          </a:prstGeom>
          <a:noFill/>
          <a:ln w="57150">
            <a:solidFill>
              <a:srgbClr val="1300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6BB68289-60AF-ED54-4120-D2741B8F2055}"/>
              </a:ext>
            </a:extLst>
          </p:cNvPr>
          <p:cNvSpPr/>
          <p:nvPr/>
        </p:nvSpPr>
        <p:spPr>
          <a:xfrm>
            <a:off x="4895357" y="3832455"/>
            <a:ext cx="396000" cy="396000"/>
          </a:xfrm>
          <a:prstGeom prst="ellipse">
            <a:avLst/>
          </a:prstGeom>
          <a:noFill/>
          <a:ln w="57150">
            <a:solidFill>
              <a:srgbClr val="1300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48843DB9-CB76-A638-18BD-E4ACBC8C60BF}"/>
              </a:ext>
            </a:extLst>
          </p:cNvPr>
          <p:cNvCxnSpPr>
            <a:cxnSpLocks/>
          </p:cNvCxnSpPr>
          <p:nvPr/>
        </p:nvCxnSpPr>
        <p:spPr>
          <a:xfrm>
            <a:off x="3238914" y="1702039"/>
            <a:ext cx="2382419" cy="1853071"/>
          </a:xfrm>
          <a:prstGeom prst="straightConnector1">
            <a:avLst/>
          </a:prstGeom>
          <a:ln w="57150">
            <a:solidFill>
              <a:srgbClr val="1300B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lipse 30">
            <a:extLst>
              <a:ext uri="{FF2B5EF4-FFF2-40B4-BE49-F238E27FC236}">
                <a16:creationId xmlns:a16="http://schemas.microsoft.com/office/drawing/2014/main" id="{ABF2D3E1-617C-EE16-9521-A4C9A4A3BCCE}"/>
              </a:ext>
            </a:extLst>
          </p:cNvPr>
          <p:cNvSpPr/>
          <p:nvPr/>
        </p:nvSpPr>
        <p:spPr>
          <a:xfrm>
            <a:off x="9166327" y="3511590"/>
            <a:ext cx="1575982" cy="1129883"/>
          </a:xfrm>
          <a:prstGeom prst="ellipse">
            <a:avLst/>
          </a:prstGeom>
          <a:noFill/>
          <a:ln w="57150">
            <a:solidFill>
              <a:srgbClr val="E412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56B3035-97D0-0F49-5ECE-50103DAC9A85}"/>
              </a:ext>
            </a:extLst>
          </p:cNvPr>
          <p:cNvSpPr txBox="1"/>
          <p:nvPr/>
        </p:nvSpPr>
        <p:spPr>
          <a:xfrm>
            <a:off x="8491392" y="1098878"/>
            <a:ext cx="3526234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E4128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/>
              <a:t>Prospection géophysique </a:t>
            </a:r>
            <a:r>
              <a:rPr lang="fr-FR" sz="1600" dirty="0"/>
              <a:t>(2023) </a:t>
            </a:r>
            <a:br>
              <a:rPr lang="fr-FR" sz="1600" dirty="0"/>
            </a:br>
            <a:r>
              <a:rPr lang="fr-FR" sz="1600" dirty="0">
                <a:sym typeface="Wingdings" panose="05000000000000000000" pitchFamily="2" charset="2"/>
              </a:rPr>
              <a:t> </a:t>
            </a:r>
            <a:r>
              <a:rPr lang="fr-FR" sz="1600" dirty="0"/>
              <a:t>Résultats en cours d’exploitation</a:t>
            </a:r>
          </a:p>
          <a:p>
            <a:pPr algn="ctr"/>
            <a:r>
              <a:rPr lang="fr-FR" sz="1600" dirty="0"/>
              <a:t>125 000 € TTC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3C40B3E-AF0F-282F-03FB-28A4D1AC1CD6}"/>
              </a:ext>
            </a:extLst>
          </p:cNvPr>
          <p:cNvSpPr txBox="1"/>
          <p:nvPr/>
        </p:nvSpPr>
        <p:spPr>
          <a:xfrm>
            <a:off x="5103254" y="1211447"/>
            <a:ext cx="2825799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01B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/>
              <a:t>Forage EAAO (2023) </a:t>
            </a:r>
          </a:p>
          <a:p>
            <a:pPr algn="ctr"/>
            <a:r>
              <a:rPr lang="fr-FR" sz="1600" dirty="0"/>
              <a:t>Mise en évidence d’anomalie lithologique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71B640C-5027-190F-6A88-1771497090D6}"/>
              </a:ext>
            </a:extLst>
          </p:cNvPr>
          <p:cNvSpPr txBox="1"/>
          <p:nvPr/>
        </p:nvSpPr>
        <p:spPr>
          <a:xfrm>
            <a:off x="4095208" y="4872822"/>
            <a:ext cx="4300327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93E7F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/>
              <a:t>Analyse palynologique</a:t>
            </a:r>
            <a:r>
              <a:rPr lang="fr-FR" sz="1600" dirty="0"/>
              <a:t> (2024) – 1 000 € TTC</a:t>
            </a:r>
            <a:br>
              <a:rPr lang="fr-FR" sz="1600" dirty="0"/>
            </a:br>
            <a:r>
              <a:rPr lang="fr-FR" sz="1600" u="sng" dirty="0"/>
              <a:t>Prospection géophysique </a:t>
            </a:r>
            <a:r>
              <a:rPr lang="fr-FR" sz="1600" dirty="0"/>
              <a:t>(2025)</a:t>
            </a:r>
            <a:br>
              <a:rPr lang="fr-FR" sz="1600" dirty="0"/>
            </a:br>
            <a:r>
              <a:rPr lang="fr-FR" sz="1600" dirty="0"/>
              <a:t>(marché en cours) – 75 000 € TTC 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8EEACCD-5DE5-A5B3-CDFA-ECC34E1A3D11}"/>
              </a:ext>
            </a:extLst>
          </p:cNvPr>
          <p:cNvSpPr txBox="1"/>
          <p:nvPr/>
        </p:nvSpPr>
        <p:spPr>
          <a:xfrm>
            <a:off x="9517577" y="4819524"/>
            <a:ext cx="2449464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FBC9E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Abandon du forage de reconnaissance Est </a:t>
            </a:r>
            <a:br>
              <a:rPr lang="fr-FR" sz="1600" dirty="0"/>
            </a:br>
            <a:r>
              <a:rPr lang="fr-FR" sz="1600" dirty="0">
                <a:sym typeface="Wingdings" panose="05000000000000000000" pitchFamily="2" charset="2"/>
              </a:rPr>
              <a:t> Budos </a:t>
            </a:r>
            <a:endParaRPr lang="fr-FR" sz="1600" dirty="0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EF7A0CD4-46B7-9A94-1229-1DD218EA40ED}"/>
              </a:ext>
            </a:extLst>
          </p:cNvPr>
          <p:cNvCxnSpPr>
            <a:cxnSpLocks/>
          </p:cNvCxnSpPr>
          <p:nvPr/>
        </p:nvCxnSpPr>
        <p:spPr>
          <a:xfrm>
            <a:off x="9517577" y="1908240"/>
            <a:ext cx="121723" cy="1603350"/>
          </a:xfrm>
          <a:prstGeom prst="straightConnector1">
            <a:avLst/>
          </a:prstGeom>
          <a:ln w="57150">
            <a:solidFill>
              <a:srgbClr val="E4128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4A8DFEC1-E1F7-DC32-BEB5-47A412EE55E9}"/>
              </a:ext>
            </a:extLst>
          </p:cNvPr>
          <p:cNvCxnSpPr>
            <a:cxnSpLocks/>
          </p:cNvCxnSpPr>
          <p:nvPr/>
        </p:nvCxnSpPr>
        <p:spPr>
          <a:xfrm flipH="1">
            <a:off x="6217175" y="2042444"/>
            <a:ext cx="403058" cy="1924087"/>
          </a:xfrm>
          <a:prstGeom prst="straightConnector1">
            <a:avLst/>
          </a:prstGeom>
          <a:ln w="57150">
            <a:solidFill>
              <a:srgbClr val="01BC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Image 48" descr="Une image contenant plein air, ciel, véhicule, Véhicule terrestre&#10;&#10;Description générée automatiquement">
            <a:extLst>
              <a:ext uri="{FF2B5EF4-FFF2-40B4-BE49-F238E27FC236}">
                <a16:creationId xmlns:a16="http://schemas.microsoft.com/office/drawing/2014/main" id="{C0A6506F-B0E1-1A44-C6DD-90FAB9203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6591" y="2101997"/>
            <a:ext cx="1881866" cy="1386556"/>
          </a:xfrm>
          <a:prstGeom prst="rect">
            <a:avLst/>
          </a:prstGeom>
        </p:spPr>
      </p:pic>
      <p:pic>
        <p:nvPicPr>
          <p:cNvPr id="51" name="Image 50" descr="Une image contenant sol, tuyau, acier, gaz&#10;&#10;Description générée automatiquement">
            <a:extLst>
              <a:ext uri="{FF2B5EF4-FFF2-40B4-BE49-F238E27FC236}">
                <a16:creationId xmlns:a16="http://schemas.microsoft.com/office/drawing/2014/main" id="{592A37F0-DC8F-B9EA-0B3E-4DE08BB7A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285" y="3672925"/>
            <a:ext cx="1384428" cy="279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8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3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62BB5FA-38BA-2973-AF28-F3DEA100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97D99AE-D0F4-5DCA-1307-72597971C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692" y="2748044"/>
            <a:ext cx="10818616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fr-FR" sz="4000" b="1" dirty="0">
                <a:solidFill>
                  <a:srgbClr val="0077D4"/>
                </a:solidFill>
              </a:rPr>
              <a:t>REVISION DU SAGE</a:t>
            </a:r>
          </a:p>
          <a:p>
            <a:pPr algn="ctr">
              <a:spcBef>
                <a:spcPts val="300"/>
              </a:spcBef>
            </a:pPr>
            <a:r>
              <a:rPr lang="fr-FR" sz="4000" b="1" dirty="0">
                <a:solidFill>
                  <a:srgbClr val="0077D4"/>
                </a:solidFill>
              </a:rPr>
              <a:t>DES NAPPES PROFONDES DE GIRONDE</a:t>
            </a:r>
          </a:p>
        </p:txBody>
      </p:sp>
      <p:pic>
        <p:nvPicPr>
          <p:cNvPr id="8" name="Image 7" descr="SAGE logo Quad.jpg">
            <a:extLst>
              <a:ext uri="{FF2B5EF4-FFF2-40B4-BE49-F238E27FC236}">
                <a16:creationId xmlns:a16="http://schemas.microsoft.com/office/drawing/2014/main" id="{DE4277F5-DD47-3E12-042C-B105428B64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779" y="199099"/>
            <a:ext cx="1848582" cy="49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2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9651E99-04E2-9F17-0C63-9AAC89C2C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946" y="1094991"/>
            <a:ext cx="10972800" cy="3904751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en cours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Rédaction en cours avec restructuration  </a:t>
            </a:r>
          </a:p>
          <a:p>
            <a:pPr marL="1257300" lvl="2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simplifier pour le rendre plus accessible </a:t>
            </a:r>
            <a:b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(à l’image des documents de synthèse du SAGE) </a:t>
            </a:r>
          </a:p>
          <a:p>
            <a:pPr marL="1257300" lvl="2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intégrer les avancées (« bon état » des nappes captives)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Prestation modernisation et harmonisation des illustrations lancée</a:t>
            </a:r>
          </a:p>
          <a:p>
            <a:pPr marL="1257300" lvl="2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ZOOKEEPER DESIGN </a:t>
            </a:r>
          </a:p>
          <a:p>
            <a:pPr marL="1257300" lvl="2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Analyse économique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en cours 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Tendances et scénarios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à compléter/consolider </a:t>
            </a:r>
            <a:b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(premier travail réalisé dans le cadre de la révision </a:t>
            </a:r>
            <a:b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des VMPO)</a:t>
            </a:r>
            <a:endParaRPr lang="fr-FR" sz="20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Orientations de gestion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découle des </a:t>
            </a:r>
            <a:b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</a:b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documents précédents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endParaRPr lang="fr-FR" sz="20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1E6669-9267-31B1-4739-C8F4139A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17C543D-25C9-8718-2CB3-85FD1041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du SAGE</a:t>
            </a:r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DDBCD4D2-FC74-6D7E-3363-9C31EF1F3959}"/>
              </a:ext>
            </a:extLst>
          </p:cNvPr>
          <p:cNvGrpSpPr>
            <a:grpSpLocks/>
          </p:cNvGrpSpPr>
          <p:nvPr/>
        </p:nvGrpSpPr>
        <p:grpSpPr bwMode="auto">
          <a:xfrm>
            <a:off x="8147541" y="1272521"/>
            <a:ext cx="3739254" cy="1583801"/>
            <a:chOff x="341" y="2026"/>
            <a:chExt cx="2604" cy="1145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2CF94332-46AC-D24F-3498-298BB155E7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680000">
              <a:off x="341" y="202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9C4BEFBB-30E7-1A30-2E93-59B6AD438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260000">
              <a:off x="789" y="2026"/>
              <a:ext cx="800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11">
              <a:extLst>
                <a:ext uri="{FF2B5EF4-FFF2-40B4-BE49-F238E27FC236}">
                  <a16:creationId xmlns:a16="http://schemas.microsoft.com/office/drawing/2014/main" id="{6B368823-0F2B-5EC9-8E69-34AF59D76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40000">
              <a:off x="1250" y="2032"/>
              <a:ext cx="803" cy="1134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2">
              <a:extLst>
                <a:ext uri="{FF2B5EF4-FFF2-40B4-BE49-F238E27FC236}">
                  <a16:creationId xmlns:a16="http://schemas.microsoft.com/office/drawing/2014/main" id="{A0A5ABF6-C57E-D56E-E7FD-FF954993E5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20000">
              <a:off x="1701" y="2030"/>
              <a:ext cx="803" cy="1135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3">
              <a:extLst>
                <a:ext uri="{FF2B5EF4-FFF2-40B4-BE49-F238E27FC236}">
                  <a16:creationId xmlns:a16="http://schemas.microsoft.com/office/drawing/2014/main" id="{F196F4AD-0E6D-EA91-86A1-B67302DBB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" y="203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1014C323-D9FA-F0DC-5909-C03A2EACC6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45" y="3601039"/>
            <a:ext cx="5110573" cy="251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9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1029-717A-97C4-694D-C2309CB17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0FC31EA-2CA3-DB8F-290C-F152E39EE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76501"/>
            <a:ext cx="10972800" cy="3904751"/>
          </a:xfrm>
        </p:spPr>
        <p:txBody>
          <a:bodyPr/>
          <a:lstStyle/>
          <a:p>
            <a:pPr>
              <a:buClr>
                <a:schemeClr val="accent6"/>
              </a:buClr>
            </a:pPr>
            <a:r>
              <a:rPr lang="fr-FR" dirty="0"/>
              <a:t>Collecte des données d’actualisation pour l’état des lieux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DC591EC-AF85-062B-992D-52ACC6F08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D57A56B-5653-1155-1BF5-50F4D022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du SAGE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1624EF8-8856-05BE-D8CE-A82CFBFA24B2}"/>
              </a:ext>
            </a:extLst>
          </p:cNvPr>
          <p:cNvGraphicFramePr>
            <a:graphicFrameLocks noGrp="1"/>
          </p:cNvGraphicFramePr>
          <p:nvPr/>
        </p:nvGraphicFramePr>
        <p:xfrm>
          <a:off x="1110640" y="1872991"/>
          <a:ext cx="10627195" cy="4301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470">
                  <a:extLst>
                    <a:ext uri="{9D8B030D-6E8A-4147-A177-3AD203B41FA5}">
                      <a16:colId xmlns:a16="http://schemas.microsoft.com/office/drawing/2014/main" val="3292904526"/>
                    </a:ext>
                  </a:extLst>
                </a:gridCol>
                <a:gridCol w="1875934">
                  <a:extLst>
                    <a:ext uri="{9D8B030D-6E8A-4147-A177-3AD203B41FA5}">
                      <a16:colId xmlns:a16="http://schemas.microsoft.com/office/drawing/2014/main" val="865356352"/>
                    </a:ext>
                  </a:extLst>
                </a:gridCol>
                <a:gridCol w="1385740">
                  <a:extLst>
                    <a:ext uri="{9D8B030D-6E8A-4147-A177-3AD203B41FA5}">
                      <a16:colId xmlns:a16="http://schemas.microsoft.com/office/drawing/2014/main" val="1950014108"/>
                    </a:ext>
                  </a:extLst>
                </a:gridCol>
                <a:gridCol w="2205873">
                  <a:extLst>
                    <a:ext uri="{9D8B030D-6E8A-4147-A177-3AD203B41FA5}">
                      <a16:colId xmlns:a16="http://schemas.microsoft.com/office/drawing/2014/main" val="3026445668"/>
                    </a:ext>
                  </a:extLst>
                </a:gridCol>
                <a:gridCol w="1913641">
                  <a:extLst>
                    <a:ext uri="{9D8B030D-6E8A-4147-A177-3AD203B41FA5}">
                      <a16:colId xmlns:a16="http://schemas.microsoft.com/office/drawing/2014/main" val="534736863"/>
                    </a:ext>
                  </a:extLst>
                </a:gridCol>
                <a:gridCol w="1822537">
                  <a:extLst>
                    <a:ext uri="{9D8B030D-6E8A-4147-A177-3AD203B41FA5}">
                      <a16:colId xmlns:a16="http://schemas.microsoft.com/office/drawing/2014/main" val="229616711"/>
                    </a:ext>
                  </a:extLst>
                </a:gridCol>
              </a:tblGrid>
              <a:tr h="40497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Partie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Donnée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Origine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Etat 13/05/24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Etat 7/10/24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Etat 20/11/24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3425786"/>
                  </a:ext>
                </a:extLst>
              </a:tr>
              <a:tr h="404975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 Etats </a:t>
                      </a:r>
                    </a:p>
                    <a:p>
                      <a:pPr algn="ctr"/>
                      <a:r>
                        <a:rPr lang="fr-FR" sz="1400" dirty="0"/>
                        <a:t>quantitatif</a:t>
                      </a:r>
                    </a:p>
                    <a:p>
                      <a:pPr algn="ctr"/>
                      <a:r>
                        <a:rPr lang="fr-FR" sz="1400" dirty="0"/>
                        <a:t>qualitatif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Emprise des nappes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BD LISA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636028"/>
                  </a:ext>
                </a:extLst>
              </a:tr>
              <a:tr h="56585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Réseau suivi qualité/quantité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CD33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93789"/>
                  </a:ext>
                </a:extLst>
              </a:tr>
              <a:tr h="40497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Piézométrie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CD33 / BRGM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210186"/>
                  </a:ext>
                </a:extLst>
              </a:tr>
              <a:tr h="40497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Synthèse flux MONA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BRGM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En attente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En attente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En attente </a:t>
                      </a:r>
                      <a:r>
                        <a:rPr lang="fr-FR" sz="1400" i="1" dirty="0"/>
                        <a:t>– à préciser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236140"/>
                  </a:ext>
                </a:extLst>
              </a:tr>
              <a:tr h="7988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Prélèvements</a:t>
                      </a:r>
                    </a:p>
                    <a:p>
                      <a:pPr algn="ctr"/>
                      <a:r>
                        <a:rPr lang="fr-FR" sz="1400" dirty="0"/>
                        <a:t>Usages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A faire</a:t>
                      </a:r>
                    </a:p>
                    <a:p>
                      <a:pPr algn="ctr"/>
                      <a:r>
                        <a:rPr lang="fr-FR" sz="1400" dirty="0"/>
                        <a:t>Une grande partie déjà collectée en routine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/>
                        <a:t>A fiabiliser pour certain usage 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049138"/>
                  </a:ext>
                </a:extLst>
              </a:tr>
              <a:tr h="40497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Enjeux gestion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A faire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952502"/>
                  </a:ext>
                </a:extLst>
              </a:tr>
              <a:tr h="798855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Analyse économique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 faire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En cours, collecte des données  et nouvelle approche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En cours, collecte des données  et nouvelle approche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783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835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DCCB2-ABF6-6D65-F9A3-E44B4BA17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4F94B39-9C39-0B21-D7FD-1EC02F571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483" y="957738"/>
            <a:ext cx="10972800" cy="3904751"/>
          </a:xfrm>
        </p:spPr>
        <p:txBody>
          <a:bodyPr>
            <a:noAutofit/>
          </a:bodyPr>
          <a:lstStyle/>
          <a:p>
            <a:pPr>
              <a:buClr>
                <a:schemeClr val="accent6"/>
              </a:buClr>
            </a:pPr>
            <a:r>
              <a:rPr lang="fr-FR" sz="2400" b="1" dirty="0">
                <a:solidFill>
                  <a:srgbClr val="333399"/>
                </a:solidFill>
                <a:latin typeface="+mj-lt"/>
              </a:rPr>
              <a:t>Point sur la révision des VMPO :</a:t>
            </a:r>
          </a:p>
          <a:p>
            <a:pPr lvl="2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Segmentation du travail par Zone avec priorité aux Zones Littoral &amp; Nord </a:t>
            </a:r>
            <a:r>
              <a:rPr lang="fr-FR" sz="2000" i="1" dirty="0">
                <a:solidFill>
                  <a:srgbClr val="333399"/>
                </a:solidFill>
                <a:latin typeface="+mj-lt"/>
              </a:rPr>
              <a:t>(UG « non déficitaires » Oligocène littoral, Eocène littoral et Eocène nord initialement ciblées la révision)</a:t>
            </a:r>
          </a:p>
          <a:p>
            <a:pPr lvl="2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Révision des VMPO de la Zone Littoral :</a:t>
            </a:r>
          </a:p>
          <a:p>
            <a:pPr marL="1409700" lvl="3" indent="-285750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UG Miocène Littoral </a:t>
            </a:r>
            <a:r>
              <a:rPr lang="fr-FR" sz="20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 </a:t>
            </a:r>
            <a:r>
              <a:rPr lang="fr-FR" sz="2000" b="1" u="sng" dirty="0">
                <a:solidFill>
                  <a:srgbClr val="333399"/>
                </a:solidFill>
                <a:latin typeface="+mj-lt"/>
              </a:rPr>
              <a:t>pas de révision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, reste fixé à 12 Mm</a:t>
            </a:r>
            <a:r>
              <a:rPr lang="fr-FR" sz="2000" baseline="30000" dirty="0">
                <a:solidFill>
                  <a:srgbClr val="333399"/>
                </a:solidFill>
                <a:latin typeface="+mj-lt"/>
              </a:rPr>
              <a:t>3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/an</a:t>
            </a:r>
          </a:p>
          <a:p>
            <a:pPr marL="1409700" lvl="3" indent="-285750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UG </a:t>
            </a:r>
            <a:r>
              <a:rPr lang="fr-FR" sz="2000" dirty="0" err="1">
                <a:solidFill>
                  <a:srgbClr val="333399"/>
                </a:solidFill>
                <a:latin typeface="+mj-lt"/>
              </a:rPr>
              <a:t>Campano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-Maastrichtien Littoral </a:t>
            </a:r>
            <a:r>
              <a:rPr lang="fr-FR" sz="20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sz="2000" b="1" u="sng" dirty="0">
                <a:solidFill>
                  <a:srgbClr val="333399"/>
                </a:solidFill>
                <a:latin typeface="+mj-lt"/>
              </a:rPr>
              <a:t>pas de révision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, reste fixé à 2,5 Mm</a:t>
            </a:r>
            <a:r>
              <a:rPr lang="fr-FR" sz="2000" baseline="30000" dirty="0">
                <a:solidFill>
                  <a:srgbClr val="333399"/>
                </a:solidFill>
                <a:latin typeface="+mj-lt"/>
              </a:rPr>
              <a:t>3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/an </a:t>
            </a:r>
          </a:p>
          <a:p>
            <a:pPr marL="1409700" lvl="3" indent="-285750" algn="just">
              <a:spcBef>
                <a:spcPts val="3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UG Cénomanien Littoral </a:t>
            </a:r>
            <a:r>
              <a:rPr lang="fr-FR" sz="20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 </a:t>
            </a:r>
            <a:r>
              <a:rPr lang="fr-FR" sz="2000" b="1" u="sng" dirty="0">
                <a:solidFill>
                  <a:srgbClr val="333399"/>
                </a:solidFill>
                <a:latin typeface="+mj-lt"/>
              </a:rPr>
              <a:t>pas de révision 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du VMPO qui demeure non testé en raison de la profondeur trop importante du réservoir. </a:t>
            </a:r>
          </a:p>
          <a:p>
            <a:pPr marL="1466850" lvl="3" indent="-342900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Wingdings" panose="05000000000000000000" pitchFamily="2" charset="2"/>
              <a:buChar char="§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UG Oligocène Littoral</a:t>
            </a:r>
          </a:p>
          <a:p>
            <a:pPr marL="1466850" lvl="3" indent="-342900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Wingdings" panose="05000000000000000000" pitchFamily="2" charset="2"/>
              <a:buChar char="§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UG Eocène supérieur Littoral </a:t>
            </a:r>
          </a:p>
          <a:p>
            <a:pPr marL="1466850" lvl="3" indent="-342900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Wingdings" panose="05000000000000000000" pitchFamily="2" charset="2"/>
              <a:buChar char="§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UG Eocène inférieur et moyen Littoral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F752B2F-8B54-EACC-8C57-09F892149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55D6D7F-CF09-7A61-483C-9A7D1B68B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du SAGE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6D4047-7148-72DB-BB52-38522F5BF488}"/>
              </a:ext>
            </a:extLst>
          </p:cNvPr>
          <p:cNvSpPr txBox="1"/>
          <p:nvPr/>
        </p:nvSpPr>
        <p:spPr>
          <a:xfrm>
            <a:off x="7281089" y="4550198"/>
            <a:ext cx="4220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élaboration de nouveaux scénarios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étudier les possibilités de réévaluation à la hausse du VMPO</a:t>
            </a:r>
          </a:p>
        </p:txBody>
      </p:sp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C406DC7E-0053-B5C6-78AB-BB56CF441A45}"/>
              </a:ext>
            </a:extLst>
          </p:cNvPr>
          <p:cNvSpPr/>
          <p:nvPr/>
        </p:nvSpPr>
        <p:spPr>
          <a:xfrm>
            <a:off x="6797250" y="4610344"/>
            <a:ext cx="216024" cy="1460518"/>
          </a:xfrm>
          <a:prstGeom prst="rightBrace">
            <a:avLst>
              <a:gd name="adj1" fmla="val 87699"/>
              <a:gd name="adj2" fmla="val 46032"/>
            </a:avLst>
          </a:prstGeom>
          <a:ln>
            <a:solidFill>
              <a:srgbClr val="333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930FCCC-3726-428A-8AC1-A24F9682B2EA}"/>
              </a:ext>
            </a:extLst>
          </p:cNvPr>
          <p:cNvSpPr txBox="1"/>
          <p:nvPr/>
        </p:nvSpPr>
        <p:spPr>
          <a:xfrm>
            <a:off x="7856961" y="5536499"/>
            <a:ext cx="306844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78F04"/>
                </a:solidFill>
                <a:sym typeface="Wingdings" panose="05000000000000000000" pitchFamily="2" charset="2"/>
              </a:rPr>
              <a:t> c</a:t>
            </a:r>
            <a:r>
              <a:rPr lang="fr-FR" sz="1900" b="1" dirty="0">
                <a:solidFill>
                  <a:srgbClr val="F78F04"/>
                </a:solidFill>
              </a:rPr>
              <a:t>onsultation en cours des services d’eau</a:t>
            </a:r>
          </a:p>
        </p:txBody>
      </p:sp>
    </p:spTree>
    <p:extLst>
      <p:ext uri="{BB962C8B-B14F-4D97-AF65-F5344CB8AC3E}">
        <p14:creationId xmlns:p14="http://schemas.microsoft.com/office/powerpoint/2010/main" val="4172931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76636-CBF0-040B-4B1D-F657E1260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94C2859-6006-B508-8673-702C07AF7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36216"/>
            <a:ext cx="10972800" cy="3904751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600"/>
              </a:spcBef>
              <a:buClr>
                <a:srgbClr val="F78F04"/>
              </a:buClr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 venir - pour évaluer des VMPO supérieurs en Zone Littoral :</a:t>
            </a:r>
          </a:p>
          <a:p>
            <a:pPr lvl="1" algn="just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Procéder au calcul des flux entrant et sortant des différentes UG de la Zone Littoral, à l’horizon 2050 et sur la base des VMPO actuels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(à réaliser par le BRGM)</a:t>
            </a:r>
          </a:p>
          <a:p>
            <a:pPr lvl="1" algn="just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Comparer ces valeurs de flux à celles calculées à l’issue des nouvelles simulations réalisées pour tester des VMPO supérieurs 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(analyse par le groupe d’experts)</a:t>
            </a:r>
          </a:p>
          <a:p>
            <a:pPr marL="1200150" lvl="2" indent="-342900" algn="just">
              <a:spcBef>
                <a:spcPts val="1800"/>
              </a:spcBef>
              <a:buClr>
                <a:srgbClr val="F78F04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élaboration des scénarios pour les UG Oligocène &amp; Eocène Littoral</a:t>
            </a:r>
            <a:endParaRPr lang="fr-FR" sz="20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lvl="0" indent="-342900" algn="just">
              <a:spcBef>
                <a:spcPts val="2400"/>
              </a:spcBef>
              <a:spcAft>
                <a:spcPts val="0"/>
              </a:spcAft>
              <a:buClr>
                <a:srgbClr val="F78F04"/>
              </a:buClr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Cas spécifique des UG Eocène Nord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:</a:t>
            </a:r>
          </a:p>
          <a:p>
            <a:pPr lvl="1" algn="just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Evaluation des VMPO de la Zone Nord </a:t>
            </a:r>
          </a:p>
          <a:p>
            <a:pPr lvl="1" indent="-342900" algn="just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esoin de distinction nappe libre/nappe captive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(travail bilatéral SMEGREG-BRGM pour en définir les conditions de réalisation technique)</a:t>
            </a:r>
          </a:p>
          <a:p>
            <a:pPr marL="342900" lvl="0" indent="-342900" algn="just">
              <a:spcBef>
                <a:spcPts val="2400"/>
              </a:spcBef>
              <a:spcAft>
                <a:spcPts val="0"/>
              </a:spcAft>
              <a:buClr>
                <a:srgbClr val="F78F04"/>
              </a:buClr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Règle de gestion de l’Oligocène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60638C6-A54E-867E-F925-C6C0F22B8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F9363FD-F657-A276-5966-6F5837E7C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333399"/>
                </a:solidFill>
              </a:rPr>
              <a:t>Révision du SAGE </a:t>
            </a:r>
          </a:p>
        </p:txBody>
      </p:sp>
    </p:spTree>
    <p:extLst>
      <p:ext uri="{BB962C8B-B14F-4D97-AF65-F5344CB8AC3E}">
        <p14:creationId xmlns:p14="http://schemas.microsoft.com/office/powerpoint/2010/main" val="1200587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F1A2E-6DAA-F64B-4082-2ED4AA6D3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419391F-356D-35B0-1813-4C6C67452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018296"/>
            <a:ext cx="10972800" cy="3904751"/>
          </a:xfrm>
        </p:spPr>
        <p:txBody>
          <a:bodyPr>
            <a:noAutofit/>
          </a:bodyPr>
          <a:lstStyle/>
          <a:p>
            <a:pPr>
              <a:buClr>
                <a:schemeClr val="accent6"/>
              </a:buClr>
            </a:pPr>
            <a:r>
              <a:rPr lang="fr-FR" sz="2400" b="1" dirty="0">
                <a:solidFill>
                  <a:srgbClr val="333399"/>
                </a:solidFill>
                <a:latin typeface="+mj-lt"/>
              </a:rPr>
              <a:t>Point sur l’élaboration de l'Atlas des zones à enjeux aval (</a:t>
            </a:r>
            <a:r>
              <a:rPr lang="fr-FR" sz="2400" b="1" dirty="0" err="1">
                <a:solidFill>
                  <a:srgbClr val="333399"/>
                </a:solidFill>
                <a:latin typeface="+mj-lt"/>
              </a:rPr>
              <a:t>AZENA</a:t>
            </a:r>
            <a:r>
              <a:rPr lang="fr-FR" sz="2400" b="1" dirty="0">
                <a:solidFill>
                  <a:srgbClr val="333399"/>
                </a:solidFill>
                <a:latin typeface="+mj-lt"/>
              </a:rPr>
              <a:t>) :</a:t>
            </a:r>
          </a:p>
          <a:p>
            <a:pPr lvl="2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endParaRPr lang="fr-FR" sz="2000" dirty="0">
              <a:solidFill>
                <a:srgbClr val="333399"/>
              </a:solidFill>
              <a:latin typeface="+mj-lt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964DA41-A6AF-8EEA-B7E2-938190343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A2DB703-28BC-1C36-E058-F92C099BB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du SAGE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E6E682-E447-BDA0-E27E-67FA3E106E17}"/>
              </a:ext>
            </a:extLst>
          </p:cNvPr>
          <p:cNvGrpSpPr/>
          <p:nvPr/>
        </p:nvGrpSpPr>
        <p:grpSpPr>
          <a:xfrm>
            <a:off x="7579929" y="1778082"/>
            <a:ext cx="4128581" cy="4578269"/>
            <a:chOff x="5172095" y="1628800"/>
            <a:chExt cx="3954488" cy="471753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94798B2-A826-7F5E-9CA1-FC851A3BA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2095" y="1628800"/>
              <a:ext cx="3954488" cy="4717537"/>
            </a:xfrm>
            <a:prstGeom prst="rect">
              <a:avLst/>
            </a:prstGeom>
          </p:spPr>
        </p:pic>
        <p:sp>
          <p:nvSpPr>
            <p:cNvPr id="10" name="Text Box 3">
              <a:extLst>
                <a:ext uri="{FF2B5EF4-FFF2-40B4-BE49-F238E27FC236}">
                  <a16:creationId xmlns:a16="http://schemas.microsoft.com/office/drawing/2014/main" id="{C77A449E-7778-6619-6B07-40688EA91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5760" y="4114487"/>
              <a:ext cx="442325" cy="67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541338" indent="-93663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4400" b="1" dirty="0">
                  <a:solidFill>
                    <a:srgbClr val="1341A1"/>
                  </a:solidFill>
                  <a:latin typeface="+mn-lt"/>
                </a:rPr>
                <a:t>1</a:t>
              </a:r>
              <a:endParaRPr lang="fr-FR" altLang="fr-FR" sz="4000" b="1" dirty="0">
                <a:solidFill>
                  <a:srgbClr val="1341A1"/>
                </a:solidFill>
                <a:latin typeface="+mn-lt"/>
              </a:endParaRPr>
            </a:p>
          </p:txBody>
        </p:sp>
        <p:sp>
          <p:nvSpPr>
            <p:cNvPr id="11" name="Text Box 3">
              <a:extLst>
                <a:ext uri="{FF2B5EF4-FFF2-40B4-BE49-F238E27FC236}">
                  <a16:creationId xmlns:a16="http://schemas.microsoft.com/office/drawing/2014/main" id="{62E0595D-BEAD-5641-A446-F773FBFAEB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2433" y="5182587"/>
              <a:ext cx="442325" cy="622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541338" indent="-93663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4000" b="1" dirty="0">
                  <a:solidFill>
                    <a:srgbClr val="1341A1"/>
                  </a:solidFill>
                  <a:latin typeface="+mn-lt"/>
                </a:rPr>
                <a:t>2</a:t>
              </a:r>
            </a:p>
          </p:txBody>
        </p:sp>
        <p:sp>
          <p:nvSpPr>
            <p:cNvPr id="12" name="Text Box 3">
              <a:extLst>
                <a:ext uri="{FF2B5EF4-FFF2-40B4-BE49-F238E27FC236}">
                  <a16:creationId xmlns:a16="http://schemas.microsoft.com/office/drawing/2014/main" id="{9D08FB7A-AADF-7790-69A5-CCFA4D01BF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1981" y="4268415"/>
              <a:ext cx="442325" cy="67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541338" indent="-93663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4400" b="1" dirty="0">
                  <a:solidFill>
                    <a:srgbClr val="1341A1"/>
                  </a:solidFill>
                  <a:latin typeface="+mn-lt"/>
                </a:rPr>
                <a:t>3</a:t>
              </a:r>
              <a:endParaRPr lang="fr-FR" altLang="fr-FR" sz="4000" b="1" dirty="0">
                <a:solidFill>
                  <a:srgbClr val="1341A1"/>
                </a:solidFill>
                <a:latin typeface="+mn-lt"/>
              </a:endParaRPr>
            </a:p>
          </p:txBody>
        </p:sp>
        <p:sp>
          <p:nvSpPr>
            <p:cNvPr id="13" name="Text Box 3">
              <a:extLst>
                <a:ext uri="{FF2B5EF4-FFF2-40B4-BE49-F238E27FC236}">
                  <a16:creationId xmlns:a16="http://schemas.microsoft.com/office/drawing/2014/main" id="{F05F679F-E42F-A387-266B-4A3C54FBBD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8177" y="2893766"/>
              <a:ext cx="442325" cy="67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541338" indent="-93663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4400" b="1" dirty="0">
                  <a:solidFill>
                    <a:srgbClr val="1341A1"/>
                  </a:solidFill>
                  <a:latin typeface="+mn-lt"/>
                </a:rPr>
                <a:t>4</a:t>
              </a:r>
              <a:endParaRPr lang="fr-FR" altLang="fr-FR" sz="4000" b="1" dirty="0">
                <a:solidFill>
                  <a:srgbClr val="1341A1"/>
                </a:solidFill>
                <a:latin typeface="+mn-lt"/>
              </a:endParaRPr>
            </a:p>
          </p:txBody>
        </p:sp>
        <p:sp>
          <p:nvSpPr>
            <p:cNvPr id="14" name="Text Box 3">
              <a:extLst>
                <a:ext uri="{FF2B5EF4-FFF2-40B4-BE49-F238E27FC236}">
                  <a16:creationId xmlns:a16="http://schemas.microsoft.com/office/drawing/2014/main" id="{05AC2AD5-2777-BC63-3A98-746DE831BF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2594" y="4694856"/>
              <a:ext cx="442325" cy="67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541338" indent="-93663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4400" b="1" dirty="0">
                  <a:solidFill>
                    <a:srgbClr val="1341A1"/>
                  </a:solidFill>
                  <a:latin typeface="+mn-lt"/>
                </a:rPr>
                <a:t>4</a:t>
              </a:r>
              <a:endParaRPr lang="fr-FR" altLang="fr-FR" sz="4000" b="1" dirty="0">
                <a:solidFill>
                  <a:srgbClr val="1341A1"/>
                </a:solidFill>
                <a:latin typeface="+mn-lt"/>
              </a:endParaRPr>
            </a:p>
          </p:txBody>
        </p:sp>
        <p:sp>
          <p:nvSpPr>
            <p:cNvPr id="15" name="Text Box 3">
              <a:extLst>
                <a:ext uri="{FF2B5EF4-FFF2-40B4-BE49-F238E27FC236}">
                  <a16:creationId xmlns:a16="http://schemas.microsoft.com/office/drawing/2014/main" id="{3C7948A9-EB32-6FF8-C72C-3E13C6802B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0718" y="4694857"/>
              <a:ext cx="442325" cy="67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541338" indent="-93663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4400" b="1" dirty="0">
                  <a:solidFill>
                    <a:srgbClr val="1341A1"/>
                  </a:solidFill>
                  <a:latin typeface="+mn-lt"/>
                </a:rPr>
                <a:t>1</a:t>
              </a:r>
              <a:endParaRPr lang="fr-FR" altLang="fr-FR" sz="4000" b="1" dirty="0">
                <a:solidFill>
                  <a:srgbClr val="1341A1"/>
                </a:solidFill>
                <a:latin typeface="+mn-lt"/>
              </a:endParaRPr>
            </a:p>
          </p:txBody>
        </p:sp>
        <p:sp>
          <p:nvSpPr>
            <p:cNvPr id="16" name="Text Box 3">
              <a:extLst>
                <a:ext uri="{FF2B5EF4-FFF2-40B4-BE49-F238E27FC236}">
                  <a16:creationId xmlns:a16="http://schemas.microsoft.com/office/drawing/2014/main" id="{D2446DB3-9A0E-F247-686D-33375DA626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93810" y="2631557"/>
              <a:ext cx="442325" cy="67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541338" indent="-93663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tabLst>
                  <a:tab pos="719138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19138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4400" b="1" dirty="0">
                  <a:solidFill>
                    <a:srgbClr val="1341A1"/>
                  </a:solidFill>
                  <a:latin typeface="+mn-lt"/>
                </a:rPr>
                <a:t>4</a:t>
              </a:r>
              <a:endParaRPr lang="fr-FR" altLang="fr-FR" sz="4000" b="1" dirty="0">
                <a:solidFill>
                  <a:srgbClr val="1341A1"/>
                </a:solidFill>
                <a:latin typeface="+mn-lt"/>
              </a:endParaRPr>
            </a:p>
          </p:txBody>
        </p:sp>
      </p:grpSp>
      <p:sp>
        <p:nvSpPr>
          <p:cNvPr id="17" name="Text Box 3">
            <a:extLst>
              <a:ext uri="{FF2B5EF4-FFF2-40B4-BE49-F238E27FC236}">
                <a16:creationId xmlns:a16="http://schemas.microsoft.com/office/drawing/2014/main" id="{F84C3A92-C22B-DE1B-2D13-60CC0AEAA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957" y="1608910"/>
            <a:ext cx="6455869" cy="36009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9750" indent="-342900" eaLnBrk="1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</a:rPr>
              <a:t>Bassin d’Arcachon et cours d’eau côtiers, Sud du Bassin d’Arcachon, Villagrains-Landiras </a:t>
            </a: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  <a:sym typeface="Wingdings" panose="05000000000000000000" pitchFamily="2" charset="2"/>
              </a:rPr>
              <a:t> :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  <a:sym typeface="Wingdings" panose="05000000000000000000" pitchFamily="2" charset="2"/>
              </a:rPr>
              <a:t> </a:t>
            </a:r>
            <a:r>
              <a:rPr lang="fr-FR" altLang="fr-FR" sz="1800" i="1" dirty="0">
                <a:solidFill>
                  <a:srgbClr val="333399"/>
                </a:solidFill>
                <a:latin typeface="Trebuchet MS (Corps)"/>
                <a:sym typeface="Wingdings" panose="05000000000000000000" pitchFamily="2" charset="2"/>
              </a:rPr>
              <a:t> </a:t>
            </a:r>
            <a:r>
              <a:rPr lang="fr-FR" altLang="fr-FR" sz="1800" i="1" dirty="0">
                <a:solidFill>
                  <a:srgbClr val="333399"/>
                </a:solidFill>
                <a:latin typeface="Trebuchet MS (Corps)"/>
              </a:rPr>
              <a:t>v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</a:rPr>
              <a:t>errous de connaissance globale, liens restant à confirmer et quantifier pour évaluer les enjeux</a:t>
            </a:r>
          </a:p>
          <a:p>
            <a:pPr marL="539750" indent="-342900" eaLnBrk="1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</a:rPr>
              <a:t>Rive gauche de Garonne : 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  <a:sym typeface="Wingdings" panose="05000000000000000000" pitchFamily="2" charset="2"/>
              </a:rPr>
              <a:t>l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</a:rPr>
              <a:t>iens avérés, impacts significatifs, enjeux axés sur les cours d’eau</a:t>
            </a:r>
          </a:p>
          <a:p>
            <a:pPr marL="539750" indent="-342900" eaLnBrk="1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</a:rPr>
              <a:t>Entre-Deux-Mers :</a:t>
            </a:r>
            <a:r>
              <a:rPr lang="fr-FR" altLang="fr-FR" sz="1800" b="1" dirty="0">
                <a:solidFill>
                  <a:srgbClr val="333399"/>
                </a:solidFill>
                <a:latin typeface="Trebuchet MS (Corps)"/>
              </a:rPr>
              <a:t> 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</a:rPr>
              <a:t>liens avérés mais pas d’enjeux de gestion identifiés</a:t>
            </a:r>
          </a:p>
          <a:p>
            <a:pPr marL="539750" indent="-342900" eaLnBrk="1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</a:rPr>
              <a:t>Leyre, Rive gauche de Gironde, rives droites de Gironde et Dordogne aval, Isle et affluents : 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</a:rPr>
              <a:t>liens avérés mais enjeux de gestion incertains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CAE3F52-4863-9EFE-4DF7-FC85783F513E}"/>
              </a:ext>
            </a:extLst>
          </p:cNvPr>
          <p:cNvSpPr/>
          <p:nvPr/>
        </p:nvSpPr>
        <p:spPr>
          <a:xfrm>
            <a:off x="1296649" y="5496745"/>
            <a:ext cx="5034295" cy="859606"/>
          </a:xfrm>
          <a:prstGeom prst="roundRect">
            <a:avLst/>
          </a:prstGeom>
          <a:solidFill>
            <a:srgbClr val="1341A1"/>
          </a:solidFill>
          <a:ln>
            <a:solidFill>
              <a:srgbClr val="1341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ym typeface="Wingdings" panose="05000000000000000000" pitchFamily="2" charset="2"/>
              </a:rPr>
              <a:t> </a:t>
            </a:r>
            <a:r>
              <a:rPr lang="fr-FR" sz="2000" b="1" dirty="0"/>
              <a:t>Appropriation &amp; accompagnement des acteurs locaux</a:t>
            </a:r>
          </a:p>
        </p:txBody>
      </p:sp>
    </p:spTree>
    <p:extLst>
      <p:ext uri="{BB962C8B-B14F-4D97-AF65-F5344CB8AC3E}">
        <p14:creationId xmlns:p14="http://schemas.microsoft.com/office/powerpoint/2010/main" val="2958787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CA4F2-64D4-15CA-80F5-E12C205C8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74159FF-0C86-FED4-0140-62D370623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018296"/>
            <a:ext cx="10972800" cy="3904751"/>
          </a:xfrm>
        </p:spPr>
        <p:txBody>
          <a:bodyPr>
            <a:noAutofit/>
          </a:bodyPr>
          <a:lstStyle/>
          <a:p>
            <a:pPr>
              <a:buClr>
                <a:schemeClr val="accent6"/>
              </a:buClr>
            </a:pPr>
            <a:r>
              <a:rPr lang="fr-FR" sz="2400" b="1" dirty="0">
                <a:solidFill>
                  <a:srgbClr val="333399"/>
                </a:solidFill>
                <a:latin typeface="+mj-lt"/>
              </a:rPr>
              <a:t>Point sur l’élaboration de l'</a:t>
            </a:r>
            <a:r>
              <a:rPr lang="fr-FR" sz="2400" b="1" dirty="0" err="1">
                <a:solidFill>
                  <a:srgbClr val="333399"/>
                </a:solidFill>
                <a:latin typeface="+mj-lt"/>
              </a:rPr>
              <a:t>AZENA</a:t>
            </a:r>
            <a:r>
              <a:rPr lang="fr-FR" sz="2400" b="1" dirty="0">
                <a:solidFill>
                  <a:srgbClr val="333399"/>
                </a:solidFill>
                <a:latin typeface="+mj-lt"/>
              </a:rPr>
              <a:t> :</a:t>
            </a:r>
          </a:p>
          <a:p>
            <a:pPr lvl="2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endParaRPr lang="fr-FR" sz="2000" dirty="0">
              <a:solidFill>
                <a:srgbClr val="333399"/>
              </a:solidFill>
              <a:latin typeface="+mj-lt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127BB87-4737-6C71-05C7-1BEE3756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391D24F-E271-6FE0-70EA-F18007524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du SAGE 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243BB34B-0030-38E2-779C-A8E424C1B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957" y="1608910"/>
            <a:ext cx="6455869" cy="36009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9750" indent="-342900" eaLnBrk="1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</a:rPr>
              <a:t>Bassin d’Arcachon et cours d’eau côtiers, Sud du Bassin d’Arcachon, Villagrains-Landiras </a:t>
            </a: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  <a:sym typeface="Wingdings" panose="05000000000000000000" pitchFamily="2" charset="2"/>
              </a:rPr>
              <a:t> :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  <a:sym typeface="Wingdings" panose="05000000000000000000" pitchFamily="2" charset="2"/>
              </a:rPr>
              <a:t> </a:t>
            </a:r>
            <a:r>
              <a:rPr lang="fr-FR" altLang="fr-FR" sz="1800" i="1" dirty="0">
                <a:solidFill>
                  <a:srgbClr val="333399"/>
                </a:solidFill>
                <a:latin typeface="Trebuchet MS (Corps)"/>
                <a:sym typeface="Wingdings" panose="05000000000000000000" pitchFamily="2" charset="2"/>
              </a:rPr>
              <a:t> </a:t>
            </a:r>
            <a:r>
              <a:rPr lang="fr-FR" altLang="fr-FR" sz="1800" i="1" dirty="0">
                <a:solidFill>
                  <a:srgbClr val="333399"/>
                </a:solidFill>
                <a:latin typeface="Trebuchet MS (Corps)"/>
              </a:rPr>
              <a:t>v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</a:rPr>
              <a:t>errous de connaissance globale, liens restant à confirmer et quantifier pour évaluer les enjeux</a:t>
            </a:r>
          </a:p>
          <a:p>
            <a:pPr marL="539750" indent="-342900" eaLnBrk="1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</a:rPr>
              <a:t>Rive gauche de Garonne : 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  <a:sym typeface="Wingdings" panose="05000000000000000000" pitchFamily="2" charset="2"/>
              </a:rPr>
              <a:t>l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</a:rPr>
              <a:t>iens avérés, impacts significatifs, enjeux axés sur les cours d’eau</a:t>
            </a:r>
          </a:p>
          <a:p>
            <a:pPr marL="539750" indent="-342900" eaLnBrk="1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</a:rPr>
              <a:t>Entre-Deux-Mers :</a:t>
            </a:r>
            <a:r>
              <a:rPr lang="fr-FR" altLang="fr-FR" sz="1800" b="1" dirty="0">
                <a:solidFill>
                  <a:srgbClr val="333399"/>
                </a:solidFill>
                <a:latin typeface="Trebuchet MS (Corps)"/>
              </a:rPr>
              <a:t> 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</a:rPr>
              <a:t>liens avérés mais pas d’enjeux de gestion identifiés</a:t>
            </a:r>
          </a:p>
          <a:p>
            <a:pPr marL="539750" indent="-342900" eaLnBrk="1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altLang="fr-FR" sz="1800" b="1" i="1" dirty="0">
                <a:solidFill>
                  <a:srgbClr val="333399"/>
                </a:solidFill>
                <a:latin typeface="Trebuchet MS (Corps)"/>
              </a:rPr>
              <a:t>Leyre, Rive gauche de Gironde, rives droites de Gironde et Dordogne aval, Isle et affluents : </a:t>
            </a:r>
            <a:r>
              <a:rPr lang="fr-FR" altLang="fr-FR" sz="1800" dirty="0">
                <a:solidFill>
                  <a:srgbClr val="333399"/>
                </a:solidFill>
                <a:latin typeface="Trebuchet MS (Corps)"/>
              </a:rPr>
              <a:t>liens avérés mais enjeux de gestion incertains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882B390-26F8-3CA6-E8A0-5646870FE295}"/>
              </a:ext>
            </a:extLst>
          </p:cNvPr>
          <p:cNvSpPr/>
          <p:nvPr/>
        </p:nvSpPr>
        <p:spPr>
          <a:xfrm>
            <a:off x="1296649" y="5496745"/>
            <a:ext cx="5034295" cy="859606"/>
          </a:xfrm>
          <a:prstGeom prst="roundRect">
            <a:avLst/>
          </a:prstGeom>
          <a:solidFill>
            <a:srgbClr val="1341A1"/>
          </a:solidFill>
          <a:ln>
            <a:solidFill>
              <a:srgbClr val="1341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ym typeface="Wingdings" panose="05000000000000000000" pitchFamily="2" charset="2"/>
              </a:rPr>
              <a:t> </a:t>
            </a:r>
            <a:r>
              <a:rPr lang="fr-FR" sz="2000" b="1" dirty="0"/>
              <a:t>Appropriation &amp; accompagnement des acteurs locaux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F37E630-FABE-9F50-1F11-5C8E7537C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783702"/>
              </p:ext>
            </p:extLst>
          </p:nvPr>
        </p:nvGraphicFramePr>
        <p:xfrm>
          <a:off x="7242676" y="1233325"/>
          <a:ext cx="4501346" cy="47707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59794">
                  <a:extLst>
                    <a:ext uri="{9D8B030D-6E8A-4147-A177-3AD203B41FA5}">
                      <a16:colId xmlns:a16="http://schemas.microsoft.com/office/drawing/2014/main" val="3196544747"/>
                    </a:ext>
                  </a:extLst>
                </a:gridCol>
                <a:gridCol w="1370776">
                  <a:extLst>
                    <a:ext uri="{9D8B030D-6E8A-4147-A177-3AD203B41FA5}">
                      <a16:colId xmlns:a16="http://schemas.microsoft.com/office/drawing/2014/main" val="4167723943"/>
                    </a:ext>
                  </a:extLst>
                </a:gridCol>
                <a:gridCol w="1370776">
                  <a:extLst>
                    <a:ext uri="{9D8B030D-6E8A-4147-A177-3AD203B41FA5}">
                      <a16:colId xmlns:a16="http://schemas.microsoft.com/office/drawing/2014/main" val="1685636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Territoires </a:t>
                      </a:r>
                    </a:p>
                    <a:p>
                      <a:pPr algn="ctr" fontAlgn="b"/>
                      <a:r>
                        <a:rPr lang="fr-FR" sz="13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SAGE</a:t>
                      </a:r>
                      <a:endParaRPr lang="fr-FR" sz="13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Structure porteuse SAGE</a:t>
                      </a:r>
                      <a:endParaRPr lang="fr-FR" sz="13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Action</a:t>
                      </a:r>
                      <a:endParaRPr lang="fr-FR" sz="13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269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SAGE Isle et </a:t>
                      </a:r>
                      <a:r>
                        <a:rPr lang="fr-FR" sz="1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Drosne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EPIDOR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Rencontré </a:t>
                      </a:r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Pas d’enjeux en Gironde mais lien Dropt-karst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670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>
                          <a:solidFill>
                            <a:srgbClr val="000000"/>
                          </a:solidFill>
                          <a:effectLst/>
                        </a:rPr>
                        <a:t>SAGE Estuaire de la Gironde et milieux associés</a:t>
                      </a:r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SMIDDEST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Rencontré </a:t>
                      </a:r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Pré-étude en cours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599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SAGE Dordogne Atlantique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EPIDOR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 venir prochainement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166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SAGE Leyre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Parc Naturel Régional des Landes de Gascogne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Réunion le 9/12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318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SAGE Ciron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SMBV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694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SAGE Vallée de la Garonne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SMEAG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Réunion le 9/12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657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SAGE Dropt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SM du Dropt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 programmer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987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SAGE Born et Buch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CdC</a:t>
                      </a:r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Grands Lacs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 programmer (peu d’enjeu pré-identifié)</a:t>
                      </a:r>
                      <a:endParaRPr lang="fr-FR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8322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6016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1D133B94-0DE2-73B1-6E77-7497FBF59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98" y="3996959"/>
            <a:ext cx="7866422" cy="25033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9597B9-C8DE-DA6C-BFA7-14CB90AE8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64" y="985806"/>
            <a:ext cx="10972800" cy="3904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Migration du tableau de bord sur le nouveau site internet du SMEGREG :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janvier 2024 : benchmark auprès du </a:t>
            </a:r>
            <a:r>
              <a:rPr lang="fr-FR" sz="1800" dirty="0" err="1"/>
              <a:t>SMEAG</a:t>
            </a:r>
            <a:r>
              <a:rPr lang="fr-FR" sz="1800" dirty="0"/>
              <a:t> renseignements « Observatoire Garonne »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juillet 2024 : mise en ligne du nouveau site </a:t>
            </a:r>
            <a:r>
              <a:rPr lang="fr-FR" sz="1800" dirty="0">
                <a:solidFill>
                  <a:schemeClr val="accent3">
                    <a:lumMod val="75000"/>
                  </a:schemeClr>
                </a:solidFill>
              </a:rPr>
              <a:t>&gt;&gt; OK 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août 2024 : travail interne sur l’outil Métabase recommandé par le SMEAG </a:t>
            </a:r>
            <a:r>
              <a:rPr lang="fr-FR" sz="1800" dirty="0">
                <a:solidFill>
                  <a:srgbClr val="FF0000"/>
                </a:solidFill>
              </a:rPr>
              <a:t>&gt;&gt; trop complexe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automne 2024 : recherche d’un prestataire pour déploiement de Métabase </a:t>
            </a:r>
            <a:r>
              <a:rPr lang="fr-FR" sz="1800" dirty="0">
                <a:solidFill>
                  <a:schemeClr val="accent3">
                    <a:lumMod val="75000"/>
                  </a:schemeClr>
                </a:solidFill>
              </a:rPr>
              <a:t>&gt;&gt;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25B9F0"/>
                </a:solidFill>
              </a:rPr>
              <a:t>début 2025 : livraison du déploiement prévue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25B9F0"/>
                </a:solidFill>
              </a:rPr>
              <a:t>printemps 2025 : publication tableau de bord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14</a:t>
            </a:fld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6189A83-BF9F-E40C-3B0F-B149DFB94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Tableau de bord</a:t>
            </a:r>
            <a:endParaRPr lang="fr-FR" dirty="0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2229701" y="713256"/>
            <a:ext cx="8641935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 5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503DCE7A-3CE7-E86D-08DC-E5C2EFE7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70" b="19173"/>
          <a:stretch/>
        </p:blipFill>
        <p:spPr>
          <a:xfrm>
            <a:off x="10193137" y="2640650"/>
            <a:ext cx="1946003" cy="5725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121A9C-9C30-8FB4-ADFC-F4DEDD608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107" y="2703971"/>
            <a:ext cx="876300" cy="3714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1FA59FE-6656-F66C-03D8-FB4DA145E2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923" y="3409405"/>
            <a:ext cx="3770333" cy="271166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52965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AAA7E33-479E-4851-49CE-98EDC8D30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D3F10BC-3F52-105D-1C94-8E0975C3F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692" y="2769285"/>
            <a:ext cx="10818616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fr-FR" sz="4000" b="1" dirty="0">
                <a:solidFill>
                  <a:srgbClr val="0077D4"/>
                </a:solidFill>
              </a:rPr>
              <a:t>INFORMATION FORMATION SENSIBILISATION</a:t>
            </a:r>
          </a:p>
          <a:p>
            <a:pPr algn="ctr">
              <a:spcBef>
                <a:spcPts val="300"/>
              </a:spcBef>
            </a:pPr>
            <a:endParaRPr lang="fr-FR" sz="4000" b="1" dirty="0">
              <a:solidFill>
                <a:srgbClr val="0077D4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fr-FR" sz="4000" b="1" dirty="0">
                <a:solidFill>
                  <a:srgbClr val="0077D4"/>
                </a:solidFill>
              </a:rPr>
              <a:t>OUTILS SCOLAIRES ET GRAND PUBLIC</a:t>
            </a:r>
          </a:p>
        </p:txBody>
      </p:sp>
      <p:pic>
        <p:nvPicPr>
          <p:cNvPr id="8" name="Image 7" descr="SAGE logo Quad.jpg">
            <a:extLst>
              <a:ext uri="{FF2B5EF4-FFF2-40B4-BE49-F238E27FC236}">
                <a16:creationId xmlns:a16="http://schemas.microsoft.com/office/drawing/2014/main" id="{217E4F1E-3D09-F6D6-3422-B489DE9125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779" y="199099"/>
            <a:ext cx="1848582" cy="49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05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7E384-748C-FE2F-1E60-83E1A1645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B7331-7F63-2359-7443-31592941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394" y="-31626"/>
            <a:ext cx="8015521" cy="894767"/>
          </a:xfrm>
        </p:spPr>
        <p:txBody>
          <a:bodyPr/>
          <a:lstStyle/>
          <a:p>
            <a:r>
              <a:rPr lang="fr-FR" altLang="fr-FR" sz="2400" b="1" dirty="0">
                <a:solidFill>
                  <a:srgbClr val="0077D4"/>
                </a:solidFill>
              </a:rPr>
              <a:t>Programme d'actions pédagogiques 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                                           « l'eau, un enjeu majeur »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913186-6E03-ACB1-7C93-E4B7022E8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16</a:t>
            </a:fld>
            <a:endParaRPr lang="fr-FR" dirty="0"/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6E15482E-5A75-43E8-8978-9E88123DE4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2306388"/>
              </p:ext>
            </p:extLst>
          </p:nvPr>
        </p:nvGraphicFramePr>
        <p:xfrm>
          <a:off x="465918" y="1496008"/>
          <a:ext cx="10790694" cy="3865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ADD482B-5B6F-AFB4-B5EF-C43EE638F793}"/>
              </a:ext>
            </a:extLst>
          </p:cNvPr>
          <p:cNvSpPr txBox="1">
            <a:spLocks/>
          </p:cNvSpPr>
          <p:nvPr/>
        </p:nvSpPr>
        <p:spPr>
          <a:xfrm>
            <a:off x="1466507" y="5361991"/>
            <a:ext cx="8121375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Nombre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d’élèves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sensibilisés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en 2023/2024 </a:t>
            </a:r>
            <a:r>
              <a:rPr lang="en-US" sz="18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: 6 815 </a:t>
            </a:r>
          </a:p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1800" kern="1200" dirty="0" err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Nombre</a:t>
            </a:r>
            <a:r>
              <a:rPr lang="en-US" sz="1800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total </a:t>
            </a:r>
            <a:r>
              <a:rPr lang="en-US" sz="1800" kern="1200" dirty="0" err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d’élèves</a:t>
            </a:r>
            <a:r>
              <a:rPr lang="en-US" sz="1800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sensibilisés</a:t>
            </a:r>
            <a:r>
              <a:rPr lang="en-US" sz="1800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depuis</a:t>
            </a:r>
            <a:r>
              <a:rPr lang="en-US" sz="1800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20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05</a:t>
            </a:r>
            <a:r>
              <a:rPr lang="en-US" sz="18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 :</a:t>
            </a:r>
            <a:r>
              <a:rPr lang="en-US" sz="1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76 687</a:t>
            </a:r>
            <a:endParaRPr lang="en-US" sz="18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F0DB94-2833-EAAE-5D3A-F580A8F410B6}"/>
              </a:ext>
            </a:extLst>
          </p:cNvPr>
          <p:cNvSpPr txBox="1">
            <a:spLocks/>
          </p:cNvSpPr>
          <p:nvPr/>
        </p:nvSpPr>
        <p:spPr>
          <a:xfrm>
            <a:off x="226221" y="1015080"/>
            <a:ext cx="8641935" cy="497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Une </a:t>
            </a:r>
            <a:r>
              <a:rPr lang="en-US" sz="2400" dirty="0" err="1">
                <a:solidFill>
                  <a:srgbClr val="1341A1"/>
                </a:solidFill>
                <a:latin typeface="+mj-lt"/>
                <a:ea typeface="+mj-ea"/>
                <a:cs typeface="+mj-cs"/>
              </a:rPr>
              <a:t>dynamique</a:t>
            </a:r>
            <a:r>
              <a:rPr lang="en-US" sz="24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 qui se </a:t>
            </a:r>
            <a:r>
              <a:rPr lang="en-US" sz="2400" dirty="0" err="1">
                <a:solidFill>
                  <a:srgbClr val="1341A1"/>
                </a:solidFill>
                <a:latin typeface="+mj-lt"/>
                <a:ea typeface="+mj-ea"/>
                <a:cs typeface="+mj-cs"/>
              </a:rPr>
              <a:t>confirme</a:t>
            </a:r>
            <a:r>
              <a:rPr lang="en-US" sz="2400" dirty="0">
                <a:solidFill>
                  <a:srgbClr val="1341A1"/>
                </a:solidFill>
                <a:latin typeface="+mj-lt"/>
                <a:ea typeface="+mj-ea"/>
                <a:cs typeface="+mj-cs"/>
              </a:rPr>
              <a:t> </a:t>
            </a:r>
            <a:endParaRPr lang="en-US" sz="24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33394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626F9-03C4-5EC5-CD43-5F36DA4A4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2400" b="1" dirty="0">
                <a:solidFill>
                  <a:srgbClr val="0077D4"/>
                </a:solidFill>
              </a:rPr>
              <a:t>Programme d'actions pédagogiques 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                                           « l'eau, un enjeu majeur »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65F1D7-9FDF-FA10-7F2A-722E3D69D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EAA289D-677E-65E9-0C4D-09FBB975B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12" y="1113406"/>
            <a:ext cx="10985375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Quatre évolutions majeures en 2024 :</a:t>
            </a:r>
          </a:p>
          <a:p>
            <a:pPr marL="342900" indent="-342900" algn="just" hangingPunc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une inscription en deux sessions efficace </a:t>
            </a:r>
            <a:r>
              <a:rPr lang="fr-FR" sz="2400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(automne et hiver), qui a permis de privilégier les interventions fondées sur des projets de fond et éviter les sorties scolaires de fin d’année</a:t>
            </a:r>
          </a:p>
          <a:p>
            <a:pPr marL="342900" indent="-342900" algn="just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un projet pédagogique explicité</a:t>
            </a:r>
            <a:r>
              <a:rPr lang="fr-FR" sz="2400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avec une note descriptive envoyée à chaque enseignant bénéficiaire du dispositif</a:t>
            </a:r>
          </a:p>
          <a:p>
            <a:pPr marL="342900" indent="-342900" algn="just" hangingPunct="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un contenu minimum imposé </a:t>
            </a:r>
            <a:r>
              <a:rPr lang="fr-FR" sz="2400" kern="1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sur le fond (message général adapté au contexte local) et sur la forme (à délivrer en début d'intervention) dont les outils sont en cours de finalisation (quiz et maquette)</a:t>
            </a:r>
          </a:p>
        </p:txBody>
      </p:sp>
    </p:spTree>
    <p:extLst>
      <p:ext uri="{BB962C8B-B14F-4D97-AF65-F5344CB8AC3E}">
        <p14:creationId xmlns:p14="http://schemas.microsoft.com/office/powerpoint/2010/main" val="811305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7BA21-79ED-1ED5-7561-6ED56B76F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C3EDA-341A-8AB2-C826-0C9A5088E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2400" b="1" dirty="0">
                <a:solidFill>
                  <a:srgbClr val="0077D4"/>
                </a:solidFill>
              </a:rPr>
              <a:t>Programme d'actions pédagogiques 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                                           « l'eau, un enjeu majeur »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616EA4-1F17-A62D-AA20-8AB2576D6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18</a:t>
            </a:fld>
            <a:endParaRPr lang="fr-FR" dirty="0"/>
          </a:p>
        </p:txBody>
      </p:sp>
      <p:pic>
        <p:nvPicPr>
          <p:cNvPr id="5" name="Image 4" descr="Une image contenant intérieur, sol, fournitures de bureau, mur&#10;&#10;Description générée automatiquement">
            <a:extLst>
              <a:ext uri="{FF2B5EF4-FFF2-40B4-BE49-F238E27FC236}">
                <a16:creationId xmlns:a16="http://schemas.microsoft.com/office/drawing/2014/main" id="{F788BA39-6E18-21C7-032C-2CCC83A78C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0" y="1375097"/>
            <a:ext cx="2162015" cy="2882686"/>
          </a:xfrm>
          <a:prstGeom prst="rect">
            <a:avLst/>
          </a:prstGeom>
        </p:spPr>
      </p:pic>
      <p:pic>
        <p:nvPicPr>
          <p:cNvPr id="12" name="Image 11" descr="Une image contenant intérieur, sol, mur, fournitures de bureau&#10;&#10;Description générée automatiquement">
            <a:extLst>
              <a:ext uri="{FF2B5EF4-FFF2-40B4-BE49-F238E27FC236}">
                <a16:creationId xmlns:a16="http://schemas.microsoft.com/office/drawing/2014/main" id="{3E438E62-AE7F-1CF0-B345-54649A812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84" y="1987657"/>
            <a:ext cx="2182357" cy="2909809"/>
          </a:xfrm>
          <a:prstGeom prst="rect">
            <a:avLst/>
          </a:prstGeom>
        </p:spPr>
      </p:pic>
      <p:pic>
        <p:nvPicPr>
          <p:cNvPr id="14" name="Image 13" descr="Une image contenant texte, diagramme, capture d’écran, carte&#10;&#10;Description générée automatiquement">
            <a:extLst>
              <a:ext uri="{FF2B5EF4-FFF2-40B4-BE49-F238E27FC236}">
                <a16:creationId xmlns:a16="http://schemas.microsoft.com/office/drawing/2014/main" id="{8353E25E-2AE9-2FD0-74F6-97D51C103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06" y="4287672"/>
            <a:ext cx="3101269" cy="20686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 5" descr="Une image contenant intérieur, meubles, fournitures de bureau, bureau&#10;&#10;Description générée automatiquement">
            <a:extLst>
              <a:ext uri="{FF2B5EF4-FFF2-40B4-BE49-F238E27FC236}">
                <a16:creationId xmlns:a16="http://schemas.microsoft.com/office/drawing/2014/main" id="{EC24656D-AFB0-1984-0CFE-8F6848388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3192" y="1973580"/>
            <a:ext cx="3572256" cy="2910840"/>
          </a:xfrm>
          <a:prstGeom prst="rect">
            <a:avLst/>
          </a:prstGeom>
        </p:spPr>
      </p:pic>
      <p:pic>
        <p:nvPicPr>
          <p:cNvPr id="9" name="Image 8" descr="Une image contenant intérieur, meubles, mur, Immeuble de bureaux&#10;&#10;Description générée automatiquement">
            <a:extLst>
              <a:ext uri="{FF2B5EF4-FFF2-40B4-BE49-F238E27FC236}">
                <a16:creationId xmlns:a16="http://schemas.microsoft.com/office/drawing/2014/main" id="{0F194FAB-1B6E-8EA2-B143-1EBEE3CD09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088" y="1073600"/>
            <a:ext cx="3880104" cy="2907792"/>
          </a:xfrm>
          <a:prstGeom prst="rect">
            <a:avLst/>
          </a:prstGeom>
        </p:spPr>
      </p:pic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6E27E90C-FF2F-0F13-430C-7533D310F3A2}"/>
              </a:ext>
            </a:extLst>
          </p:cNvPr>
          <p:cNvSpPr/>
          <p:nvPr/>
        </p:nvSpPr>
        <p:spPr>
          <a:xfrm>
            <a:off x="7013359" y="3755254"/>
            <a:ext cx="3244808" cy="2530311"/>
          </a:xfrm>
          <a:custGeom>
            <a:avLst/>
            <a:gdLst>
              <a:gd name="connsiteX0" fmla="*/ 0 w 3244808"/>
              <a:gd name="connsiteY0" fmla="*/ 2041864 h 2530311"/>
              <a:gd name="connsiteX1" fmla="*/ 53266 w 3244808"/>
              <a:gd name="connsiteY1" fmla="*/ 2050742 h 2530311"/>
              <a:gd name="connsiteX2" fmla="*/ 2911876 w 3244808"/>
              <a:gd name="connsiteY2" fmla="*/ 2432482 h 2530311"/>
              <a:gd name="connsiteX3" fmla="*/ 3071674 w 3244808"/>
              <a:gd name="connsiteY3" fmla="*/ 0 h 253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808" h="2530311">
                <a:moveTo>
                  <a:pt x="0" y="2041864"/>
                </a:moveTo>
                <a:lnTo>
                  <a:pt x="53266" y="2050742"/>
                </a:lnTo>
                <a:cubicBezTo>
                  <a:pt x="538579" y="2115845"/>
                  <a:pt x="2408808" y="2774272"/>
                  <a:pt x="2911876" y="2432482"/>
                </a:cubicBezTo>
                <a:cubicBezTo>
                  <a:pt x="3414944" y="2090692"/>
                  <a:pt x="3243309" y="1045346"/>
                  <a:pt x="3071674" y="0"/>
                </a:cubicBezTo>
              </a:path>
            </a:pathLst>
          </a:custGeom>
          <a:noFill/>
          <a:ln w="187325">
            <a:solidFill>
              <a:srgbClr val="25B9F0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979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118EA-0C65-387F-659C-7E05D6499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313B2-DF0D-2342-4BF6-9536861B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2400" b="1" dirty="0">
                <a:solidFill>
                  <a:srgbClr val="0077D4"/>
                </a:solidFill>
              </a:rPr>
              <a:t>Programme d'actions pédagogiques 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                                          « l'eau, un enjeu majeur »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1522E3-1835-37B2-C9B1-AEDD34AD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19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2E29E8-6CE7-8D5A-8108-2A54353407BF}"/>
              </a:ext>
            </a:extLst>
          </p:cNvPr>
          <p:cNvSpPr txBox="1"/>
          <p:nvPr/>
        </p:nvSpPr>
        <p:spPr>
          <a:xfrm>
            <a:off x="375422" y="984042"/>
            <a:ext cx="114411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hangingPunct="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un projet d’Ecole Engagée pérennisé </a:t>
            </a:r>
            <a:r>
              <a:rPr lang="fr-FR" sz="2400" kern="1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après l’école de Pompignac (2023/2024), la démarche est renouvelée avec l’école de La Brède (10 classes)</a:t>
            </a:r>
          </a:p>
        </p:txBody>
      </p:sp>
      <p:pic>
        <p:nvPicPr>
          <p:cNvPr id="7" name="Image 6" descr="Une image contenant texte, tableau blanc, intérieur, écriture manuscrite&#10;&#10;Description générée automatiquement">
            <a:extLst>
              <a:ext uri="{FF2B5EF4-FFF2-40B4-BE49-F238E27FC236}">
                <a16:creationId xmlns:a16="http://schemas.microsoft.com/office/drawing/2014/main" id="{DF1E2DEA-B4EE-3ABB-20FE-AB2C296F1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0" y="2062744"/>
            <a:ext cx="3250552" cy="2015342"/>
          </a:xfrm>
          <a:prstGeom prst="rect">
            <a:avLst/>
          </a:prstGeom>
        </p:spPr>
      </p:pic>
      <p:pic>
        <p:nvPicPr>
          <p:cNvPr id="11" name="Image 10" descr="Une image contenant Dessin d’enfant, texte, art, personne&#10;&#10;Description générée automatiquement">
            <a:extLst>
              <a:ext uri="{FF2B5EF4-FFF2-40B4-BE49-F238E27FC236}">
                <a16:creationId xmlns:a16="http://schemas.microsoft.com/office/drawing/2014/main" id="{3A11EDEC-12E8-4F55-BEC8-1589640B1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549" y="2068871"/>
            <a:ext cx="1521839" cy="2027850"/>
          </a:xfrm>
          <a:prstGeom prst="rect">
            <a:avLst/>
          </a:prstGeom>
        </p:spPr>
      </p:pic>
      <p:pic>
        <p:nvPicPr>
          <p:cNvPr id="14" name="Image 13" descr="Une image contenant habits, personne, table, texte&#10;&#10;Description générée automatiquement">
            <a:extLst>
              <a:ext uri="{FF2B5EF4-FFF2-40B4-BE49-F238E27FC236}">
                <a16:creationId xmlns:a16="http://schemas.microsoft.com/office/drawing/2014/main" id="{AB7E5EC6-FC0C-1CD9-6104-EA40164C2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825" y="2069673"/>
            <a:ext cx="4259029" cy="2027048"/>
          </a:xfrm>
          <a:prstGeom prst="rect">
            <a:avLst/>
          </a:prstGeom>
        </p:spPr>
      </p:pic>
      <p:pic>
        <p:nvPicPr>
          <p:cNvPr id="16" name="Image 15" descr="Une image contenant personne, Équipement de laboratoire, habits, intérieur&#10;&#10;Description générée automatiquement">
            <a:extLst>
              <a:ext uri="{FF2B5EF4-FFF2-40B4-BE49-F238E27FC236}">
                <a16:creationId xmlns:a16="http://schemas.microsoft.com/office/drawing/2014/main" id="{C9103CD6-B893-CD27-5854-F6726ED91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16" y="4167361"/>
            <a:ext cx="3250552" cy="2111491"/>
          </a:xfrm>
          <a:prstGeom prst="rect">
            <a:avLst/>
          </a:prstGeom>
        </p:spPr>
      </p:pic>
      <p:pic>
        <p:nvPicPr>
          <p:cNvPr id="18" name="Image 17" descr="Une image contenant habits, personne, Dessin d’enfant, table&#10;&#10;Description générée automatiquement">
            <a:extLst>
              <a:ext uri="{FF2B5EF4-FFF2-40B4-BE49-F238E27FC236}">
                <a16:creationId xmlns:a16="http://schemas.microsoft.com/office/drawing/2014/main" id="{991E0B64-82B4-622A-D7C6-3DBBAF880D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956" y="4172043"/>
            <a:ext cx="3614900" cy="2106809"/>
          </a:xfrm>
          <a:prstGeom prst="rect">
            <a:avLst/>
          </a:prstGeom>
        </p:spPr>
      </p:pic>
      <p:pic>
        <p:nvPicPr>
          <p:cNvPr id="20" name="Image 19" descr="Une image contenant personne, habits, Dessin d’enfant, dessin&#10;&#10;Description générée automatiquement">
            <a:extLst>
              <a:ext uri="{FF2B5EF4-FFF2-40B4-BE49-F238E27FC236}">
                <a16:creationId xmlns:a16="http://schemas.microsoft.com/office/drawing/2014/main" id="{B3D22654-D1B4-E595-3010-CE3EAEE4EA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344" y="4172043"/>
            <a:ext cx="2064147" cy="210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49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920D8-6643-64DE-043C-F8782183E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EBB035-10C8-1286-D473-0129B0D9B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2400" b="1" dirty="0">
                <a:solidFill>
                  <a:srgbClr val="0077D4"/>
                </a:solidFill>
              </a:rPr>
              <a:t>Programme d'actions pédagogiques 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                                          « l'eau, un enjeu majeur »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416861-F8D4-55AB-0F39-673E78B48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20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39B6CB-1135-AD01-CBF3-7C94065918B9}"/>
              </a:ext>
            </a:extLst>
          </p:cNvPr>
          <p:cNvSpPr txBox="1"/>
          <p:nvPr/>
        </p:nvSpPr>
        <p:spPr>
          <a:xfrm>
            <a:off x="298560" y="1025178"/>
            <a:ext cx="115984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hangingPunct="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un projet d’Ecole Engagée valorisé </a:t>
            </a:r>
            <a:r>
              <a:rPr lang="fr-FR" sz="2200" kern="1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à travers des vidéos descriptives du dispositif</a:t>
            </a:r>
          </a:p>
        </p:txBody>
      </p:sp>
      <p:pic>
        <p:nvPicPr>
          <p:cNvPr id="6" name="Image 5" descr="Une image contenant texte, capture d’écran, Visage humain, personne&#10;&#10;Description générée automatiquement">
            <a:extLst>
              <a:ext uri="{FF2B5EF4-FFF2-40B4-BE49-F238E27FC236}">
                <a16:creationId xmlns:a16="http://schemas.microsoft.com/office/drawing/2014/main" id="{16FFC5CB-2837-D144-227B-352081B5E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809" y="1524922"/>
            <a:ext cx="9110580" cy="501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82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BCED7-34FE-AC54-F00C-600B1DE60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1BA80-A6D9-57B0-5644-57855E8FC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2400" b="1" dirty="0">
                <a:solidFill>
                  <a:srgbClr val="0077D4"/>
                </a:solidFill>
              </a:rPr>
              <a:t>Programme d'actions pédagogiques 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                                           « l'eau, un enjeu majeur »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7471A1-3668-6648-BB5D-7F393863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21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CD751E-4B1C-B3E0-76FC-24D28F63027F}"/>
              </a:ext>
            </a:extLst>
          </p:cNvPr>
          <p:cNvSpPr txBox="1"/>
          <p:nvPr/>
        </p:nvSpPr>
        <p:spPr>
          <a:xfrm>
            <a:off x="354906" y="918327"/>
            <a:ext cx="114536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hangingPunct="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Des temps forts construits avec les collectivités adhérentes et les établissements scolaires </a:t>
            </a:r>
            <a:r>
              <a:rPr lang="fr-FR" sz="2000" b="1" kern="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Mini Village de l’Eau organisé par le SIAEPA du </a:t>
            </a:r>
            <a:r>
              <a:rPr lang="fr-FR" sz="2000" b="1" kern="100" dirty="0" err="1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Cubzadais</a:t>
            </a:r>
            <a:r>
              <a:rPr lang="fr-FR" sz="2000" b="1" kern="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Fronsadais et Fête de la Science organisée par le SMEGREG, la DSDEN et l’école de Talence</a:t>
            </a:r>
          </a:p>
        </p:txBody>
      </p:sp>
      <p:pic>
        <p:nvPicPr>
          <p:cNvPr id="6" name="Image 5" descr="Une image contenant chaussures, habits, intérieur, personne&#10;&#10;Description générée automatiquement">
            <a:extLst>
              <a:ext uri="{FF2B5EF4-FFF2-40B4-BE49-F238E27FC236}">
                <a16:creationId xmlns:a16="http://schemas.microsoft.com/office/drawing/2014/main" id="{889E3E87-2967-18EA-3AD0-1A676598D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3975" y="2406995"/>
            <a:ext cx="2349230" cy="1761922"/>
          </a:xfrm>
          <a:prstGeom prst="rect">
            <a:avLst/>
          </a:prstGeom>
        </p:spPr>
      </p:pic>
      <p:pic>
        <p:nvPicPr>
          <p:cNvPr id="9" name="Image 8" descr="Une image contenant plein air, habits, personne, herbe&#10;&#10;Description générée automatiquement">
            <a:extLst>
              <a:ext uri="{FF2B5EF4-FFF2-40B4-BE49-F238E27FC236}">
                <a16:creationId xmlns:a16="http://schemas.microsoft.com/office/drawing/2014/main" id="{D8BBA505-FFE1-3245-B219-FC998833D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2352" y="2406996"/>
            <a:ext cx="2349228" cy="1761921"/>
          </a:xfrm>
          <a:prstGeom prst="rect">
            <a:avLst/>
          </a:prstGeom>
        </p:spPr>
      </p:pic>
      <p:pic>
        <p:nvPicPr>
          <p:cNvPr id="15" name="Image 14" descr="Une image contenant habits, personne, plein air, homme&#10;&#10;Description générée automatiquement">
            <a:extLst>
              <a:ext uri="{FF2B5EF4-FFF2-40B4-BE49-F238E27FC236}">
                <a16:creationId xmlns:a16="http://schemas.microsoft.com/office/drawing/2014/main" id="{E0BDCCB2-3D01-57AD-D94A-B67CF2BA0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15" y="2092193"/>
            <a:ext cx="4228095" cy="2349227"/>
          </a:xfrm>
          <a:prstGeom prst="rect">
            <a:avLst/>
          </a:prstGeom>
        </p:spPr>
      </p:pic>
      <p:pic>
        <p:nvPicPr>
          <p:cNvPr id="19" name="Image 18" descr="Une image contenant habits, personne, homme, peinture&#10;&#10;Description générée automatiquement">
            <a:extLst>
              <a:ext uri="{FF2B5EF4-FFF2-40B4-BE49-F238E27FC236}">
                <a16:creationId xmlns:a16="http://schemas.microsoft.com/office/drawing/2014/main" id="{CC7AAD6E-8CC7-8D79-885D-97BDFD9BB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591" y="4620767"/>
            <a:ext cx="4407408" cy="2237232"/>
          </a:xfrm>
          <a:prstGeom prst="rect">
            <a:avLst/>
          </a:prstGeom>
        </p:spPr>
      </p:pic>
      <p:pic>
        <p:nvPicPr>
          <p:cNvPr id="22" name="Image 21" descr="Une image contenant habits, texte, personne, femme&#10;&#10;Description générée automatiquement">
            <a:extLst>
              <a:ext uri="{FF2B5EF4-FFF2-40B4-BE49-F238E27FC236}">
                <a16:creationId xmlns:a16="http://schemas.microsoft.com/office/drawing/2014/main" id="{6B1BF298-95E4-31BF-69DB-0993D394BC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21" y="4620768"/>
            <a:ext cx="3284534" cy="2233926"/>
          </a:xfrm>
          <a:prstGeom prst="rect">
            <a:avLst/>
          </a:prstGeom>
        </p:spPr>
      </p:pic>
      <p:pic>
        <p:nvPicPr>
          <p:cNvPr id="24" name="Image 23" descr="Une image contenant habits, Visage humain, personne, femme&#10;&#10;Description générée automatiquement">
            <a:extLst>
              <a:ext uri="{FF2B5EF4-FFF2-40B4-BE49-F238E27FC236}">
                <a16:creationId xmlns:a16="http://schemas.microsoft.com/office/drawing/2014/main" id="{6371F4E4-197B-D5FA-0FCF-6AD8B7A5AC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331" y="2092193"/>
            <a:ext cx="3353980" cy="234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38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1E21FE6-1A7E-AA42-CB61-AA1370F12F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Dispositif de sensibilisation grand public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                                   Espaces Info Economies d'Eau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45A32F6-0DE9-4A1A-D909-0D822B98E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06910"/>
            <a:ext cx="11277600" cy="3904751"/>
          </a:xfrm>
        </p:spPr>
        <p:txBody>
          <a:bodyPr>
            <a:normAutofit lnSpcReduction="10000"/>
          </a:bodyPr>
          <a:lstStyle/>
          <a:p>
            <a:pPr>
              <a:buClr>
                <a:srgbClr val="F79646"/>
              </a:buClr>
            </a:pPr>
            <a:r>
              <a:rPr lang="fr-FR" b="1" dirty="0">
                <a:solidFill>
                  <a:srgbClr val="F79646"/>
                </a:solidFill>
              </a:rPr>
              <a:t>2024 : 72 actions menées </a:t>
            </a:r>
            <a:r>
              <a:rPr lang="fr-FR" dirty="0"/>
              <a:t>(</a:t>
            </a:r>
            <a:r>
              <a:rPr lang="fr-FR" u="sng" dirty="0"/>
              <a:t>programmées jusqu’en novembre 2024</a:t>
            </a:r>
            <a:r>
              <a:rPr lang="fr-FR" dirty="0"/>
              <a:t>)</a:t>
            </a:r>
          </a:p>
          <a:p>
            <a:pPr>
              <a:buClr>
                <a:srgbClr val="F79646"/>
              </a:buClr>
            </a:pPr>
            <a:endParaRPr lang="fr-FR" dirty="0"/>
          </a:p>
          <a:p>
            <a:pPr>
              <a:buClr>
                <a:srgbClr val="F79646"/>
              </a:buClr>
              <a:buFont typeface="Wingdings" panose="05000000000000000000" pitchFamily="2" charset="2"/>
              <a:buChar char="§"/>
            </a:pPr>
            <a:r>
              <a:rPr lang="fr-FR" dirty="0"/>
              <a:t>95 en 2023</a:t>
            </a:r>
          </a:p>
          <a:p>
            <a:pPr>
              <a:buClr>
                <a:srgbClr val="F79646"/>
              </a:buClr>
              <a:buFont typeface="Wingdings" panose="05000000000000000000" pitchFamily="2" charset="2"/>
              <a:buChar char="§"/>
            </a:pPr>
            <a:r>
              <a:rPr lang="fr-FR" dirty="0"/>
              <a:t>84 en 2022</a:t>
            </a:r>
          </a:p>
          <a:p>
            <a:pPr>
              <a:buClr>
                <a:srgbClr val="F79646"/>
              </a:buClr>
              <a:buFont typeface="Wingdings" panose="05000000000000000000" pitchFamily="2" charset="2"/>
              <a:buChar char="§"/>
            </a:pPr>
            <a:r>
              <a:rPr lang="fr-FR" dirty="0"/>
              <a:t>42 en 2021</a:t>
            </a:r>
          </a:p>
          <a:p>
            <a:pPr>
              <a:buClr>
                <a:srgbClr val="F79646"/>
              </a:buClr>
              <a:buFont typeface="Wingdings" panose="05000000000000000000" pitchFamily="2" charset="2"/>
              <a:buChar char="§"/>
            </a:pPr>
            <a:r>
              <a:rPr lang="fr-FR" dirty="0"/>
              <a:t>14 en 2020</a:t>
            </a:r>
          </a:p>
          <a:p>
            <a:pPr>
              <a:buClr>
                <a:srgbClr val="F79646"/>
              </a:buClr>
              <a:buFont typeface="Wingdings" panose="05000000000000000000" pitchFamily="2" charset="2"/>
              <a:buChar char="§"/>
            </a:pPr>
            <a:r>
              <a:rPr lang="fr-FR" dirty="0"/>
              <a:t>84 en 2019</a:t>
            </a:r>
          </a:p>
          <a:p>
            <a:pPr marL="0" indent="0" algn="ctr">
              <a:buNone/>
            </a:pPr>
            <a:br>
              <a:rPr lang="fr-FR" b="1" dirty="0"/>
            </a:br>
            <a:endParaRPr lang="fr-FR" b="1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22</a:t>
            </a:fld>
            <a:endParaRPr lang="fr-FR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5165D0F8-F6B4-F3B9-7FE4-2DE8C191EF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2261295"/>
              </p:ext>
            </p:extLst>
          </p:nvPr>
        </p:nvGraphicFramePr>
        <p:xfrm>
          <a:off x="3520872" y="2083295"/>
          <a:ext cx="8248341" cy="3930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651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876D1-8445-531F-6015-F8942A359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5FAEF6B-E504-1B09-41A5-1F3ADDD22E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Nouveaux outils de sensibilisation grand public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									 </a:t>
            </a: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</a:rPr>
              <a:t>la Fresque Pédagogique 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944901F2-36B2-33CD-8357-9BA1CF234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23</a:t>
            </a:fld>
            <a:endParaRPr lang="fr-FR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B3194928-7386-51CF-270A-4166F68C1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60" y="987659"/>
            <a:ext cx="113561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Volet 2 de notre réponse à l'appel à projet </a:t>
            </a:r>
            <a:r>
              <a:rPr lang="fr-FR" altLang="fr-FR" sz="2800" b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Educ'Eau</a:t>
            </a: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 de l'Agence de l'eau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BE3E4C40-00D9-1254-ABD7-93CA015C8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917" y="1785868"/>
            <a:ext cx="1135616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hangingPunct="0">
              <a:spcBef>
                <a:spcPts val="2400"/>
              </a:spcBef>
              <a:spcAft>
                <a:spcPts val="0"/>
              </a:spcAft>
            </a:pP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des fresques pédagogiques pour faciliter l'information et la médiation dans différents contextes en adaptant le discours et les modalités d'interaction à la tranche d'âge concernée…			</a:t>
            </a:r>
            <a:endParaRPr lang="fr-FR" sz="240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E6EDE739-B8B5-184F-81E9-FA263016E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640" y="3168760"/>
            <a:ext cx="1078360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des fresques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avec Cap Sciences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livrées en juillet 2024 / mise en circulation et testée sur plusieurs événements 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duplication et déploiement en cours pour équiper toutes les associations partenaires dans un modèle plus souple</a:t>
            </a:r>
          </a:p>
        </p:txBody>
      </p:sp>
    </p:spTree>
    <p:extLst>
      <p:ext uri="{BB962C8B-B14F-4D97-AF65-F5344CB8AC3E}">
        <p14:creationId xmlns:p14="http://schemas.microsoft.com/office/powerpoint/2010/main" val="3247597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B826-A884-AE32-7E61-9C3B6555D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C823F69-D4AD-697E-B417-5E3738359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65" y="914997"/>
            <a:ext cx="5771007" cy="5505467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300" dirty="0">
                <a:solidFill>
                  <a:srgbClr val="0070C0"/>
                </a:solidFill>
                <a:latin typeface="+mj-lt"/>
              </a:rPr>
              <a:t>nouveaux supports </a:t>
            </a:r>
            <a:r>
              <a:rPr lang="fr-FR" sz="2300" dirty="0">
                <a:latin typeface="+mj-lt"/>
              </a:rPr>
              <a:t>: plus attractifs, plus didactiques (reproduction des principaux usages domicile et actions d’économies possibles)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300" dirty="0">
                <a:solidFill>
                  <a:srgbClr val="0070C0"/>
                </a:solidFill>
                <a:latin typeface="+mj-lt"/>
              </a:rPr>
              <a:t>un jeu de plateau </a:t>
            </a:r>
            <a:r>
              <a:rPr lang="fr-FR" sz="2300" dirty="0">
                <a:latin typeface="+mj-lt"/>
              </a:rPr>
              <a:t>pour « briser la glace » avec l’animateur, tester ses connaissances, apprendre tout en s’amusant sur le patrimoine des nappes profondes et sur les économies d’eau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300" dirty="0">
                <a:solidFill>
                  <a:srgbClr val="0070C0"/>
                </a:solidFill>
                <a:latin typeface="+mj-lt"/>
              </a:rPr>
              <a:t>des QR Codes </a:t>
            </a:r>
            <a:r>
              <a:rPr lang="fr-FR" sz="2300" dirty="0">
                <a:latin typeface="+mj-lt"/>
              </a:rPr>
              <a:t>pour renvoyer vers des pages dédiées, aller plus loin dans l’expérience et conserver les bons conseils après la visite sur l’</a:t>
            </a:r>
            <a:r>
              <a:rPr lang="fr-FR" sz="2300" dirty="0" err="1">
                <a:latin typeface="+mj-lt"/>
              </a:rPr>
              <a:t>EIEE</a:t>
            </a:r>
            <a:r>
              <a:rPr lang="fr-FR" sz="2300" dirty="0">
                <a:latin typeface="+mj-lt"/>
              </a:rPr>
              <a:t>.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6855CBC4-878C-4F3F-A476-0CBA7F314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24</a:t>
            </a:fld>
            <a:endParaRPr lang="fr-FR"/>
          </a:p>
        </p:txBody>
      </p:sp>
      <p:pic>
        <p:nvPicPr>
          <p:cNvPr id="11" name="Image 10" descr="Une image contenant texte, intérieur, table, mur&#10;&#10;Description générée automatiquement">
            <a:extLst>
              <a:ext uri="{FF2B5EF4-FFF2-40B4-BE49-F238E27FC236}">
                <a16:creationId xmlns:a16="http://schemas.microsoft.com/office/drawing/2014/main" id="{3B32C40F-4763-351F-6ECE-C2EDBFC8B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0780" y="1160804"/>
            <a:ext cx="6121531" cy="5013854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4E8B354-4648-D175-D9DD-B906C13A3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Nouveaux outils de sensibilisation grand public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									 </a:t>
            </a: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</a:rPr>
              <a:t>la Fresque Pédagogique 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52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54CD3-C8D1-E455-80F2-D431FD0CF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rte, affiche, Panneau d’affichage&#10;&#10;Description générée automatiquement">
            <a:extLst>
              <a:ext uri="{FF2B5EF4-FFF2-40B4-BE49-F238E27FC236}">
                <a16:creationId xmlns:a16="http://schemas.microsoft.com/office/drawing/2014/main" id="{01C008EF-5CE9-3426-354A-BECF35F27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612696">
            <a:off x="4484346" y="1806681"/>
            <a:ext cx="3030069" cy="3244638"/>
          </a:xfrm>
          <a:prstGeom prst="rect">
            <a:avLst/>
          </a:prstGeom>
        </p:spPr>
      </p:pic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6B2CE0D-0228-23AA-CC60-D73BE1D3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25</a:t>
            </a:fld>
            <a:endParaRPr lang="fr-FR"/>
          </a:p>
        </p:txBody>
      </p:sp>
      <p:pic>
        <p:nvPicPr>
          <p:cNvPr id="6" name="Image 5" descr="Une image contenant habits, texte, personne, femme&#10;&#10;Description générée automatiquement">
            <a:extLst>
              <a:ext uri="{FF2B5EF4-FFF2-40B4-BE49-F238E27FC236}">
                <a16:creationId xmlns:a16="http://schemas.microsoft.com/office/drawing/2014/main" id="{A4E39B9D-61A0-0369-EF37-F14F8F79B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995025"/>
            <a:ext cx="4770364" cy="3244490"/>
          </a:xfrm>
          <a:prstGeom prst="rect">
            <a:avLst/>
          </a:prstGeom>
        </p:spPr>
      </p:pic>
      <p:pic>
        <p:nvPicPr>
          <p:cNvPr id="12" name="Image 11" descr="Une image contenant habits, texte, personne, homme&#10;&#10;Description générée automatiquement">
            <a:extLst>
              <a:ext uri="{FF2B5EF4-FFF2-40B4-BE49-F238E27FC236}">
                <a16:creationId xmlns:a16="http://schemas.microsoft.com/office/drawing/2014/main" id="{63CE76E6-1AD9-DDE8-3AD0-5EC14D9C85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>
          <a:xfrm>
            <a:off x="7139906" y="1343715"/>
            <a:ext cx="4904610" cy="430979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4FCEAF6-CF62-0940-48E9-A3085DDC0D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Nouveaux outils de sensibilisation grand public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									 </a:t>
            </a: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</a:rPr>
              <a:t>la Fresque Pédagogique 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014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08578-DCEA-143A-E64F-14F815570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BEF7ECE5-0A6F-9546-F664-6966A96E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26</a:t>
            </a:fld>
            <a:endParaRPr lang="fr-FR"/>
          </a:p>
        </p:txBody>
      </p:sp>
      <p:pic>
        <p:nvPicPr>
          <p:cNvPr id="2" name="Image 1" descr="Une image contenant texte, diagramme, Plan, carte&#10;&#10;Description générée automatiquement">
            <a:extLst>
              <a:ext uri="{FF2B5EF4-FFF2-40B4-BE49-F238E27FC236}">
                <a16:creationId xmlns:a16="http://schemas.microsoft.com/office/drawing/2014/main" id="{76FFF81A-A842-9FAD-D99B-4A6587D8E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17" y="1066686"/>
            <a:ext cx="6291245" cy="53289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" name="Image 2" descr="Une image contenant texte, diagramme, conception&#10;&#10;Description générée automatiquement">
            <a:extLst>
              <a:ext uri="{FF2B5EF4-FFF2-40B4-BE49-F238E27FC236}">
                <a16:creationId xmlns:a16="http://schemas.microsoft.com/office/drawing/2014/main" id="{5859C46D-BFB3-5389-7CCB-B147DF4BE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8257">
            <a:off x="966704" y="1180818"/>
            <a:ext cx="2036348" cy="523109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Image 4" descr="Une image contenant texte, diagramme, illustration, conception&#10;&#10;Description générée automatiquement">
            <a:extLst>
              <a:ext uri="{FF2B5EF4-FFF2-40B4-BE49-F238E27FC236}">
                <a16:creationId xmlns:a16="http://schemas.microsoft.com/office/drawing/2014/main" id="{F97D3274-1538-FAB2-5F69-E0030CD2A9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771">
            <a:off x="9578877" y="1091242"/>
            <a:ext cx="2066833" cy="527987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19E36FE4-DFA1-6A25-9924-8CB86A1616FD}"/>
              </a:ext>
            </a:extLst>
          </p:cNvPr>
          <p:cNvGrpSpPr/>
          <p:nvPr/>
        </p:nvGrpSpPr>
        <p:grpSpPr>
          <a:xfrm>
            <a:off x="70064" y="3440895"/>
            <a:ext cx="780850" cy="580567"/>
            <a:chOff x="8028436" y="2207988"/>
            <a:chExt cx="3934046" cy="304730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E10EA73-E961-BC70-5878-3813DA9FD121}"/>
                </a:ext>
              </a:extLst>
            </p:cNvPr>
            <p:cNvSpPr/>
            <p:nvPr/>
          </p:nvSpPr>
          <p:spPr>
            <a:xfrm>
              <a:off x="8028436" y="2207988"/>
              <a:ext cx="3934046" cy="304730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/>
            </a:p>
          </p:txBody>
        </p:sp>
        <p:sp>
          <p:nvSpPr>
            <p:cNvPr id="11" name="Text Box 15">
              <a:extLst>
                <a:ext uri="{FF2B5EF4-FFF2-40B4-BE49-F238E27FC236}">
                  <a16:creationId xmlns:a16="http://schemas.microsoft.com/office/drawing/2014/main" id="{CB359770-E6C5-70B2-02A4-2A1E137E17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1513" y="3091441"/>
              <a:ext cx="3687892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sz="1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RECTO</a:t>
              </a:r>
              <a:endParaRPr lang="fr-FR" sz="1400" b="1" i="1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12" name="Rectangle 2">
            <a:extLst>
              <a:ext uri="{FF2B5EF4-FFF2-40B4-BE49-F238E27FC236}">
                <a16:creationId xmlns:a16="http://schemas.microsoft.com/office/drawing/2014/main" id="{B366AC18-06CA-48EA-02E3-B90374EA06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Nouveaux outils de sensibilisation grand public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									 </a:t>
            </a: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</a:rPr>
              <a:t>la Fresque Pédagogique 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410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EAF65-5E7B-F1E3-9473-2A571E931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92482A30-1DAA-D77B-A3EE-4E4E4C5C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27</a:t>
            </a:fld>
            <a:endParaRPr lang="fr-FR"/>
          </a:p>
        </p:txBody>
      </p:sp>
      <p:pic>
        <p:nvPicPr>
          <p:cNvPr id="6" name="Image 5" descr="Une image contenant texte, capture d’écran, diagramme, carte&#10;&#10;Description générée automatiquement">
            <a:extLst>
              <a:ext uri="{FF2B5EF4-FFF2-40B4-BE49-F238E27FC236}">
                <a16:creationId xmlns:a16="http://schemas.microsoft.com/office/drawing/2014/main" id="{61853C62-DB84-2C4E-2EC3-C8B45AAF4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969" y="978982"/>
            <a:ext cx="7040146" cy="55043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Image 7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D91A6921-AC36-91F0-9D08-5129C0F44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244">
            <a:off x="574685" y="1277791"/>
            <a:ext cx="1755856" cy="46124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2" name="Image 11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8CEF444E-2E66-7B90-89A6-356570FBAF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547">
            <a:off x="10156525" y="1715223"/>
            <a:ext cx="1786865" cy="461247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2CD658A-96B5-23F3-BDAF-7168D52F25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Nouveaux outils de sensibilisation grand public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									 </a:t>
            </a: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</a:rPr>
              <a:t>la Fresque Pédagogique 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E1770CC-66C0-318B-AE90-24DEE947B133}"/>
              </a:ext>
            </a:extLst>
          </p:cNvPr>
          <p:cNvGrpSpPr/>
          <p:nvPr/>
        </p:nvGrpSpPr>
        <p:grpSpPr>
          <a:xfrm>
            <a:off x="70064" y="3440895"/>
            <a:ext cx="780850" cy="580567"/>
            <a:chOff x="8028436" y="2207988"/>
            <a:chExt cx="3934046" cy="304730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F363EE3-998D-5085-94D0-26D72355AC56}"/>
                </a:ext>
              </a:extLst>
            </p:cNvPr>
            <p:cNvSpPr/>
            <p:nvPr/>
          </p:nvSpPr>
          <p:spPr>
            <a:xfrm>
              <a:off x="8028436" y="2207988"/>
              <a:ext cx="3934046" cy="304730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/>
            </a:p>
          </p:txBody>
        </p:sp>
        <p:sp>
          <p:nvSpPr>
            <p:cNvPr id="11" name="Text Box 15">
              <a:extLst>
                <a:ext uri="{FF2B5EF4-FFF2-40B4-BE49-F238E27FC236}">
                  <a16:creationId xmlns:a16="http://schemas.microsoft.com/office/drawing/2014/main" id="{9723B54B-68BD-9AF0-2E0D-63ACBF5C21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1513" y="3091441"/>
              <a:ext cx="3687892" cy="1615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sz="1400" b="1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VERSO</a:t>
              </a:r>
              <a:endParaRPr lang="fr-FR" sz="1400" b="1" i="1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2091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6505226-D95D-2233-4C1D-7BAA50078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28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81BD59-32BD-684F-13E7-4C71D9691F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/>
          <a:stretch/>
        </p:blipFill>
        <p:spPr>
          <a:xfrm>
            <a:off x="9129803" y="4985081"/>
            <a:ext cx="1382160" cy="1147316"/>
          </a:xfrm>
          <a:prstGeom prst="roundRect">
            <a:avLst>
              <a:gd name="adj" fmla="val 7612"/>
            </a:avLst>
          </a:prstGeom>
          <a:ln>
            <a:solidFill>
              <a:schemeClr val="tx1"/>
            </a:solidFill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A5828CC-8D4D-47F6-D0CB-7BF7699F336C}"/>
              </a:ext>
            </a:extLst>
          </p:cNvPr>
          <p:cNvGrpSpPr/>
          <p:nvPr/>
        </p:nvGrpSpPr>
        <p:grpSpPr>
          <a:xfrm>
            <a:off x="7229393" y="3429000"/>
            <a:ext cx="4706040" cy="1366049"/>
            <a:chOff x="1612900" y="2335200"/>
            <a:chExt cx="3937000" cy="1094933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0EA0358-1C78-0DDA-AE88-B74261D23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033933" y="914167"/>
              <a:ext cx="1094933" cy="3937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3CF47F1-0F0D-2AA7-6C59-4990E14E4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844241" y="2670098"/>
              <a:ext cx="296829" cy="42513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756796F-03D6-9C97-8336-EED96CFCD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644342" y="2662393"/>
              <a:ext cx="296829" cy="42513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44300F-B6EF-D8CA-DACD-F38FE3209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432985" y="2662393"/>
              <a:ext cx="296829" cy="42513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6527985-123A-0F55-F8EC-28381E9AC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221628" y="2665334"/>
              <a:ext cx="296829" cy="425136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B25C4E2-1EFE-37E2-7119-8A03F4106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035302" y="2670099"/>
              <a:ext cx="296829" cy="425136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5609EA6-A80E-69C3-5983-75DF3479AA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" r="1196" b="1"/>
          <a:stretch/>
        </p:blipFill>
        <p:spPr>
          <a:xfrm>
            <a:off x="735575" y="1114558"/>
            <a:ext cx="2755565" cy="3022482"/>
          </a:xfrm>
          <a:prstGeom prst="roundRect">
            <a:avLst>
              <a:gd name="adj" fmla="val 8331"/>
            </a:avLst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7A8CFA35-D765-C9E7-D498-9428978811F2}"/>
              </a:ext>
            </a:extLst>
          </p:cNvPr>
          <p:cNvGrpSpPr/>
          <p:nvPr/>
        </p:nvGrpSpPr>
        <p:grpSpPr>
          <a:xfrm>
            <a:off x="3005858" y="2253521"/>
            <a:ext cx="4255210" cy="4129187"/>
            <a:chOff x="207561" y="3991599"/>
            <a:chExt cx="2485563" cy="236709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900DC48-D0E4-9BEE-4376-12E6B28CF3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7" t="6770" r="5253"/>
            <a:stretch/>
          </p:blipFill>
          <p:spPr>
            <a:xfrm>
              <a:off x="207561" y="3991599"/>
              <a:ext cx="2485563" cy="2367098"/>
            </a:xfrm>
            <a:prstGeom prst="roundRect">
              <a:avLst>
                <a:gd name="adj" fmla="val 8929"/>
              </a:avLst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3BAFD64-D603-E67C-5AA4-BD50EBF12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283" y="4562121"/>
              <a:ext cx="1779157" cy="95263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3C4CAC57-D4EB-C982-B826-BD985268D9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Nouveaux outils de sensibilisation grand public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									 </a:t>
            </a: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</a:rPr>
              <a:t>la Fresque Pédagogique 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22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4DF0C43D-2DD4-0AD5-C0FD-1E3BC187E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005397"/>
            <a:ext cx="11588640" cy="390475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rgbClr val="0070C0"/>
                </a:solidFill>
                <a:latin typeface="+mj-lt"/>
              </a:rPr>
              <a:t>NOUVELLE VERSION DU BANC DE DEMONSTRATION </a:t>
            </a:r>
            <a:r>
              <a:rPr lang="fr-FR" sz="2000" b="1" dirty="0">
                <a:latin typeface="+mj-lt"/>
              </a:rPr>
              <a:t>: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IMPACTER &amp; EXPÉRIMENTER </a:t>
            </a:r>
          </a:p>
          <a:p>
            <a:pPr marL="57150" indent="0">
              <a:spcBef>
                <a:spcPts val="1800"/>
              </a:spcBef>
              <a:buNone/>
            </a:pPr>
            <a:r>
              <a:rPr lang="fr-FR" sz="24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réation et la production d'un banc de démonstration et d'expérimentation des matériels hydro-économes : transportable, pratique et interactif, sur lequel deux bacs sont remplis alternativement à partir de deux robinets, l’un des deux étant hydro-économes (version douchettes illustrée sur les faces du banc)</a:t>
            </a:r>
            <a:endParaRPr lang="fr-FR" sz="2400" dirty="0">
              <a:latin typeface="+mj-lt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88FBD3A-309E-62DC-0A06-5B058EDAE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29</a:t>
            </a:fld>
            <a:endParaRPr lang="fr-FR" dirty="0"/>
          </a:p>
        </p:txBody>
      </p:sp>
      <p:pic>
        <p:nvPicPr>
          <p:cNvPr id="6" name="Image 25" descr="image004">
            <a:extLst>
              <a:ext uri="{FF2B5EF4-FFF2-40B4-BE49-F238E27FC236}">
                <a16:creationId xmlns:a16="http://schemas.microsoft.com/office/drawing/2014/main" id="{435EB488-86D4-9801-ACC0-DAEB7D671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333615"/>
            <a:ext cx="3099661" cy="299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22" descr="image001">
            <a:extLst>
              <a:ext uri="{FF2B5EF4-FFF2-40B4-BE49-F238E27FC236}">
                <a16:creationId xmlns:a16="http://schemas.microsoft.com/office/drawing/2014/main" id="{96021D83-1EB8-661B-65D0-0C9E7B5CFB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87220" y="3334991"/>
            <a:ext cx="3099661" cy="30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24" descr="image003">
            <a:extLst>
              <a:ext uri="{FF2B5EF4-FFF2-40B4-BE49-F238E27FC236}">
                <a16:creationId xmlns:a16="http://schemas.microsoft.com/office/drawing/2014/main" id="{4A18E734-CD20-9446-101F-92F26730AF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59686" y="3333615"/>
            <a:ext cx="3785679" cy="30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90671A-1285-1049-6A7A-C5BCED04F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3" b="40"/>
          <a:stretch/>
        </p:blipFill>
        <p:spPr>
          <a:xfrm>
            <a:off x="10518170" y="3333615"/>
            <a:ext cx="1673830" cy="302136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EFF7A1AD-B964-6D67-16BD-B0A04398C7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Nouveaux outils de sensibilisation grand public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					</a:t>
            </a: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</a:rPr>
              <a:t>le banc de démonstration (optimisé)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1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15AA16D-54EA-40BF-C917-94B98A15D0BC}"/>
              </a:ext>
            </a:extLst>
          </p:cNvPr>
          <p:cNvSpPr txBox="1"/>
          <p:nvPr/>
        </p:nvSpPr>
        <p:spPr>
          <a:xfrm>
            <a:off x="298560" y="1106459"/>
            <a:ext cx="618089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1 site dédié aux Nappes profondes de Gironde</a:t>
            </a:r>
          </a:p>
          <a:p>
            <a:pPr marL="742932" lvl="1" indent="-285744">
              <a:spcBef>
                <a:spcPts val="600"/>
              </a:spcBef>
              <a:buClr>
                <a:srgbClr val="25B9F0"/>
              </a:buClr>
              <a:buFont typeface="Arial" panose="020B0604020202020204" pitchFamily="34" charset="0"/>
              <a:buChar char="•"/>
            </a:pP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le SMEGREG </a:t>
            </a:r>
            <a:r>
              <a:rPr lang="fr-FR" b="1" i="1" dirty="0">
                <a:solidFill>
                  <a:srgbClr val="0070C0"/>
                </a:solidFill>
              </a:rPr>
              <a:t>et les NP de Gironde</a:t>
            </a:r>
          </a:p>
          <a:p>
            <a:pPr marL="742932" lvl="1" indent="-285744">
              <a:spcBef>
                <a:spcPts val="600"/>
              </a:spcBef>
              <a:buClr>
                <a:srgbClr val="25B9F0"/>
              </a:buClr>
              <a:buFont typeface="Arial" panose="020B0604020202020204" pitchFamily="34" charset="0"/>
              <a:buChar char="•"/>
            </a:pP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la CLE et le SAGE </a:t>
            </a:r>
            <a:r>
              <a:rPr lang="fr-FR" b="1" i="1" dirty="0">
                <a:solidFill>
                  <a:srgbClr val="0070C0"/>
                </a:solidFill>
              </a:rPr>
              <a:t>des NP de </a:t>
            </a: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Gironde</a:t>
            </a:r>
          </a:p>
          <a:p>
            <a:pPr marL="742932" lvl="1" indent="-285744">
              <a:spcBef>
                <a:spcPts val="600"/>
              </a:spcBef>
              <a:buClr>
                <a:srgbClr val="25B9F0"/>
              </a:buClr>
              <a:buFont typeface="Arial" panose="020B0604020202020204" pitchFamily="34" charset="0"/>
              <a:buChar char="•"/>
            </a:pP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connaitre </a:t>
            </a:r>
            <a:r>
              <a:rPr lang="fr-FR" b="1" i="1" dirty="0">
                <a:solidFill>
                  <a:srgbClr val="0070C0"/>
                </a:solidFill>
              </a:rPr>
              <a:t>les NP de Gironde</a:t>
            </a:r>
          </a:p>
          <a:p>
            <a:pPr marL="742932" lvl="1" indent="-285744">
              <a:spcBef>
                <a:spcPts val="600"/>
              </a:spcBef>
              <a:buClr>
                <a:srgbClr val="25B9F0"/>
              </a:buClr>
              <a:buFont typeface="Arial" panose="020B0604020202020204" pitchFamily="34" charset="0"/>
              <a:buChar char="•"/>
            </a:pP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vous et </a:t>
            </a:r>
            <a:r>
              <a:rPr lang="fr-FR" b="1" i="1" dirty="0">
                <a:solidFill>
                  <a:srgbClr val="0070C0"/>
                </a:solidFill>
              </a:rPr>
              <a:t>les NP de Gironde</a:t>
            </a:r>
          </a:p>
          <a:p>
            <a:pPr marL="457188" lvl="1">
              <a:spcBef>
                <a:spcPts val="600"/>
              </a:spcBef>
            </a:pPr>
            <a:r>
              <a:rPr lang="fr-FR" sz="2000" dirty="0">
                <a:solidFill>
                  <a:srgbClr val="0070C0"/>
                </a:solidFill>
              </a:rPr>
              <a:t>avec un contenu exhaustif sur le patrimoine et sa gestion</a:t>
            </a:r>
          </a:p>
          <a:p>
            <a:pPr marL="457188" lvl="1"/>
            <a:endParaRPr lang="fr-FR" sz="2000" b="1" dirty="0">
              <a:solidFill>
                <a:srgbClr val="00B050"/>
              </a:solidFill>
            </a:endParaRPr>
          </a:p>
          <a:p>
            <a:pPr marL="268288" indent="-268288">
              <a:buClr>
                <a:srgbClr val="0070C0"/>
              </a:buClr>
              <a:buSzPts val="1600"/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1 SITE ACTUALISE &amp; D’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ACTUALITES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:</a:t>
            </a:r>
          </a:p>
          <a:p>
            <a:pPr marL="742950" lvl="1" indent="-285750">
              <a:buClr>
                <a:schemeClr val="accent6">
                  <a:lumMod val="75000"/>
                </a:schemeClr>
              </a:buClr>
              <a:buSzPts val="16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un graphisme retravaillé et une navigation plus ergonomique</a:t>
            </a:r>
          </a:p>
          <a:p>
            <a:pPr marL="742950" lvl="1" indent="-285750">
              <a:buClr>
                <a:schemeClr val="accent6">
                  <a:lumMod val="75000"/>
                </a:schemeClr>
              </a:buClr>
              <a:buSzPts val="16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un accès direct aux actualités sur la gestion, le patrimoine, les acteurs ; des articles d’expertise ; un lien permanent avec jeconomiseleau.org</a:t>
            </a:r>
            <a:endParaRPr lang="fr-FR" sz="2000" b="1" dirty="0">
              <a:solidFill>
                <a:schemeClr val="accent6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F60E0-3260-1D15-F6CD-FE6A8348F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30</a:t>
            </a:fld>
            <a:endParaRPr lang="fr-FR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1F632AE-1283-5A82-E213-6A49CC0F68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Nouveaux outils de sensibilisation grand public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									</a:t>
            </a: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</a:rPr>
              <a:t>refonte du site SMEGREG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A718183-DD99-617F-0B1A-254999753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975" y="1106459"/>
            <a:ext cx="5704940" cy="530603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21686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C9F9D-51D7-6884-E057-05C7B6D77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1006762-93E3-4DC4-42F6-05C41BF8B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322" y="-1"/>
            <a:ext cx="8405845" cy="894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rgbClr val="0562A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Groupement d'achat pour l'acquisition de matériels hydro-économes</a:t>
            </a:r>
            <a:endParaRPr lang="fr-FR" sz="2000" dirty="0">
              <a:solidFill>
                <a:srgbClr val="0562A0"/>
              </a:solidFill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CB5EEF5-D2FF-3518-3FA3-610631C9A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80" y="1025337"/>
            <a:ext cx="11402209" cy="5052833"/>
          </a:xfrm>
        </p:spPr>
        <p:txBody>
          <a:bodyPr>
            <a:noAutofit/>
          </a:bodyPr>
          <a:lstStyle/>
          <a:p>
            <a:pPr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projet mis en œuvre en réponse à l’appel à projet </a:t>
            </a:r>
          </a:p>
          <a:p>
            <a:pPr marL="0" indent="0" algn="r" hangingPunc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"Economies et efficience de l’eau" de l’Agence de l’eau Adour-Garonne </a:t>
            </a:r>
          </a:p>
          <a:p>
            <a:pPr algn="just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collectivités participantes :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Régie de l’eau de Bordeaux Métropole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Ville de Bordeaux 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Ville de Mérignac 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Ville de Bègles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Ville de Saint Médard en Jalles</a:t>
            </a:r>
          </a:p>
          <a:p>
            <a:pPr algn="just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SMEGREG pilote du projet</a:t>
            </a:r>
          </a:p>
          <a:p>
            <a:pPr algn="just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marché sur 3 ans à hauteur de 368 031€ TTC conclu avec la société </a:t>
            </a:r>
            <a:r>
              <a:rPr lang="fr-FR" sz="2200" dirty="0" err="1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EQWERGY</a:t>
            </a: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779D9F-26FB-2051-89ED-209F03108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31</a:t>
            </a:fld>
            <a:endParaRPr lang="fr-FR" dirty="0"/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A95E0D5B-1075-116E-0612-B03BB243FAD3}"/>
              </a:ext>
            </a:extLst>
          </p:cNvPr>
          <p:cNvSpPr txBox="1">
            <a:spLocks/>
          </p:cNvSpPr>
          <p:nvPr/>
        </p:nvSpPr>
        <p:spPr>
          <a:xfrm>
            <a:off x="6205346" y="2317079"/>
            <a:ext cx="5686587" cy="1918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CALI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SIAEPA du Cubzadais Fronsadais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SIAEPA d’Arveyres 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i="1" dirty="0">
                <a:solidFill>
                  <a:srgbClr val="00B0F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SMEGREG </a:t>
            </a:r>
          </a:p>
        </p:txBody>
      </p:sp>
    </p:spTree>
    <p:extLst>
      <p:ext uri="{BB962C8B-B14F-4D97-AF65-F5344CB8AC3E}">
        <p14:creationId xmlns:p14="http://schemas.microsoft.com/office/powerpoint/2010/main" val="1064100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9E70A6F3-A341-6825-0A8F-D03F3616C8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9431417"/>
              </p:ext>
            </p:extLst>
          </p:nvPr>
        </p:nvGraphicFramePr>
        <p:xfrm>
          <a:off x="127321" y="548535"/>
          <a:ext cx="11937357" cy="5486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12BFC4-3168-32D3-7B43-37139EC6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32</a:t>
            </a:fld>
            <a:endParaRPr lang="fr-FR" dirty="0"/>
          </a:p>
        </p:txBody>
      </p:sp>
      <p:sp>
        <p:nvSpPr>
          <p:cNvPr id="7" name="Titre 4">
            <a:extLst>
              <a:ext uri="{FF2B5EF4-FFF2-40B4-BE49-F238E27FC236}">
                <a16:creationId xmlns:a16="http://schemas.microsoft.com/office/drawing/2014/main" id="{9F3C8721-A504-CD8C-32BA-92587CF2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322" y="-1"/>
            <a:ext cx="8405845" cy="894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rgbClr val="0562A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Groupement d'achat pour l'acquisition de matériels hydro-économes</a:t>
            </a:r>
            <a:endParaRPr lang="fr-FR" sz="2000" dirty="0">
              <a:solidFill>
                <a:srgbClr val="0562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20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1E6669-9267-31B1-4739-C8F4139A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17C543D-25C9-8718-2CB3-85FD1041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333399"/>
                </a:solidFill>
              </a:rPr>
              <a:t>Datation des eaux…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			un projet scientifique &amp; de sensibilisation 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A098677E-45DF-89B5-0045-9C79765B7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60" y="1204752"/>
            <a:ext cx="11420528" cy="46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Volet scientifique &gt;&gt;&gt;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répondre à un besoin de connaissance sur les nappes profondes :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compréhension des écoulements au sein et entre les réservoirs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étude des paléoclimats/paléo recharge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apporter de nouvelles données de calibration au MONA </a:t>
            </a:r>
          </a:p>
          <a:p>
            <a:pPr lvl="1">
              <a:spcBef>
                <a:spcPts val="600"/>
              </a:spcBef>
              <a:buClr>
                <a:srgbClr val="F78F04"/>
              </a:buClr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u="sng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Volet sensibilisation &gt;&gt;&gt;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renforcer la sensibilisation à la valeur patrimoniale des ressources et inciter aux économies d'eau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feuille de route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Création d’un message de sensibilisation général à l’échelle du département, décliné sur différents supports (affichage urbain, affiches A4 et A3, articles, messages à diffuser par écrit avec les factures d'eau, diffusion numérique sur des pages internet ou des réseaux sociaux, vidéos…)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Message décliné sur chaque service d’eau potable membres avec mise à disposition de support numérique de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9544008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00A90-B306-8E39-7EE1-01E4056AB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F326A3E-A1FC-E719-87BD-9BF4E9B0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5BFCDF2-10EE-9E15-28EF-747AF3FBC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333399"/>
                </a:solidFill>
              </a:rPr>
              <a:t>Datation des eaux…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			un projet scientifique &amp; de sensibilisation 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22F6B59E-B017-EC29-F1D6-0C6CB0E16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61" y="1147629"/>
            <a:ext cx="11376000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Portée par le SMEGREG, en partenariat avec le REBM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20 à 30 analyses d’eau de forages AEP des services membres du SMEGREG &amp; de REBM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réparties sur 2 à 3 campagnes de prélèvements entre octobre 2024 et décembre 2025</a:t>
            </a:r>
          </a:p>
          <a:p>
            <a:pPr marL="342900" indent="-342900">
              <a:spcBef>
                <a:spcPts val="18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Sollicitation en cours des membres par courrier adressé fin août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10 services d’eau concernés par la 1</a:t>
            </a:r>
            <a:r>
              <a:rPr 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ère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campagne de prélèvement d’octobre 2024 : </a:t>
            </a: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8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Lancement de la campagne de sensibilisation à partir de juin 2025</a:t>
            </a:r>
          </a:p>
          <a:p>
            <a:pPr marL="800100" lvl="1" indent="-342900">
              <a:spcBef>
                <a:spcPts val="12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Prestataire pour la création du concept de la campagne : ZOOKEEPER – début en décembre 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966FED0-27F1-D2BD-603A-383CA48ED38C}"/>
              </a:ext>
            </a:extLst>
          </p:cNvPr>
          <p:cNvGraphicFramePr>
            <a:graphicFrameLocks noGrp="1"/>
          </p:cNvGraphicFramePr>
          <p:nvPr/>
        </p:nvGraphicFramePr>
        <p:xfrm>
          <a:off x="2589868" y="3344159"/>
          <a:ext cx="7200800" cy="162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1609943751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373680204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CABANAC-ET-VILLAGRAINS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>
                          <a:solidFill>
                            <a:srgbClr val="333399"/>
                          </a:solidFill>
                          <a:effectLst/>
                        </a:rPr>
                        <a:t>S. CASTELNAU-MEDOC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137541456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>
                          <a:solidFill>
                            <a:srgbClr val="333399"/>
                          </a:solidFill>
                          <a:effectLst/>
                        </a:rPr>
                        <a:t>CDC VAL-DE-L'EYRE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CUBZADAIS-FRONSADAIS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215930738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CESTAS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>
                          <a:solidFill>
                            <a:srgbClr val="333399"/>
                          </a:solidFill>
                          <a:effectLst/>
                        </a:rPr>
                        <a:t>S. LA BREDE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180607015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BASSANNE-DROPT-GARONNE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>
                          <a:solidFill>
                            <a:srgbClr val="333399"/>
                          </a:solidFill>
                          <a:effectLst/>
                        </a:rPr>
                        <a:t>S. NORD-LIBOURNAIS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44895398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>
                          <a:solidFill>
                            <a:srgbClr val="333399"/>
                          </a:solidFill>
                          <a:effectLst/>
                        </a:rPr>
                        <a:t>S. BONNETAN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SUD-BAZADAIS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2006907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556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790CF-0634-3C21-4439-9DCD93E73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FD4F25E-90E7-4596-93F0-3D4C4EFB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8F22259-5292-2F22-A45F-9B246F022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279867" cy="886945"/>
          </a:xfrm>
        </p:spPr>
        <p:txBody>
          <a:bodyPr/>
          <a:lstStyle/>
          <a:p>
            <a:r>
              <a:rPr lang="fr-FR" dirty="0">
                <a:solidFill>
                  <a:srgbClr val="333399"/>
                </a:solidFill>
              </a:rPr>
              <a:t>Compatibilité des documents d’urbanisme avec le SAGE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FF3BEBF7-C0BB-66C0-D4D8-9E0B6AA4E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07" y="2300921"/>
            <a:ext cx="11436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buClr>
                <a:srgbClr val="F78F04"/>
              </a:buClr>
            </a:pPr>
            <a:r>
              <a:rPr lang="fr-FR" sz="4000" b="1" dirty="0">
                <a:solidFill>
                  <a:srgbClr val="0077D4"/>
                </a:solidFill>
              </a:rPr>
              <a:t>Compatibilité des documents d’urbanisme avec le SAGE des Nappes profondes de Gironde</a:t>
            </a:r>
          </a:p>
        </p:txBody>
      </p:sp>
    </p:spTree>
    <p:extLst>
      <p:ext uri="{BB962C8B-B14F-4D97-AF65-F5344CB8AC3E}">
        <p14:creationId xmlns:p14="http://schemas.microsoft.com/office/powerpoint/2010/main" val="3244987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1E6669-9267-31B1-4739-C8F4139A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17C543D-25C9-8718-2CB3-85FD1041A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279867" cy="886945"/>
          </a:xfrm>
        </p:spPr>
        <p:txBody>
          <a:bodyPr/>
          <a:lstStyle/>
          <a:p>
            <a:r>
              <a:rPr lang="fr-FR" dirty="0">
                <a:solidFill>
                  <a:srgbClr val="333399"/>
                </a:solidFill>
              </a:rPr>
              <a:t>Compatibilité des documents d’urbanisme avec le SAGE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A098677E-45DF-89B5-0045-9C79765B7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07" y="974482"/>
            <a:ext cx="11436786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Eléments attendus par la CLE pour juger de la compatibilité d’un projet avec le SAGE Nappes profondes </a:t>
            </a:r>
            <a:r>
              <a:rPr lang="fr-FR" sz="2000" u="sng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&gt;&gt;&gt; Apporter une réponse claire et chiffrée à la question </a:t>
            </a:r>
          </a:p>
          <a:p>
            <a:pPr marL="342900" indent="-342900" algn="just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Un bilan besoins/ressources en état actuel à l’échelle des services d’eau du territoire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Un bilan besoins/ressources prospectif à l’horizon visé à la même échelle,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Comparer ces besoins futurs en volumes de prélèvement à la capacité de fourniture d’eau des services en termes techniques (capacité de production et distribution) et administratifs (autorisations)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Si besoins supérieurs aux capacités des services, décrire les modalités techniques prévues pour satisfaire cette demande supplémentaire en précisant les ressources sollicitées</a:t>
            </a:r>
          </a:p>
          <a:p>
            <a:pPr marL="342900" indent="-342900" algn="just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u="sng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Un constat &gt;&gt;&gt;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Actuellement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sz="2400" dirty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absence partielle à totale de ces éléments</a:t>
            </a:r>
          </a:p>
          <a:p>
            <a:pPr algn="r">
              <a:buClr>
                <a:srgbClr val="F78F04"/>
              </a:buClr>
            </a:pPr>
            <a:r>
              <a:rPr lang="fr-FR" sz="2400" dirty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dans les PLUi et SCoT du territoire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D05BBE-6660-A687-10BF-8BB93FE64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63" y="1764446"/>
            <a:ext cx="10155273" cy="64140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9853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9A98F-8394-D838-D7DE-78D7C0ADB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C1CE77C-3185-A306-C8B3-F05A5293B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37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2BCB9D7-3053-CA64-729E-6F8EDA867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279867" cy="886945"/>
          </a:xfrm>
        </p:spPr>
        <p:txBody>
          <a:bodyPr/>
          <a:lstStyle/>
          <a:p>
            <a:r>
              <a:rPr lang="fr-FR" dirty="0">
                <a:solidFill>
                  <a:srgbClr val="333399"/>
                </a:solidFill>
              </a:rPr>
              <a:t>Compatibilité des documents d’urbanisme avec le SAGE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DED628AC-F8DE-89C4-6136-71F630D9D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07" y="1034515"/>
            <a:ext cx="11436786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u="sng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Pour faire avancer le sujet…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Intervention dans le cadre de la commission urbanisme durable auprès du CAUE et de la DDTM</a:t>
            </a:r>
          </a:p>
          <a:p>
            <a:pPr marL="1257300" lvl="2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1</a:t>
            </a:r>
            <a:r>
              <a:rPr lang="fr-FR" sz="1900" baseline="30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ère</a:t>
            </a: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le 20 juin 2024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présentation du contexte des ressources en Gironde et des enjeux en matière de préservation et de planification urbaine</a:t>
            </a:r>
          </a:p>
          <a:p>
            <a:pPr marL="1257300" lvl="2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</a:t>
            </a:r>
            <a:r>
              <a:rPr lang="fr-FR" sz="1900" baseline="30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ème</a:t>
            </a: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le 2 décembre prochain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faire le point sur les éléments attendus pour analyser la conformité avec les SAGE</a:t>
            </a:r>
          </a:p>
          <a:p>
            <a:pPr marL="1257300" lvl="2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endParaRPr lang="fr-FR" sz="19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Rencontre/échange avec un porteur de projet (PETR Grand Libournais) et son bureau d’études (CITADIA) </a:t>
            </a:r>
          </a:p>
          <a:p>
            <a:pPr marL="1257300" lvl="2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fr-FR" sz="1900" baseline="30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ère</a:t>
            </a: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réunion le 12 novembre 2024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vision opérationnelle et identification des freins</a:t>
            </a:r>
          </a:p>
          <a:p>
            <a:pPr marL="1257300" lvl="2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une prochaine réunion sera organisée à l’initiative du porteur de projet sur son territoire </a:t>
            </a:r>
          </a:p>
          <a:p>
            <a:pPr marL="1257300" lvl="2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endParaRPr lang="fr-FR" sz="19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Participation webinaire rencontre sur des SCoT Girondins le 9 décembre (</a:t>
            </a:r>
            <a:r>
              <a:rPr lang="fr-FR" sz="1900" dirty="0" err="1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A’urba</a:t>
            </a: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et </a:t>
            </a:r>
            <a:r>
              <a:rPr lang="fr-FR" sz="1900" dirty="0" err="1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Aménag’Eau</a:t>
            </a:r>
            <a:r>
              <a:rPr lang="fr-FR" sz="19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)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621096-46EC-67E5-EA85-00FE7A852F20}"/>
              </a:ext>
            </a:extLst>
          </p:cNvPr>
          <p:cNvSpPr txBox="1"/>
          <p:nvPr/>
        </p:nvSpPr>
        <p:spPr>
          <a:xfrm rot="16200000">
            <a:off x="398220" y="1989894"/>
            <a:ext cx="8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6"/>
                </a:solidFill>
              </a:rPr>
              <a:t>L’Etat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A328C24-79F8-4B8F-9E1C-17919940AFD4}"/>
              </a:ext>
            </a:extLst>
          </p:cNvPr>
          <p:cNvSpPr txBox="1"/>
          <p:nvPr/>
        </p:nvSpPr>
        <p:spPr>
          <a:xfrm rot="16200000">
            <a:off x="-821770" y="3440608"/>
            <a:ext cx="22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6"/>
                </a:solidFill>
              </a:rPr>
              <a:t>Travailler avec…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E7B4F2-B4B1-C2AD-903B-D81E9E06CC74}"/>
              </a:ext>
            </a:extLst>
          </p:cNvPr>
          <p:cNvSpPr txBox="1"/>
          <p:nvPr/>
        </p:nvSpPr>
        <p:spPr>
          <a:xfrm rot="16200000">
            <a:off x="246222" y="3861050"/>
            <a:ext cx="115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6"/>
                </a:solidFill>
              </a:rPr>
              <a:t>1 SCoT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DA3E0F-73C3-B570-EF2F-FEE07EF69533}"/>
              </a:ext>
            </a:extLst>
          </p:cNvPr>
          <p:cNvSpPr txBox="1"/>
          <p:nvPr/>
        </p:nvSpPr>
        <p:spPr>
          <a:xfrm rot="16200000">
            <a:off x="231637" y="5362436"/>
            <a:ext cx="1159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6"/>
                </a:solidFill>
              </a:rPr>
              <a:t>Les SCoT</a:t>
            </a:r>
          </a:p>
        </p:txBody>
      </p:sp>
    </p:spTree>
    <p:extLst>
      <p:ext uri="{BB962C8B-B14F-4D97-AF65-F5344CB8AC3E}">
        <p14:creationId xmlns:p14="http://schemas.microsoft.com/office/powerpoint/2010/main" val="194994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6BA7-1F61-1697-36A1-1720CB3D6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07368B8-B2B8-64D3-1E40-A18561A9D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38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0D797DE-25A6-A257-5A07-94EE32E22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279867" cy="886945"/>
          </a:xfrm>
        </p:spPr>
        <p:txBody>
          <a:bodyPr/>
          <a:lstStyle/>
          <a:p>
            <a:r>
              <a:rPr lang="fr-FR" dirty="0">
                <a:solidFill>
                  <a:srgbClr val="333399"/>
                </a:solidFill>
              </a:rPr>
              <a:t>Compatibilité des documents d’urbanisme avec le SAGE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E979814A-A605-65E0-1320-2F1E538A7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07" y="1043751"/>
            <a:ext cx="11436786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rgbClr val="F78F04"/>
              </a:buClr>
            </a:pPr>
            <a:r>
              <a:rPr lang="fr-FR" sz="2400" u="sng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Voies d'amélioration ?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Constat : le premier frein cité par les opérationnels rencontrés :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à"/>
            </a:pPr>
            <a:r>
              <a:rPr lang="fr-FR" sz="2200" dirty="0">
                <a:solidFill>
                  <a:schemeClr val="accent6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Les structures porteuses et leurs prestataires </a:t>
            </a:r>
            <a:r>
              <a:rPr lang="fr-FR" sz="2200" b="1" dirty="0">
                <a:solidFill>
                  <a:schemeClr val="accent6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ne disposent pas des capacités techniques </a:t>
            </a:r>
            <a:r>
              <a:rPr lang="fr-FR" sz="2200" dirty="0">
                <a:solidFill>
                  <a:schemeClr val="accent6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pour réaliser la prospective du besoin en eau futur</a:t>
            </a:r>
          </a:p>
          <a:p>
            <a:pPr marL="342900" indent="-342900" algn="just">
              <a:spcBef>
                <a:spcPts val="18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Proposition : </a:t>
            </a:r>
            <a:r>
              <a:rPr lang="fr-FR" sz="2000" dirty="0">
                <a:solidFill>
                  <a:schemeClr val="accent6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changer d’interlocuteur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en contactant directement les </a:t>
            </a:r>
            <a:r>
              <a:rPr lang="fr-FR" sz="2000" u="sng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services d’eau du territoire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en début de procédure de manière à :</a:t>
            </a:r>
          </a:p>
          <a:p>
            <a:pPr marL="1069975" lvl="2" indent="-342900" algn="just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pour tous les services </a:t>
            </a:r>
            <a:r>
              <a:rPr lang="fr-FR" sz="2000" b="1" dirty="0" err="1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AEP</a:t>
            </a: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: signaler en début de procédure que dans le cadre de l’élaboration du document d’urbanisme, ils seront sollicités à fournir les éléments attendus par la CLE sur la base des ambitions démographiques et économiques fournies par le SCoT</a:t>
            </a:r>
          </a:p>
          <a:p>
            <a:pPr marL="1069975" lvl="2" indent="-342900" algn="just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pour les membres du SMEGREG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: proposer un accompagnement du SMEGREG personnalisé pour les aider à répondre à la sollicitation du porteur du projet de SCOT ou de PLUi dès que les prospectives démographiques (et économiques) seront disponibles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23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2849</Words>
  <Application>Microsoft Office PowerPoint</Application>
  <PresentationFormat>Grand écran</PresentationFormat>
  <Paragraphs>389</Paragraphs>
  <Slides>38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8" baseType="lpstr">
      <vt:lpstr>Aptos</vt:lpstr>
      <vt:lpstr>Arial</vt:lpstr>
      <vt:lpstr>Calibri</vt:lpstr>
      <vt:lpstr>Courier New</vt:lpstr>
      <vt:lpstr>Symbol</vt:lpstr>
      <vt:lpstr>Times New Roman</vt:lpstr>
      <vt:lpstr>Trebuchet MS</vt:lpstr>
      <vt:lpstr>Trebuchet MS (Corps)</vt:lpstr>
      <vt:lpstr>Wingdings</vt:lpstr>
      <vt:lpstr>Office Theme</vt:lpstr>
      <vt:lpstr>Rapport n°3 Programme 2024</vt:lpstr>
      <vt:lpstr>Présentation PowerPoint</vt:lpstr>
      <vt:lpstr>Présentation PowerPoint</vt:lpstr>
      <vt:lpstr>Présentation PowerPoint</vt:lpstr>
      <vt:lpstr>Présentation PowerPoint</vt:lpstr>
      <vt:lpstr>Crétacé sud Gironde – Finalisation de la phase 2 </vt:lpstr>
      <vt:lpstr>Présentation PowerPoint</vt:lpstr>
      <vt:lpstr>Révision du SAGE</vt:lpstr>
      <vt:lpstr>Révision du SAGE</vt:lpstr>
      <vt:lpstr>Révision du SAGE </vt:lpstr>
      <vt:lpstr>Révision du SAGE </vt:lpstr>
      <vt:lpstr>Révision du SAGE </vt:lpstr>
      <vt:lpstr>Révision du SAGE </vt:lpstr>
      <vt:lpstr>Tableau de bord</vt:lpstr>
      <vt:lpstr>Présentation PowerPoint</vt:lpstr>
      <vt:lpstr>Programme d'actions pédagogiques                                             « l'eau, un enjeu majeur »</vt:lpstr>
      <vt:lpstr>Programme d'actions pédagogiques                                             « l'eau, un enjeu majeur »</vt:lpstr>
      <vt:lpstr>Programme d'actions pédagogiques                                             « l'eau, un enjeu majeur »</vt:lpstr>
      <vt:lpstr>Programme d'actions pédagogiques                                            « l'eau, un enjeu majeur »</vt:lpstr>
      <vt:lpstr>Programme d'actions pédagogiques                                            « l'eau, un enjeu majeur »</vt:lpstr>
      <vt:lpstr>Programme d'actions pédagogiques                                             « l'eau, un enjeu majeur »</vt:lpstr>
      <vt:lpstr>Dispositif de sensibilisation grand public                                    Espaces Info Economies d'Eau</vt:lpstr>
      <vt:lpstr>Nouveaux outils de sensibilisation grand public :           la Fresque Pédagogique </vt:lpstr>
      <vt:lpstr>Nouveaux outils de sensibilisation grand public :           la Fresque Pédagogique </vt:lpstr>
      <vt:lpstr>Nouveaux outils de sensibilisation grand public :           la Fresque Pédagogique </vt:lpstr>
      <vt:lpstr>Nouveaux outils de sensibilisation grand public :           la Fresque Pédagogique </vt:lpstr>
      <vt:lpstr>Nouveaux outils de sensibilisation grand public :           la Fresque Pédagogique </vt:lpstr>
      <vt:lpstr>Nouveaux outils de sensibilisation grand public :           la Fresque Pédagogique </vt:lpstr>
      <vt:lpstr>Nouveaux outils de sensibilisation grand public :      le banc de démonstration (optimisé)</vt:lpstr>
      <vt:lpstr>Nouveaux outils de sensibilisation grand public :          refonte du site SMEGREG</vt:lpstr>
      <vt:lpstr>Groupement d'achat pour l'acquisition de matériels hydro-économes</vt:lpstr>
      <vt:lpstr>Groupement d'achat pour l'acquisition de matériels hydro-économes</vt:lpstr>
      <vt:lpstr>Datation des eaux…    un projet scientifique &amp; de sensibilisation </vt:lpstr>
      <vt:lpstr>Datation des eaux…    un projet scientifique &amp; de sensibilisation </vt:lpstr>
      <vt:lpstr>Compatibilité des documents d’urbanisme avec le SAGE</vt:lpstr>
      <vt:lpstr>Compatibilité des documents d’urbanisme avec le SAGE</vt:lpstr>
      <vt:lpstr>Compatibilité des documents d’urbanisme avec le SAGE</vt:lpstr>
      <vt:lpstr>Compatibilité des documents d’urbanisme avec le SAGE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24</cp:revision>
  <dcterms:created xsi:type="dcterms:W3CDTF">2023-11-09T14:53:53Z</dcterms:created>
  <dcterms:modified xsi:type="dcterms:W3CDTF">2024-11-19T14:17:35Z</dcterms:modified>
</cp:coreProperties>
</file>