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Lst>
  <p:sldIdLst>
    <p:sldId id="256" r:id="rId2"/>
    <p:sldId id="450" r:id="rId3"/>
    <p:sldId id="451" r:id="rId4"/>
    <p:sldId id="1453" r:id="rId5"/>
    <p:sldId id="449" r:id="rId6"/>
    <p:sldId id="483" r:id="rId7"/>
    <p:sldId id="482" r:id="rId8"/>
    <p:sldId id="487" r:id="rId9"/>
    <p:sldId id="491" r:id="rId10"/>
    <p:sldId id="494" r:id="rId11"/>
    <p:sldId id="496" r:id="rId12"/>
    <p:sldId id="485" r:id="rId13"/>
    <p:sldId id="1467" r:id="rId14"/>
    <p:sldId id="1468" r:id="rId15"/>
    <p:sldId id="1458" r:id="rId16"/>
    <p:sldId id="452" r:id="rId17"/>
    <p:sldId id="453" r:id="rId18"/>
    <p:sldId id="454" r:id="rId19"/>
    <p:sldId id="455" r:id="rId2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341A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2" autoAdjust="0"/>
    <p:restoredTop sz="94660"/>
  </p:normalViewPr>
  <p:slideViewPr>
    <p:cSldViewPr snapToGrid="0">
      <p:cViewPr varScale="1">
        <p:scale>
          <a:sx n="108" d="100"/>
          <a:sy n="108" d="100"/>
        </p:scale>
        <p:origin x="570"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2.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pic>
        <p:nvPicPr>
          <p:cNvPr id="11" name="Image 10" descr="Couv. Rapport PPT2.jp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 name="Title 1"/>
          <p:cNvSpPr>
            <a:spLocks noGrp="1"/>
          </p:cNvSpPr>
          <p:nvPr>
            <p:ph type="ctrTitle"/>
          </p:nvPr>
        </p:nvSpPr>
        <p:spPr>
          <a:xfrm>
            <a:off x="1269456" y="2130426"/>
            <a:ext cx="10363200" cy="1470025"/>
          </a:xfrm>
        </p:spPr>
        <p:txBody>
          <a:bodyPr>
            <a:normAutofit/>
          </a:bodyPr>
          <a:lstStyle>
            <a:lvl1pPr>
              <a:defRPr sz="3500">
                <a:solidFill>
                  <a:schemeClr val="accent6">
                    <a:lumMod val="75000"/>
                  </a:schemeClr>
                </a:solidFill>
              </a:defRPr>
            </a:lvl1pPr>
          </a:lstStyle>
          <a:p>
            <a:r>
              <a:rPr lang="en-US" dirty="0"/>
              <a:t>Click to edit Master title style</a:t>
            </a:r>
          </a:p>
        </p:txBody>
      </p:sp>
      <p:sp>
        <p:nvSpPr>
          <p:cNvPr id="7" name="Subtitle 2"/>
          <p:cNvSpPr>
            <a:spLocks noGrp="1"/>
          </p:cNvSpPr>
          <p:nvPr>
            <p:ph type="subTitle" idx="1" hasCustomPrompt="1"/>
          </p:nvPr>
        </p:nvSpPr>
        <p:spPr>
          <a:xfrm>
            <a:off x="2183856" y="3886201"/>
            <a:ext cx="8534400" cy="784239"/>
          </a:xfrm>
        </p:spPr>
        <p:txBody>
          <a:bodyPr>
            <a:normAutofit/>
          </a:bodyPr>
          <a:lstStyle>
            <a:lvl1pPr marL="0" indent="0" algn="ctr">
              <a:buNone/>
              <a:defRPr sz="2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2183856" y="3700845"/>
            <a:ext cx="9050005"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3" name="Image 2" descr="SMEGREG EPTB logo Quad.jpg">
            <a:extLst>
              <a:ext uri="{FF2B5EF4-FFF2-40B4-BE49-F238E27FC236}">
                <a16:creationId xmlns:a16="http://schemas.microsoft.com/office/drawing/2014/main" id="{B9FE7022-9392-EDC7-B663-226D8EE2372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512170" y="5774276"/>
            <a:ext cx="2499688" cy="566014"/>
          </a:xfrm>
          <a:prstGeom prst="rect">
            <a:avLst/>
          </a:prstGeom>
        </p:spPr>
      </p:pic>
    </p:spTree>
    <p:extLst>
      <p:ext uri="{BB962C8B-B14F-4D97-AF65-F5344CB8AC3E}">
        <p14:creationId xmlns:p14="http://schemas.microsoft.com/office/powerpoint/2010/main" val="1479458616"/>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Image 6" descr="Couv. Rapport PPT1.jp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a:ln>
            <a:solidFill>
              <a:srgbClr val="4F81BD"/>
            </a:solidFill>
          </a:ln>
        </p:spPr>
      </p:pic>
      <p:sp>
        <p:nvSpPr>
          <p:cNvPr id="2" name="Title 1"/>
          <p:cNvSpPr>
            <a:spLocks noGrp="1"/>
          </p:cNvSpPr>
          <p:nvPr>
            <p:ph type="ctrTitle"/>
          </p:nvPr>
        </p:nvSpPr>
        <p:spPr>
          <a:xfrm>
            <a:off x="1269456" y="2130426"/>
            <a:ext cx="10363200" cy="1470025"/>
          </a:xfrm>
        </p:spPr>
        <p:txBody>
          <a:bodyPr>
            <a:normAutofit/>
          </a:bodyPr>
          <a:lstStyle>
            <a:lvl1pPr>
              <a:defRPr sz="3500">
                <a:solidFill>
                  <a:srgbClr val="1341A1"/>
                </a:solidFill>
              </a:defRPr>
            </a:lvl1pPr>
          </a:lstStyle>
          <a:p>
            <a:r>
              <a:rPr lang="en-US" dirty="0"/>
              <a:t>Click to edit Master title style</a:t>
            </a:r>
          </a:p>
        </p:txBody>
      </p:sp>
      <p:sp>
        <p:nvSpPr>
          <p:cNvPr id="3" name="Subtitle 2"/>
          <p:cNvSpPr>
            <a:spLocks noGrp="1"/>
          </p:cNvSpPr>
          <p:nvPr>
            <p:ph type="subTitle" idx="1" hasCustomPrompt="1"/>
          </p:nvPr>
        </p:nvSpPr>
        <p:spPr>
          <a:xfrm>
            <a:off x="2183856" y="3886201"/>
            <a:ext cx="8534400" cy="784239"/>
          </a:xfrm>
        </p:spPr>
        <p:txBody>
          <a:bodyPr>
            <a:normAutofit/>
          </a:bodyPr>
          <a:lstStyle>
            <a:lvl1pPr marL="0" indent="0" algn="ctr">
              <a:buNone/>
              <a:defRPr sz="2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9" name="Connecteur droit 8"/>
          <p:cNvCxnSpPr/>
          <p:nvPr/>
        </p:nvCxnSpPr>
        <p:spPr>
          <a:xfrm>
            <a:off x="2183856" y="3700845"/>
            <a:ext cx="9050005"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8" name="Image 7" descr="SMEGREG EPTB logo Quad.jpg">
            <a:extLst>
              <a:ext uri="{FF2B5EF4-FFF2-40B4-BE49-F238E27FC236}">
                <a16:creationId xmlns:a16="http://schemas.microsoft.com/office/drawing/2014/main" id="{1812E441-733E-B719-35B0-B1BF7D86F0B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512170" y="5774276"/>
            <a:ext cx="2499688" cy="566014"/>
          </a:xfrm>
          <a:prstGeom prst="rect">
            <a:avLst/>
          </a:prstGeom>
        </p:spPr>
      </p:pic>
    </p:spTree>
    <p:extLst>
      <p:ext uri="{BB962C8B-B14F-4D97-AF65-F5344CB8AC3E}">
        <p14:creationId xmlns:p14="http://schemas.microsoft.com/office/powerpoint/2010/main" val="1340433865"/>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pic>
        <p:nvPicPr>
          <p:cNvPr id="11" name="Image 10" descr="Couv. Rapport PPT3.jp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6858001"/>
          </a:xfrm>
          <a:prstGeom prst="rect">
            <a:avLst/>
          </a:prstGeom>
        </p:spPr>
      </p:pic>
      <p:sp>
        <p:nvSpPr>
          <p:cNvPr id="6" name="Title 1"/>
          <p:cNvSpPr>
            <a:spLocks noGrp="1"/>
          </p:cNvSpPr>
          <p:nvPr>
            <p:ph type="ctrTitle"/>
          </p:nvPr>
        </p:nvSpPr>
        <p:spPr>
          <a:xfrm>
            <a:off x="1269456" y="2130426"/>
            <a:ext cx="10363200" cy="1470025"/>
          </a:xfrm>
        </p:spPr>
        <p:txBody>
          <a:bodyPr>
            <a:normAutofit/>
          </a:bodyPr>
          <a:lstStyle>
            <a:lvl1pPr>
              <a:defRPr sz="3500">
                <a:solidFill>
                  <a:srgbClr val="FF0000"/>
                </a:solidFill>
              </a:defRPr>
            </a:lvl1pPr>
          </a:lstStyle>
          <a:p>
            <a:r>
              <a:rPr lang="en-US" dirty="0"/>
              <a:t>Click to edit Master title style</a:t>
            </a:r>
          </a:p>
        </p:txBody>
      </p:sp>
      <p:sp>
        <p:nvSpPr>
          <p:cNvPr id="7" name="Subtitle 2"/>
          <p:cNvSpPr>
            <a:spLocks noGrp="1"/>
          </p:cNvSpPr>
          <p:nvPr>
            <p:ph type="subTitle" idx="1" hasCustomPrompt="1"/>
          </p:nvPr>
        </p:nvSpPr>
        <p:spPr>
          <a:xfrm>
            <a:off x="2183856" y="3886201"/>
            <a:ext cx="8534400" cy="784239"/>
          </a:xfrm>
        </p:spPr>
        <p:txBody>
          <a:bodyPr>
            <a:normAutofit/>
          </a:bodyPr>
          <a:lstStyle>
            <a:lvl1pPr marL="0" indent="0" algn="ctr">
              <a:buNone/>
              <a:defRPr sz="2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2183856" y="3700845"/>
            <a:ext cx="9050005"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3" name="Image 2" descr="SMEGREG EPTB logo Quad.jpg">
            <a:extLst>
              <a:ext uri="{FF2B5EF4-FFF2-40B4-BE49-F238E27FC236}">
                <a16:creationId xmlns:a16="http://schemas.microsoft.com/office/drawing/2014/main" id="{64F2A7D9-36AD-AF8D-0612-0D4845B90C2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512170" y="5774276"/>
            <a:ext cx="2499688" cy="566014"/>
          </a:xfrm>
          <a:prstGeom prst="rect">
            <a:avLst/>
          </a:prstGeom>
        </p:spPr>
      </p:pic>
    </p:spTree>
    <p:extLst>
      <p:ext uri="{BB962C8B-B14F-4D97-AF65-F5344CB8AC3E}">
        <p14:creationId xmlns:p14="http://schemas.microsoft.com/office/powerpoint/2010/main" val="763208779"/>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8" name="Image 7" descr="Angle jaune.jp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0460736" y="0"/>
            <a:ext cx="1731264" cy="1975104"/>
          </a:xfrm>
          <a:prstGeom prst="rect">
            <a:avLst/>
          </a:prstGeom>
        </p:spPr>
      </p:pic>
      <p:pic>
        <p:nvPicPr>
          <p:cNvPr id="7" name="Image 6" descr="Bando Bas Bleu.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 y="5512776"/>
            <a:ext cx="12192001" cy="1352053"/>
          </a:xfrm>
          <a:prstGeom prst="rect">
            <a:avLst/>
          </a:prstGeom>
        </p:spPr>
      </p:pic>
      <p:sp>
        <p:nvSpPr>
          <p:cNvPr id="3" name="Content Placeholder 2"/>
          <p:cNvSpPr>
            <a:spLocks noGrp="1"/>
          </p:cNvSpPr>
          <p:nvPr>
            <p:ph idx="1"/>
          </p:nvPr>
        </p:nvSpPr>
        <p:spPr>
          <a:xfrm>
            <a:off x="609600" y="1600201"/>
            <a:ext cx="10972800" cy="3904751"/>
          </a:xfrm>
        </p:spPr>
        <p:txBody>
          <a:bodyPr/>
          <a:lstStyle>
            <a:lvl1pPr>
              <a:defRPr sz="2500">
                <a:solidFill>
                  <a:srgbClr val="1341A1"/>
                </a:solidFill>
              </a:defRPr>
            </a:lvl1pPr>
            <a:lvl2pPr>
              <a:defRPr sz="1800"/>
            </a:lvl2pPr>
            <a:lvl3pPr>
              <a:defRPr sz="1500"/>
            </a:lvl3pPr>
            <a:lvl4pPr>
              <a:defRPr sz="13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xfrm>
            <a:off x="298560" y="6356351"/>
            <a:ext cx="812080" cy="365125"/>
          </a:xfrm>
        </p:spPr>
        <p:txBody>
          <a:bodyPr/>
          <a:lstStyle>
            <a:lvl1pPr algn="l">
              <a:defRPr sz="1000">
                <a:solidFill>
                  <a:schemeClr val="bg1"/>
                </a:solidFill>
              </a:defRPr>
            </a:lvl1pPr>
          </a:lstStyle>
          <a:p>
            <a:fld id="{A69E00E3-DEE3-4217-B4F6-3EC050798811}" type="slidenum">
              <a:rPr lang="fr-FR" smtClean="0"/>
              <a:t>‹N°›</a:t>
            </a:fld>
            <a:endParaRPr lang="fr-FR" dirty="0"/>
          </a:p>
        </p:txBody>
      </p:sp>
      <p:sp>
        <p:nvSpPr>
          <p:cNvPr id="5" name="Title 1">
            <a:extLst>
              <a:ext uri="{FF2B5EF4-FFF2-40B4-BE49-F238E27FC236}">
                <a16:creationId xmlns:a16="http://schemas.microsoft.com/office/drawing/2014/main" id="{B32AD444-F135-CEDA-6880-5DFAE5837989}"/>
              </a:ext>
            </a:extLst>
          </p:cNvPr>
          <p:cNvSpPr>
            <a:spLocks noGrp="1"/>
          </p:cNvSpPr>
          <p:nvPr>
            <p:ph type="title"/>
          </p:nvPr>
        </p:nvSpPr>
        <p:spPr>
          <a:xfrm>
            <a:off x="3006969" y="0"/>
            <a:ext cx="8009946" cy="886945"/>
          </a:xfrm>
        </p:spPr>
        <p:txBody>
          <a:bodyPr>
            <a:normAutofit/>
          </a:bodyPr>
          <a:lstStyle>
            <a:lvl1pPr algn="l">
              <a:defRPr sz="2500">
                <a:solidFill>
                  <a:srgbClr val="1341A1"/>
                </a:solidFill>
              </a:defRPr>
            </a:lvl1pPr>
          </a:lstStyle>
          <a:p>
            <a:r>
              <a:rPr lang="en-US" dirty="0"/>
              <a:t>Click to edit Master title style</a:t>
            </a:r>
          </a:p>
        </p:txBody>
      </p:sp>
      <p:cxnSp>
        <p:nvCxnSpPr>
          <p:cNvPr id="9" name="Connecteur droit 8">
            <a:extLst>
              <a:ext uri="{FF2B5EF4-FFF2-40B4-BE49-F238E27FC236}">
                <a16:creationId xmlns:a16="http://schemas.microsoft.com/office/drawing/2014/main" id="{D26ADB32-5457-682B-085F-64E9C115EBBF}"/>
              </a:ext>
            </a:extLst>
          </p:cNvPr>
          <p:cNvCxnSpPr/>
          <p:nvPr userDrawn="1"/>
        </p:nvCxnSpPr>
        <p:spPr>
          <a:xfrm>
            <a:off x="295293" y="894769"/>
            <a:ext cx="11046296"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 name="Connecteur droit 1">
            <a:extLst>
              <a:ext uri="{FF2B5EF4-FFF2-40B4-BE49-F238E27FC236}">
                <a16:creationId xmlns:a16="http://schemas.microsoft.com/office/drawing/2014/main" id="{2560911D-F185-49F5-5BAB-88F0A67C9D47}"/>
              </a:ext>
            </a:extLst>
          </p:cNvPr>
          <p:cNvCxnSpPr/>
          <p:nvPr userDrawn="1"/>
        </p:nvCxnSpPr>
        <p:spPr>
          <a:xfrm flipV="1">
            <a:off x="2832607" y="214799"/>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4" name="Image 3" descr="SMEGREG EPTB logo Quad.jpg">
            <a:extLst>
              <a:ext uri="{FF2B5EF4-FFF2-40B4-BE49-F238E27FC236}">
                <a16:creationId xmlns:a16="http://schemas.microsoft.com/office/drawing/2014/main" id="{5EEF2DA5-772D-7CFE-1B28-0B9A27845D75}"/>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58558" y="163943"/>
            <a:ext cx="2499688" cy="566014"/>
          </a:xfrm>
          <a:prstGeom prst="rect">
            <a:avLst/>
          </a:prstGeom>
        </p:spPr>
      </p:pic>
    </p:spTree>
    <p:extLst>
      <p:ext uri="{BB962C8B-B14F-4D97-AF65-F5344CB8AC3E}">
        <p14:creationId xmlns:p14="http://schemas.microsoft.com/office/powerpoint/2010/main" val="29706581"/>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pic>
        <p:nvPicPr>
          <p:cNvPr id="18" name="Image 17" descr="Couv. Rapport PPT4.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
            <a:ext cx="12192000" cy="6857999"/>
          </a:xfrm>
          <a:prstGeom prst="rect">
            <a:avLst/>
          </a:prstGeom>
        </p:spPr>
      </p:pic>
      <p:sp>
        <p:nvSpPr>
          <p:cNvPr id="7" name="Content Placeholder 2"/>
          <p:cNvSpPr>
            <a:spLocks noGrp="1"/>
          </p:cNvSpPr>
          <p:nvPr>
            <p:ph idx="1"/>
          </p:nvPr>
        </p:nvSpPr>
        <p:spPr>
          <a:xfrm>
            <a:off x="609600" y="1600201"/>
            <a:ext cx="10972800" cy="3904751"/>
          </a:xfrm>
        </p:spPr>
        <p:txBody>
          <a:bodyPr/>
          <a:lstStyle>
            <a:lvl1pPr>
              <a:defRPr sz="2500">
                <a:solidFill>
                  <a:srgbClr val="1341A1"/>
                </a:solidFill>
              </a:defRPr>
            </a:lvl1pPr>
            <a:lvl2pPr>
              <a:defRPr sz="1800"/>
            </a:lvl2pPr>
            <a:lvl3pPr>
              <a:defRPr sz="1500"/>
            </a:lvl3pPr>
            <a:lvl4pPr>
              <a:defRPr sz="13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a:spLocks noGrp="1"/>
          </p:cNvSpPr>
          <p:nvPr>
            <p:ph type="sldNum" sz="quarter" idx="12"/>
          </p:nvPr>
        </p:nvSpPr>
        <p:spPr>
          <a:xfrm>
            <a:off x="298560" y="6356351"/>
            <a:ext cx="812080" cy="365125"/>
          </a:xfrm>
        </p:spPr>
        <p:txBody>
          <a:bodyPr/>
          <a:lstStyle>
            <a:lvl1pPr algn="l">
              <a:defRPr sz="1000">
                <a:solidFill>
                  <a:schemeClr val="bg1"/>
                </a:solidFill>
              </a:defRPr>
            </a:lvl1pPr>
          </a:lstStyle>
          <a:p>
            <a:fld id="{A69E00E3-DEE3-4217-B4F6-3EC050798811}" type="slidenum">
              <a:rPr lang="fr-FR" smtClean="0"/>
              <a:t>‹N°›</a:t>
            </a:fld>
            <a:endParaRPr lang="fr-FR" dirty="0"/>
          </a:p>
        </p:txBody>
      </p:sp>
      <p:cxnSp>
        <p:nvCxnSpPr>
          <p:cNvPr id="10" name="Connecteur droit 9"/>
          <p:cNvCxnSpPr/>
          <p:nvPr/>
        </p:nvCxnSpPr>
        <p:spPr>
          <a:xfrm>
            <a:off x="295293" y="894769"/>
            <a:ext cx="11046296"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3" name="Title 1">
            <a:extLst>
              <a:ext uri="{FF2B5EF4-FFF2-40B4-BE49-F238E27FC236}">
                <a16:creationId xmlns:a16="http://schemas.microsoft.com/office/drawing/2014/main" id="{675BAB49-3601-85C0-36F0-D1DC0356A1A1}"/>
              </a:ext>
            </a:extLst>
          </p:cNvPr>
          <p:cNvSpPr>
            <a:spLocks noGrp="1"/>
          </p:cNvSpPr>
          <p:nvPr>
            <p:ph type="title"/>
          </p:nvPr>
        </p:nvSpPr>
        <p:spPr>
          <a:xfrm>
            <a:off x="3006969" y="0"/>
            <a:ext cx="8015521" cy="894767"/>
          </a:xfrm>
        </p:spPr>
        <p:txBody>
          <a:bodyPr>
            <a:normAutofit/>
          </a:bodyPr>
          <a:lstStyle>
            <a:lvl1pPr algn="l">
              <a:defRPr sz="2500">
                <a:solidFill>
                  <a:srgbClr val="FF0000"/>
                </a:solidFill>
              </a:defRPr>
            </a:lvl1pPr>
          </a:lstStyle>
          <a:p>
            <a:r>
              <a:rPr lang="en-US" dirty="0"/>
              <a:t>Click to edit Master title style</a:t>
            </a:r>
          </a:p>
        </p:txBody>
      </p:sp>
      <p:cxnSp>
        <p:nvCxnSpPr>
          <p:cNvPr id="4" name="Connecteur droit 3">
            <a:extLst>
              <a:ext uri="{FF2B5EF4-FFF2-40B4-BE49-F238E27FC236}">
                <a16:creationId xmlns:a16="http://schemas.microsoft.com/office/drawing/2014/main" id="{F8ED4229-D38E-E603-703A-07DDEF822FB8}"/>
              </a:ext>
            </a:extLst>
          </p:cNvPr>
          <p:cNvCxnSpPr/>
          <p:nvPr userDrawn="1"/>
        </p:nvCxnSpPr>
        <p:spPr>
          <a:xfrm flipV="1">
            <a:off x="2832607" y="214799"/>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5" name="Image 4" descr="SMEGREG EPTB logo Quad.jpg">
            <a:extLst>
              <a:ext uri="{FF2B5EF4-FFF2-40B4-BE49-F238E27FC236}">
                <a16:creationId xmlns:a16="http://schemas.microsoft.com/office/drawing/2014/main" id="{BE2D3641-1384-D449-522C-0D82AEF9A1B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58558" y="163943"/>
            <a:ext cx="2499688" cy="566014"/>
          </a:xfrm>
          <a:prstGeom prst="rect">
            <a:avLst/>
          </a:prstGeom>
        </p:spPr>
      </p:pic>
    </p:spTree>
    <p:extLst>
      <p:ext uri="{BB962C8B-B14F-4D97-AF65-F5344CB8AC3E}">
        <p14:creationId xmlns:p14="http://schemas.microsoft.com/office/powerpoint/2010/main" val="2204709371"/>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3_Disposition personnalisée">
    <p:spTree>
      <p:nvGrpSpPr>
        <p:cNvPr id="1" name=""/>
        <p:cNvGrpSpPr/>
        <p:nvPr/>
      </p:nvGrpSpPr>
      <p:grpSpPr>
        <a:xfrm>
          <a:off x="0" y="0"/>
          <a:ext cx="0" cy="0"/>
          <a:chOff x="0" y="0"/>
          <a:chExt cx="0" cy="0"/>
        </a:xfrm>
      </p:grpSpPr>
      <p:pic>
        <p:nvPicPr>
          <p:cNvPr id="12" name="Image 11" descr="Couv. Rapport PPT5.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 name="Title 1"/>
          <p:cNvSpPr>
            <a:spLocks noGrp="1"/>
          </p:cNvSpPr>
          <p:nvPr>
            <p:ph type="title"/>
          </p:nvPr>
        </p:nvSpPr>
        <p:spPr>
          <a:xfrm>
            <a:off x="3006969" y="0"/>
            <a:ext cx="8015521" cy="894767"/>
          </a:xfrm>
        </p:spPr>
        <p:txBody>
          <a:bodyPr>
            <a:normAutofit/>
          </a:bodyPr>
          <a:lstStyle>
            <a:lvl1pPr algn="l">
              <a:defRPr sz="2500">
                <a:solidFill>
                  <a:srgbClr val="FF0000"/>
                </a:solidFill>
              </a:defRPr>
            </a:lvl1pPr>
          </a:lstStyle>
          <a:p>
            <a:r>
              <a:rPr lang="en-US" dirty="0"/>
              <a:t>Click to edit Master title style</a:t>
            </a:r>
          </a:p>
        </p:txBody>
      </p:sp>
      <p:sp>
        <p:nvSpPr>
          <p:cNvPr id="7" name="Content Placeholder 2"/>
          <p:cNvSpPr>
            <a:spLocks noGrp="1"/>
          </p:cNvSpPr>
          <p:nvPr>
            <p:ph idx="1"/>
          </p:nvPr>
        </p:nvSpPr>
        <p:spPr>
          <a:xfrm>
            <a:off x="609600" y="1600201"/>
            <a:ext cx="10972800" cy="3904751"/>
          </a:xfrm>
        </p:spPr>
        <p:txBody>
          <a:bodyPr/>
          <a:lstStyle>
            <a:lvl1pPr>
              <a:defRPr sz="2500">
                <a:solidFill>
                  <a:srgbClr val="1341A1"/>
                </a:solidFill>
              </a:defRPr>
            </a:lvl1pPr>
            <a:lvl2pPr>
              <a:defRPr sz="1800"/>
            </a:lvl2pPr>
            <a:lvl3pPr>
              <a:defRPr sz="1500"/>
            </a:lvl3pPr>
            <a:lvl4pPr>
              <a:defRPr sz="13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a:spLocks noGrp="1"/>
          </p:cNvSpPr>
          <p:nvPr>
            <p:ph type="sldNum" sz="quarter" idx="12"/>
          </p:nvPr>
        </p:nvSpPr>
        <p:spPr>
          <a:xfrm>
            <a:off x="298560" y="6356351"/>
            <a:ext cx="812080" cy="365125"/>
          </a:xfrm>
        </p:spPr>
        <p:txBody>
          <a:bodyPr/>
          <a:lstStyle>
            <a:lvl1pPr algn="l">
              <a:defRPr sz="1000">
                <a:solidFill>
                  <a:schemeClr val="bg1"/>
                </a:solidFill>
              </a:defRPr>
            </a:lvl1pPr>
          </a:lstStyle>
          <a:p>
            <a:fld id="{A69E00E3-DEE3-4217-B4F6-3EC050798811}" type="slidenum">
              <a:rPr lang="fr-FR" smtClean="0"/>
              <a:t>‹N°›</a:t>
            </a:fld>
            <a:endParaRPr lang="fr-FR" dirty="0"/>
          </a:p>
        </p:txBody>
      </p:sp>
      <p:cxnSp>
        <p:nvCxnSpPr>
          <p:cNvPr id="3" name="Connecteur droit 2">
            <a:extLst>
              <a:ext uri="{FF2B5EF4-FFF2-40B4-BE49-F238E27FC236}">
                <a16:creationId xmlns:a16="http://schemas.microsoft.com/office/drawing/2014/main" id="{57468803-D967-1A16-21CD-6EF23C8A53F4}"/>
              </a:ext>
            </a:extLst>
          </p:cNvPr>
          <p:cNvCxnSpPr/>
          <p:nvPr userDrawn="1"/>
        </p:nvCxnSpPr>
        <p:spPr>
          <a:xfrm>
            <a:off x="295293" y="894769"/>
            <a:ext cx="11046296"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4" name="Connecteur droit 3">
            <a:extLst>
              <a:ext uri="{FF2B5EF4-FFF2-40B4-BE49-F238E27FC236}">
                <a16:creationId xmlns:a16="http://schemas.microsoft.com/office/drawing/2014/main" id="{3C95BB13-7F16-B82F-6780-631A93DBB250}"/>
              </a:ext>
            </a:extLst>
          </p:cNvPr>
          <p:cNvCxnSpPr/>
          <p:nvPr userDrawn="1"/>
        </p:nvCxnSpPr>
        <p:spPr>
          <a:xfrm flipV="1">
            <a:off x="2832607" y="214799"/>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2" name="Image 1" descr="SMEGREG EPTB logo Quad.jpg">
            <a:extLst>
              <a:ext uri="{FF2B5EF4-FFF2-40B4-BE49-F238E27FC236}">
                <a16:creationId xmlns:a16="http://schemas.microsoft.com/office/drawing/2014/main" id="{E07AECC4-ABFB-FD50-8652-D611ACA5CE9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58558" y="163943"/>
            <a:ext cx="2499688" cy="566014"/>
          </a:xfrm>
          <a:prstGeom prst="rect">
            <a:avLst/>
          </a:prstGeom>
        </p:spPr>
      </p:pic>
    </p:spTree>
    <p:extLst>
      <p:ext uri="{BB962C8B-B14F-4D97-AF65-F5344CB8AC3E}">
        <p14:creationId xmlns:p14="http://schemas.microsoft.com/office/powerpoint/2010/main" val="4071488636"/>
      </p:ext>
    </p:extLst>
  </p:cSld>
  <p:clrMapOvr>
    <a:masterClrMapping/>
  </p:clrMapOvr>
  <p:hf hdr="0" ft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C007F8-CCD2-4E45-B1E9-339A56482E0E}" type="datetime1">
              <a:rPr lang="fr-FR" smtClean="0"/>
              <a:t>25/11/2025</a:t>
            </a:fld>
            <a:endParaRPr lang="fr-FR"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9E00E3-DEE3-4217-B4F6-3EC050798811}" type="slidenum">
              <a:rPr lang="fr-FR" smtClean="0"/>
              <a:t>‹N°›</a:t>
            </a:fld>
            <a:endParaRPr lang="fr-FR" dirty="0"/>
          </a:p>
        </p:txBody>
      </p:sp>
    </p:spTree>
    <p:extLst>
      <p:ext uri="{BB962C8B-B14F-4D97-AF65-F5344CB8AC3E}">
        <p14:creationId xmlns:p14="http://schemas.microsoft.com/office/powerpoint/2010/main" val="2766815526"/>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4.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slides/_rels/slide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image" Target="../media/image16.jpeg"/><Relationship Id="rId1" Type="http://schemas.openxmlformats.org/officeDocument/2006/relationships/slideLayout" Target="../slideLayouts/slideLayout4.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8.xml.rels><?xml version="1.0" encoding="UTF-8" standalone="yes"?>
<Relationships xmlns="http://schemas.openxmlformats.org/package/2006/relationships"><Relationship Id="rId3" Type="http://schemas.openxmlformats.org/officeDocument/2006/relationships/image" Target="../media/image23.wmf"/><Relationship Id="rId7" Type="http://schemas.openxmlformats.org/officeDocument/2006/relationships/image" Target="../media/image25.wmf"/><Relationship Id="rId2" Type="http://schemas.openxmlformats.org/officeDocument/2006/relationships/oleObject" Target="../embeddings/oleObject1.bin"/><Relationship Id="rId1" Type="http://schemas.openxmlformats.org/officeDocument/2006/relationships/slideLayout" Target="../slideLayouts/slideLayout4.xml"/><Relationship Id="rId6" Type="http://schemas.openxmlformats.org/officeDocument/2006/relationships/oleObject" Target="../embeddings/oleObject3.bin"/><Relationship Id="rId5" Type="http://schemas.openxmlformats.org/officeDocument/2006/relationships/image" Target="../media/image24.wmf"/><Relationship Id="rId4" Type="http://schemas.openxmlformats.org/officeDocument/2006/relationships/oleObject" Target="../embeddings/oleObject2.bin"/></Relationships>
</file>

<file path=ppt/slides/_rels/slide9.xml.rels><?xml version="1.0" encoding="UTF-8" standalone="yes"?>
<Relationships xmlns="http://schemas.openxmlformats.org/package/2006/relationships"><Relationship Id="rId3" Type="http://schemas.openxmlformats.org/officeDocument/2006/relationships/image" Target="../media/image23.wmf"/><Relationship Id="rId7" Type="http://schemas.openxmlformats.org/officeDocument/2006/relationships/image" Target="../media/image25.wmf"/><Relationship Id="rId2" Type="http://schemas.openxmlformats.org/officeDocument/2006/relationships/oleObject" Target="../embeddings/oleObject1.bin"/><Relationship Id="rId1" Type="http://schemas.openxmlformats.org/officeDocument/2006/relationships/slideLayout" Target="../slideLayouts/slideLayout4.xml"/><Relationship Id="rId6" Type="http://schemas.openxmlformats.org/officeDocument/2006/relationships/oleObject" Target="../embeddings/oleObject3.bin"/><Relationship Id="rId5" Type="http://schemas.openxmlformats.org/officeDocument/2006/relationships/image" Target="../media/image24.wmf"/><Relationship Id="rId4" Type="http://schemas.openxmlformats.org/officeDocument/2006/relationships/oleObject" Target="../embeddings/oleObject2.bin"/></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s://smegreg-my.sharepoint.com/personal/emilie_laurent_smegreg_org/Documents/Bureau/SMEGREG/DATATION/Reunion%2024%2009%20-%20el/SMEGREG%20Maquette_ss%20titrage_v24.mp4" TargetMode="External"/><Relationship Id="rId1" Type="http://schemas.openxmlformats.org/officeDocument/2006/relationships/slideLayout" Target="../slideLayouts/slideLayout4.xml"/><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3.png"/><Relationship Id="rId2" Type="http://schemas.openxmlformats.org/officeDocument/2006/relationships/image" Target="../media/image29.png"/><Relationship Id="rId1" Type="http://schemas.openxmlformats.org/officeDocument/2006/relationships/slideLayout" Target="../slideLayouts/slideLayout4.xml"/><Relationship Id="rId6" Type="http://schemas.openxmlformats.org/officeDocument/2006/relationships/hyperlink" Target="https://smegreg-my.sharepoint.com/personal/emilie_laurent_smegreg_org/Documents/Bureau/SMEGREG/DATATION/Reunion%2024%2009%20-%20el/SMEGREG%20Maquette_ss%20titrage_v24.mp4" TargetMode="External"/><Relationship Id="rId5" Type="http://schemas.openxmlformats.org/officeDocument/2006/relationships/image" Target="../media/image32.png"/><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image" Target="../media/image34.png"/><Relationship Id="rId1" Type="http://schemas.openxmlformats.org/officeDocument/2006/relationships/slideLayout" Target="../slideLayouts/slideLayout4.xml"/><Relationship Id="rId6" Type="http://schemas.openxmlformats.org/officeDocument/2006/relationships/image" Target="../media/image38.png"/><Relationship Id="rId11" Type="http://schemas.openxmlformats.org/officeDocument/2006/relationships/image" Target="../media/image43.png"/><Relationship Id="rId5" Type="http://schemas.openxmlformats.org/officeDocument/2006/relationships/image" Target="../media/image37.png"/><Relationship Id="rId10" Type="http://schemas.openxmlformats.org/officeDocument/2006/relationships/image" Target="../media/image42.png"/><Relationship Id="rId4" Type="http://schemas.openxmlformats.org/officeDocument/2006/relationships/image" Target="../media/image36.png"/><Relationship Id="rId9" Type="http://schemas.openxmlformats.org/officeDocument/2006/relationships/image" Target="../media/image41.png"/></Relationships>
</file>

<file path=ppt/slides/_rels/slide1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4.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1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9FA3CC3-2106-D976-1E1A-A4242FC81144}"/>
              </a:ext>
            </a:extLst>
          </p:cNvPr>
          <p:cNvSpPr>
            <a:spLocks noGrp="1"/>
          </p:cNvSpPr>
          <p:nvPr>
            <p:ph type="ctrTitle"/>
          </p:nvPr>
        </p:nvSpPr>
        <p:spPr/>
        <p:txBody>
          <a:bodyPr>
            <a:normAutofit/>
          </a:bodyPr>
          <a:lstStyle/>
          <a:p>
            <a:r>
              <a:rPr lang="fr-FR" sz="3600" dirty="0"/>
              <a:t>Informations et questions diverses</a:t>
            </a:r>
            <a:endParaRPr lang="fr-FR" dirty="0"/>
          </a:p>
        </p:txBody>
      </p:sp>
      <p:sp>
        <p:nvSpPr>
          <p:cNvPr id="3" name="Sous-titre 2">
            <a:extLst>
              <a:ext uri="{FF2B5EF4-FFF2-40B4-BE49-F238E27FC236}">
                <a16:creationId xmlns:a16="http://schemas.microsoft.com/office/drawing/2014/main" id="{D388FAEB-F14C-61DB-9E3A-940D4C3D2D7B}"/>
              </a:ext>
            </a:extLst>
          </p:cNvPr>
          <p:cNvSpPr>
            <a:spLocks noGrp="1"/>
          </p:cNvSpPr>
          <p:nvPr>
            <p:ph type="subTitle" idx="1"/>
          </p:nvPr>
        </p:nvSpPr>
        <p:spPr/>
        <p:txBody>
          <a:bodyPr>
            <a:normAutofit fontScale="92500" lnSpcReduction="10000"/>
          </a:bodyPr>
          <a:lstStyle/>
          <a:p>
            <a:r>
              <a:rPr lang="fr-FR" dirty="0"/>
              <a:t>Comité syndical du SMEGREG</a:t>
            </a:r>
          </a:p>
          <a:p>
            <a:r>
              <a:rPr lang="fr-FR" dirty="0"/>
              <a:t>Réunion du 26 novembre 2025 - </a:t>
            </a:r>
            <a:r>
              <a:rPr lang="fr-FR" sz="2400" dirty="0"/>
              <a:t>Rapport n°8</a:t>
            </a:r>
            <a:endParaRPr lang="fr-FR" dirty="0"/>
          </a:p>
        </p:txBody>
      </p:sp>
    </p:spTree>
    <p:extLst>
      <p:ext uri="{BB962C8B-B14F-4D97-AF65-F5344CB8AC3E}">
        <p14:creationId xmlns:p14="http://schemas.microsoft.com/office/powerpoint/2010/main" val="21922129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03BE5B2E-A7D6-999F-7397-D60EA616E592}"/>
              </a:ext>
            </a:extLst>
          </p:cNvPr>
          <p:cNvSpPr>
            <a:spLocks noGrp="1"/>
          </p:cNvSpPr>
          <p:nvPr>
            <p:ph type="sldNum" sz="quarter" idx="12"/>
          </p:nvPr>
        </p:nvSpPr>
        <p:spPr/>
        <p:txBody>
          <a:bodyPr/>
          <a:lstStyle/>
          <a:p>
            <a:fld id="{A69E00E3-DEE3-4217-B4F6-3EC050798811}" type="slidenum">
              <a:rPr lang="fr-FR" smtClean="0"/>
              <a:t>2</a:t>
            </a:fld>
            <a:endParaRPr lang="fr-FR" dirty="0"/>
          </a:p>
        </p:txBody>
      </p:sp>
      <p:sp>
        <p:nvSpPr>
          <p:cNvPr id="4" name="Titre 3">
            <a:extLst>
              <a:ext uri="{FF2B5EF4-FFF2-40B4-BE49-F238E27FC236}">
                <a16:creationId xmlns:a16="http://schemas.microsoft.com/office/drawing/2014/main" id="{447ED277-3033-6B7D-81CB-148A49974EA3}"/>
              </a:ext>
            </a:extLst>
          </p:cNvPr>
          <p:cNvSpPr>
            <a:spLocks noGrp="1"/>
          </p:cNvSpPr>
          <p:nvPr>
            <p:ph type="title"/>
          </p:nvPr>
        </p:nvSpPr>
        <p:spPr>
          <a:xfrm>
            <a:off x="3006969" y="0"/>
            <a:ext cx="8223006" cy="886945"/>
          </a:xfrm>
        </p:spPr>
        <p:txBody>
          <a:bodyPr>
            <a:normAutofit fontScale="90000"/>
          </a:bodyPr>
          <a:lstStyle/>
          <a:p>
            <a:pPr algn="ctr"/>
            <a:r>
              <a:rPr lang="fr-FR" altLang="fr-FR" sz="2800" b="1" dirty="0">
                <a:solidFill>
                  <a:srgbClr val="0077D4"/>
                </a:solidFill>
              </a:rPr>
              <a:t>Suite des transferts de la compétence eau potable</a:t>
            </a:r>
            <a:br>
              <a:rPr lang="fr-FR" altLang="fr-FR" sz="2800" b="1" dirty="0">
                <a:solidFill>
                  <a:srgbClr val="0077D4"/>
                </a:solidFill>
              </a:rPr>
            </a:br>
            <a:r>
              <a:rPr lang="fr-FR" altLang="fr-FR" sz="2800" b="1" dirty="0">
                <a:solidFill>
                  <a:srgbClr val="0077D4"/>
                </a:solidFill>
              </a:rPr>
              <a:t>de deux membres du SMEGREG</a:t>
            </a:r>
            <a:endParaRPr lang="fr-FR" dirty="0"/>
          </a:p>
        </p:txBody>
      </p:sp>
      <p:sp>
        <p:nvSpPr>
          <p:cNvPr id="5" name="Text Box 15">
            <a:extLst>
              <a:ext uri="{FF2B5EF4-FFF2-40B4-BE49-F238E27FC236}">
                <a16:creationId xmlns:a16="http://schemas.microsoft.com/office/drawing/2014/main" id="{29F227BB-E1A7-5ADF-485F-525AD4896BEE}"/>
              </a:ext>
            </a:extLst>
          </p:cNvPr>
          <p:cNvSpPr txBox="1">
            <a:spLocks noChangeArrowheads="1"/>
          </p:cNvSpPr>
          <p:nvPr/>
        </p:nvSpPr>
        <p:spPr bwMode="auto">
          <a:xfrm>
            <a:off x="622748" y="1047750"/>
            <a:ext cx="11246523" cy="4708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r>
              <a:rPr lang="fr-FR" sz="2400" dirty="0">
                <a:solidFill>
                  <a:srgbClr val="1341A1"/>
                </a:solidFill>
              </a:rPr>
              <a:t>Fusions au 1</a:t>
            </a:r>
            <a:r>
              <a:rPr lang="fr-FR" sz="2400" baseline="30000" dirty="0">
                <a:solidFill>
                  <a:srgbClr val="1341A1"/>
                </a:solidFill>
              </a:rPr>
              <a:t>er</a:t>
            </a:r>
            <a:r>
              <a:rPr lang="fr-FR" sz="2400" dirty="0">
                <a:solidFill>
                  <a:srgbClr val="1341A1"/>
                </a:solidFill>
              </a:rPr>
              <a:t> janvier 2025 :</a:t>
            </a:r>
          </a:p>
          <a:p>
            <a:pPr marL="342900" indent="-342900">
              <a:spcBef>
                <a:spcPts val="1200"/>
              </a:spcBef>
              <a:buClr>
                <a:schemeClr val="accent6">
                  <a:lumMod val="75000"/>
                </a:schemeClr>
              </a:buClr>
              <a:buFont typeface="Arial" panose="020B0604020202020204" pitchFamily="34" charset="0"/>
              <a:buChar char="•"/>
            </a:pPr>
            <a:r>
              <a:rPr lang="fr-FR" sz="2400" dirty="0">
                <a:solidFill>
                  <a:srgbClr val="1341A1"/>
                </a:solidFill>
                <a:latin typeface="Trebuchet MS" panose="020B0603020202020204" pitchFamily="34" charset="0"/>
              </a:rPr>
              <a:t>syndicat de Castets en </a:t>
            </a:r>
            <a:r>
              <a:rPr lang="fr-FR" sz="2400" dirty="0" err="1">
                <a:solidFill>
                  <a:srgbClr val="1341A1"/>
                </a:solidFill>
                <a:latin typeface="Trebuchet MS" panose="020B0603020202020204" pitchFamily="34" charset="0"/>
              </a:rPr>
              <a:t>Dorthe</a:t>
            </a:r>
            <a:r>
              <a:rPr lang="fr-FR" sz="2400" dirty="0">
                <a:solidFill>
                  <a:srgbClr val="1341A1"/>
                </a:solidFill>
                <a:latin typeface="Trebuchet MS" panose="020B0603020202020204" pitchFamily="34" charset="0"/>
              </a:rPr>
              <a:t> </a:t>
            </a:r>
            <a:r>
              <a:rPr lang="fr-FR" sz="2400" dirty="0">
                <a:solidFill>
                  <a:srgbClr val="1341A1"/>
                </a:solidFill>
              </a:rPr>
              <a:t>élargi à la commune Langon, avec celui du Sauternais pour créer le </a:t>
            </a:r>
            <a:r>
              <a:rPr lang="fr-FR" sz="2400" b="1" dirty="0">
                <a:solidFill>
                  <a:srgbClr val="1341A1"/>
                </a:solidFill>
              </a:rPr>
              <a:t>SIVOM de la région de Castets, du Langonnais et du Sauternais </a:t>
            </a:r>
          </a:p>
          <a:p>
            <a:pPr marL="342900" indent="-342900">
              <a:spcBef>
                <a:spcPts val="1200"/>
              </a:spcBef>
              <a:buClr>
                <a:schemeClr val="accent6">
                  <a:lumMod val="75000"/>
                </a:schemeClr>
              </a:buClr>
              <a:buFont typeface="Arial" panose="020B0604020202020204" pitchFamily="34" charset="0"/>
              <a:buChar char="•"/>
            </a:pPr>
            <a:r>
              <a:rPr lang="fr-FR" sz="2400" dirty="0">
                <a:solidFill>
                  <a:srgbClr val="1341A1"/>
                </a:solidFill>
              </a:rPr>
              <a:t>SIVOM du Bazadais avec le Syndicat d'eau et d'assainissement du sud Bazadais pour donner naissance au </a:t>
            </a:r>
            <a:r>
              <a:rPr lang="fr-FR" sz="2400" b="1" dirty="0">
                <a:solidFill>
                  <a:srgbClr val="1341A1"/>
                </a:solidFill>
              </a:rPr>
              <a:t>Syndicat des eaux du Grand Bazadais</a:t>
            </a:r>
          </a:p>
          <a:p>
            <a:pPr lvl="2">
              <a:spcBef>
                <a:spcPts val="1200"/>
              </a:spcBef>
              <a:buClr>
                <a:schemeClr val="accent6">
                  <a:lumMod val="75000"/>
                </a:schemeClr>
              </a:buClr>
            </a:pPr>
            <a:endParaRPr lang="fr-FR" sz="2400" dirty="0">
              <a:solidFill>
                <a:srgbClr val="1341A1"/>
              </a:solidFill>
            </a:endParaRPr>
          </a:p>
          <a:p>
            <a:pPr lvl="2">
              <a:spcBef>
                <a:spcPts val="1200"/>
              </a:spcBef>
              <a:buClr>
                <a:schemeClr val="accent6">
                  <a:lumMod val="75000"/>
                </a:schemeClr>
              </a:buClr>
            </a:pPr>
            <a:r>
              <a:rPr lang="fr-FR" sz="2400" dirty="0">
                <a:solidFill>
                  <a:srgbClr val="1341A1"/>
                </a:solidFill>
              </a:rPr>
              <a:t>Situations à régulariser avec deux options pour les nouvelles entités :</a:t>
            </a:r>
          </a:p>
          <a:p>
            <a:pPr marL="1257300" lvl="2" indent="-342900">
              <a:spcBef>
                <a:spcPts val="1200"/>
              </a:spcBef>
              <a:buClr>
                <a:schemeClr val="accent6">
                  <a:lumMod val="75000"/>
                </a:schemeClr>
              </a:buClr>
              <a:buFont typeface="Arial" panose="020B0604020202020204" pitchFamily="34" charset="0"/>
              <a:buChar char="•"/>
            </a:pPr>
            <a:r>
              <a:rPr lang="x-none" sz="2400" dirty="0">
                <a:solidFill>
                  <a:srgbClr val="1341A1"/>
                </a:solidFill>
                <a:latin typeface="Trebuchet MS" panose="020B0603020202020204" pitchFamily="34" charset="0"/>
              </a:rPr>
              <a:t>une adhésion du syndicat pour l'intégralité de </a:t>
            </a:r>
            <a:r>
              <a:rPr lang="fr-FR" sz="2400" dirty="0">
                <a:solidFill>
                  <a:srgbClr val="1341A1"/>
                </a:solidFill>
                <a:latin typeface="Trebuchet MS" panose="020B0603020202020204" pitchFamily="34" charset="0"/>
              </a:rPr>
              <a:t>leur</a:t>
            </a:r>
            <a:r>
              <a:rPr lang="x-none" sz="2400" dirty="0">
                <a:solidFill>
                  <a:srgbClr val="1341A1"/>
                </a:solidFill>
                <a:latin typeface="Trebuchet MS" panose="020B0603020202020204" pitchFamily="34" charset="0"/>
              </a:rPr>
              <a:t> périmètre</a:t>
            </a:r>
            <a:endParaRPr lang="fr-FR" sz="2400" dirty="0">
              <a:solidFill>
                <a:srgbClr val="1341A1"/>
              </a:solidFill>
              <a:latin typeface="Trebuchet MS" panose="020B0603020202020204" pitchFamily="34" charset="0"/>
            </a:endParaRPr>
          </a:p>
          <a:p>
            <a:pPr marL="1257300" lvl="2" indent="-342900">
              <a:spcBef>
                <a:spcPts val="1200"/>
              </a:spcBef>
              <a:buClr>
                <a:schemeClr val="accent6">
                  <a:lumMod val="75000"/>
                </a:schemeClr>
              </a:buClr>
              <a:buFont typeface="Arial" panose="020B0604020202020204" pitchFamily="34" charset="0"/>
              <a:buChar char="•"/>
            </a:pPr>
            <a:r>
              <a:rPr lang="fr-FR" sz="2400" dirty="0">
                <a:solidFill>
                  <a:srgbClr val="1341A1"/>
                </a:solidFill>
                <a:latin typeface="Trebuchet MS" panose="020B0603020202020204" pitchFamily="34" charset="0"/>
              </a:rPr>
              <a:t>leur</a:t>
            </a:r>
            <a:r>
              <a:rPr lang="x-none" sz="2400" dirty="0">
                <a:solidFill>
                  <a:srgbClr val="1341A1"/>
                </a:solidFill>
                <a:latin typeface="Trebuchet MS" panose="020B0603020202020204" pitchFamily="34" charset="0"/>
              </a:rPr>
              <a:t> retrait de notre établissement</a:t>
            </a:r>
            <a:endParaRPr lang="fr-FR" sz="2400" dirty="0">
              <a:solidFill>
                <a:srgbClr val="1341A1"/>
              </a:solidFill>
              <a:latin typeface="Trebuchet MS" panose="020B0603020202020204" pitchFamily="34" charset="0"/>
            </a:endParaRPr>
          </a:p>
        </p:txBody>
      </p:sp>
    </p:spTree>
    <p:extLst>
      <p:ext uri="{BB962C8B-B14F-4D97-AF65-F5344CB8AC3E}">
        <p14:creationId xmlns:p14="http://schemas.microsoft.com/office/powerpoint/2010/main" val="35272273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363EF7-3DF0-A4EA-0D2C-3874203DC745}"/>
            </a:ext>
          </a:extLst>
        </p:cNvPr>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4BC31561-3B87-6075-77B9-87B4DA5CF82C}"/>
              </a:ext>
            </a:extLst>
          </p:cNvPr>
          <p:cNvSpPr>
            <a:spLocks noGrp="1"/>
          </p:cNvSpPr>
          <p:nvPr>
            <p:ph type="sldNum" sz="quarter" idx="12"/>
          </p:nvPr>
        </p:nvSpPr>
        <p:spPr/>
        <p:txBody>
          <a:bodyPr/>
          <a:lstStyle/>
          <a:p>
            <a:fld id="{A69E00E3-DEE3-4217-B4F6-3EC050798811}" type="slidenum">
              <a:rPr lang="fr-FR" smtClean="0"/>
              <a:t>3</a:t>
            </a:fld>
            <a:endParaRPr lang="fr-FR" dirty="0"/>
          </a:p>
        </p:txBody>
      </p:sp>
      <p:sp>
        <p:nvSpPr>
          <p:cNvPr id="4" name="Titre 3">
            <a:extLst>
              <a:ext uri="{FF2B5EF4-FFF2-40B4-BE49-F238E27FC236}">
                <a16:creationId xmlns:a16="http://schemas.microsoft.com/office/drawing/2014/main" id="{D4BDE2B8-BA10-647A-DE7F-50B6BE307347}"/>
              </a:ext>
            </a:extLst>
          </p:cNvPr>
          <p:cNvSpPr>
            <a:spLocks noGrp="1"/>
          </p:cNvSpPr>
          <p:nvPr>
            <p:ph type="title"/>
          </p:nvPr>
        </p:nvSpPr>
        <p:spPr>
          <a:xfrm>
            <a:off x="3006969" y="0"/>
            <a:ext cx="8223006" cy="886945"/>
          </a:xfrm>
        </p:spPr>
        <p:txBody>
          <a:bodyPr>
            <a:normAutofit fontScale="90000"/>
          </a:bodyPr>
          <a:lstStyle/>
          <a:p>
            <a:pPr algn="ctr"/>
            <a:r>
              <a:rPr lang="fr-FR" altLang="fr-FR" sz="2800" b="1" dirty="0">
                <a:solidFill>
                  <a:srgbClr val="0077D4"/>
                </a:solidFill>
              </a:rPr>
              <a:t>Suite des transferts de la compétence eau potable</a:t>
            </a:r>
            <a:br>
              <a:rPr lang="fr-FR" altLang="fr-FR" sz="2800" b="1" dirty="0">
                <a:solidFill>
                  <a:srgbClr val="0077D4"/>
                </a:solidFill>
              </a:rPr>
            </a:br>
            <a:r>
              <a:rPr lang="fr-FR" altLang="fr-FR" sz="2800" b="1" dirty="0">
                <a:solidFill>
                  <a:srgbClr val="0077D4"/>
                </a:solidFill>
              </a:rPr>
              <a:t>de deux membres du SMEGREG</a:t>
            </a:r>
            <a:endParaRPr lang="fr-FR" dirty="0"/>
          </a:p>
        </p:txBody>
      </p:sp>
      <p:sp>
        <p:nvSpPr>
          <p:cNvPr id="5" name="Text Box 15">
            <a:extLst>
              <a:ext uri="{FF2B5EF4-FFF2-40B4-BE49-F238E27FC236}">
                <a16:creationId xmlns:a16="http://schemas.microsoft.com/office/drawing/2014/main" id="{754B7483-DE74-2D5A-C43F-CCBFB19B73C2}"/>
              </a:ext>
            </a:extLst>
          </p:cNvPr>
          <p:cNvSpPr txBox="1">
            <a:spLocks noChangeArrowheads="1"/>
          </p:cNvSpPr>
          <p:nvPr/>
        </p:nvSpPr>
        <p:spPr bwMode="auto">
          <a:xfrm>
            <a:off x="451297" y="1214377"/>
            <a:ext cx="11464478"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marL="342900" indent="-342900">
              <a:spcBef>
                <a:spcPts val="2400"/>
              </a:spcBef>
              <a:buClr>
                <a:schemeClr val="accent6">
                  <a:lumMod val="75000"/>
                </a:schemeClr>
              </a:buClr>
              <a:buFont typeface="Arial" panose="020B0604020202020204" pitchFamily="34" charset="0"/>
              <a:buChar char="•"/>
            </a:pPr>
            <a:r>
              <a:rPr lang="fr-FR" sz="2800" dirty="0">
                <a:solidFill>
                  <a:srgbClr val="1341A1"/>
                </a:solidFill>
              </a:rPr>
              <a:t>SIVOM de la région de Castets, du Langonnais et du Sauternais : question inscrite à l’ordre du jour de la réunion de ce jour (26/11/2025) de son comité syndical</a:t>
            </a:r>
          </a:p>
          <a:p>
            <a:pPr marL="342900" indent="-342900">
              <a:spcBef>
                <a:spcPts val="2400"/>
              </a:spcBef>
              <a:buClr>
                <a:schemeClr val="accent6">
                  <a:lumMod val="75000"/>
                </a:schemeClr>
              </a:buClr>
              <a:buFont typeface="Arial" panose="020B0604020202020204" pitchFamily="34" charset="0"/>
              <a:buChar char="•"/>
            </a:pPr>
            <a:r>
              <a:rPr lang="fr-FR" sz="2800" dirty="0">
                <a:solidFill>
                  <a:srgbClr val="1341A1"/>
                </a:solidFill>
              </a:rPr>
              <a:t>Syndicat des eaux du Grand Bazadais : délibération du 25/06/2025 de son comité syndical </a:t>
            </a:r>
          </a:p>
        </p:txBody>
      </p:sp>
      <p:pic>
        <p:nvPicPr>
          <p:cNvPr id="6" name="Image 5">
            <a:extLst>
              <a:ext uri="{FF2B5EF4-FFF2-40B4-BE49-F238E27FC236}">
                <a16:creationId xmlns:a16="http://schemas.microsoft.com/office/drawing/2014/main" id="{2BD6AC1D-6C73-0AAA-5FDA-B2919C1AC029}"/>
              </a:ext>
            </a:extLst>
          </p:cNvPr>
          <p:cNvPicPr>
            <a:picLocks noChangeAspect="1"/>
          </p:cNvPicPr>
          <p:nvPr/>
        </p:nvPicPr>
        <p:blipFill>
          <a:blip r:embed="rId2"/>
          <a:stretch>
            <a:fillRect/>
          </a:stretch>
        </p:blipFill>
        <p:spPr>
          <a:xfrm>
            <a:off x="1646704" y="3768922"/>
            <a:ext cx="10178617" cy="2730490"/>
          </a:xfrm>
          <a:prstGeom prst="rect">
            <a:avLst/>
          </a:prstGeom>
        </p:spPr>
      </p:pic>
    </p:spTree>
    <p:extLst>
      <p:ext uri="{BB962C8B-B14F-4D97-AF65-F5344CB8AC3E}">
        <p14:creationId xmlns:p14="http://schemas.microsoft.com/office/powerpoint/2010/main" val="33486006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885FAE4-6955-B53A-74C9-5C073EC1733A}"/>
              </a:ext>
            </a:extLst>
          </p:cNvPr>
          <p:cNvSpPr>
            <a:spLocks noGrp="1"/>
          </p:cNvSpPr>
          <p:nvPr>
            <p:ph type="ctrTitle"/>
          </p:nvPr>
        </p:nvSpPr>
        <p:spPr>
          <a:xfrm>
            <a:off x="1269456" y="1992925"/>
            <a:ext cx="10363200" cy="1259531"/>
          </a:xfrm>
        </p:spPr>
        <p:txBody>
          <a:bodyPr/>
          <a:lstStyle/>
          <a:p>
            <a:r>
              <a:rPr lang="fr-FR" dirty="0"/>
              <a:t>La campagne de sensibilisation </a:t>
            </a:r>
            <a:br>
              <a:rPr lang="fr-FR" dirty="0"/>
            </a:br>
            <a:r>
              <a:rPr lang="fr-FR" dirty="0"/>
              <a:t>sur l’âge de l’eau</a:t>
            </a:r>
          </a:p>
        </p:txBody>
      </p:sp>
      <p:sp>
        <p:nvSpPr>
          <p:cNvPr id="3" name="Sous-titre 2">
            <a:extLst>
              <a:ext uri="{FF2B5EF4-FFF2-40B4-BE49-F238E27FC236}">
                <a16:creationId xmlns:a16="http://schemas.microsoft.com/office/drawing/2014/main" id="{5FF1C9FA-F3B9-B402-31F9-DF4F64682FA3}"/>
              </a:ext>
            </a:extLst>
          </p:cNvPr>
          <p:cNvSpPr>
            <a:spLocks noGrp="1"/>
          </p:cNvSpPr>
          <p:nvPr>
            <p:ph type="subTitle" idx="1"/>
          </p:nvPr>
        </p:nvSpPr>
        <p:spPr/>
        <p:txBody>
          <a:bodyPr>
            <a:normAutofit/>
          </a:bodyPr>
          <a:lstStyle/>
          <a:p>
            <a:r>
              <a:rPr lang="fr-FR" sz="2400" i="1" dirty="0">
                <a:solidFill>
                  <a:srgbClr val="1F6497"/>
                </a:solidFill>
              </a:rPr>
              <a:t>Bilan</a:t>
            </a:r>
            <a:endParaRPr lang="fr-FR" dirty="0">
              <a:solidFill>
                <a:srgbClr val="1F6497"/>
              </a:solidFill>
            </a:endParaRPr>
          </a:p>
        </p:txBody>
      </p:sp>
    </p:spTree>
    <p:extLst>
      <p:ext uri="{BB962C8B-B14F-4D97-AF65-F5344CB8AC3E}">
        <p14:creationId xmlns:p14="http://schemas.microsoft.com/office/powerpoint/2010/main" val="33679406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2">
            <a:extLst>
              <a:ext uri="{FF2B5EF4-FFF2-40B4-BE49-F238E27FC236}">
                <a16:creationId xmlns:a16="http://schemas.microsoft.com/office/drawing/2014/main" id="{5E2EB934-EA86-2831-0517-7371A613EDF3}"/>
              </a:ext>
            </a:extLst>
          </p:cNvPr>
          <p:cNvSpPr>
            <a:spLocks noGrp="1"/>
          </p:cNvSpPr>
          <p:nvPr>
            <p:ph type="sldNum" sz="quarter" idx="12"/>
          </p:nvPr>
        </p:nvSpPr>
        <p:spPr>
          <a:xfrm>
            <a:off x="298560" y="6356351"/>
            <a:ext cx="812080" cy="365125"/>
          </a:xfrm>
        </p:spPr>
        <p:txBody>
          <a:bodyPr/>
          <a:lstStyle/>
          <a:p>
            <a:pPr>
              <a:spcAft>
                <a:spcPts val="600"/>
              </a:spcAft>
            </a:pPr>
            <a:fld id="{A69E00E3-DEE3-4217-B4F6-3EC050798811}" type="slidenum">
              <a:rPr lang="fr-FR" smtClean="0"/>
              <a:pPr>
                <a:spcAft>
                  <a:spcPts val="600"/>
                </a:spcAft>
              </a:pPr>
              <a:t>5</a:t>
            </a:fld>
            <a:endParaRPr lang="fr-FR"/>
          </a:p>
        </p:txBody>
      </p:sp>
      <p:sp>
        <p:nvSpPr>
          <p:cNvPr id="5" name="Espace réservé du numéro de diapositive 5"/>
          <p:cNvSpPr txBox="1">
            <a:spLocks/>
          </p:cNvSpPr>
          <p:nvPr/>
        </p:nvSpPr>
        <p:spPr>
          <a:xfrm>
            <a:off x="2374980" y="0"/>
            <a:ext cx="8641935" cy="886945"/>
          </a:xfrm>
          <a:prstGeom prst="rect">
            <a:avLst/>
          </a:prstGeom>
        </p:spPr>
        <p:txBody>
          <a:bodyPr vert="horz" lIns="91440" tIns="45720" rIns="91440" bIns="45720" rtlCol="0" anchor="ctr">
            <a:normAutofit/>
          </a:bodyP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457200">
              <a:spcBef>
                <a:spcPct val="0"/>
              </a:spcBef>
              <a:spcAft>
                <a:spcPts val="600"/>
              </a:spcAft>
              <a:defRPr/>
            </a:pPr>
            <a:r>
              <a:rPr lang="fr-FR" sz="2800" b="1" dirty="0">
                <a:solidFill>
                  <a:srgbClr val="1F6497"/>
                </a:solidFill>
                <a:latin typeface="+mj-lt"/>
                <a:ea typeface="+mj-ea"/>
                <a:cs typeface="+mj-cs"/>
              </a:rPr>
              <a:t>Un projet scientifique &amp; de sensibilisation</a:t>
            </a:r>
            <a:endParaRPr lang="en-US" sz="2800" b="1" dirty="0">
              <a:solidFill>
                <a:srgbClr val="1F6497"/>
              </a:solidFill>
              <a:latin typeface="+mj-lt"/>
              <a:ea typeface="+mj-ea"/>
              <a:cs typeface="+mj-cs"/>
            </a:endParaRPr>
          </a:p>
        </p:txBody>
      </p:sp>
      <p:sp>
        <p:nvSpPr>
          <p:cNvPr id="3" name="ZoneTexte 2">
            <a:extLst>
              <a:ext uri="{FF2B5EF4-FFF2-40B4-BE49-F238E27FC236}">
                <a16:creationId xmlns:a16="http://schemas.microsoft.com/office/drawing/2014/main" id="{8978480C-9768-49FE-1FD5-BB48B1B5F8DC}"/>
              </a:ext>
            </a:extLst>
          </p:cNvPr>
          <p:cNvSpPr txBox="1"/>
          <p:nvPr/>
        </p:nvSpPr>
        <p:spPr>
          <a:xfrm>
            <a:off x="941294" y="1204805"/>
            <a:ext cx="8059271" cy="1892826"/>
          </a:xfrm>
          <a:prstGeom prst="rect">
            <a:avLst/>
          </a:prstGeom>
          <a:noFill/>
        </p:spPr>
        <p:txBody>
          <a:bodyPr wrap="square">
            <a:spAutoFit/>
          </a:bodyPr>
          <a:lstStyle/>
          <a:p>
            <a:pPr>
              <a:spcBef>
                <a:spcPts val="600"/>
              </a:spcBef>
              <a:buClr>
                <a:srgbClr val="F78F04"/>
              </a:buClr>
            </a:pPr>
            <a:r>
              <a:rPr lang="fr-FR" sz="2800" b="1" u="sng" dirty="0">
                <a:solidFill>
                  <a:schemeClr val="accent6"/>
                </a:solidFill>
                <a:latin typeface="Trebuchet MS" panose="020B0603020202020204" pitchFamily="34" charset="0"/>
              </a:rPr>
              <a:t>Volet scientifique</a:t>
            </a:r>
          </a:p>
          <a:p>
            <a:pPr>
              <a:spcBef>
                <a:spcPts val="600"/>
              </a:spcBef>
              <a:buClr>
                <a:srgbClr val="F78F04"/>
              </a:buClr>
            </a:pPr>
            <a:r>
              <a:rPr lang="fr-FR" sz="2800" dirty="0">
                <a:solidFill>
                  <a:schemeClr val="accent6"/>
                </a:solidFill>
                <a:latin typeface="Trebuchet MS" panose="020B0603020202020204" pitchFamily="34" charset="0"/>
              </a:rPr>
              <a:t>&gt;&gt;&gt; </a:t>
            </a:r>
            <a:r>
              <a:rPr lang="fr-FR" sz="2800" dirty="0">
                <a:solidFill>
                  <a:srgbClr val="333399"/>
                </a:solidFill>
                <a:latin typeface="Trebuchet MS" panose="020B0603020202020204" pitchFamily="34" charset="0"/>
              </a:rPr>
              <a:t>répondre à un besoin de connaissance sur les nappes profondes pour mieux </a:t>
            </a:r>
            <a:r>
              <a:rPr lang="fr-FR" sz="2800" dirty="0">
                <a:solidFill>
                  <a:srgbClr val="333399"/>
                </a:solidFill>
                <a:latin typeface="Trebuchet MS" panose="020B0603020202020204" pitchFamily="34" charset="0"/>
                <a:cs typeface="Times New Roman" panose="02020603050405020304" pitchFamily="18" charset="0"/>
              </a:rPr>
              <a:t>comprendre les écoulements au sein et entre les réservoirs</a:t>
            </a:r>
            <a:r>
              <a:rPr lang="fr-FR" sz="2400" dirty="0">
                <a:solidFill>
                  <a:srgbClr val="333399"/>
                </a:solidFill>
                <a:latin typeface="Trebuchet MS" panose="020B0603020202020204" pitchFamily="34" charset="0"/>
                <a:cs typeface="Times New Roman" panose="02020603050405020304" pitchFamily="18" charset="0"/>
              </a:rPr>
              <a:t> </a:t>
            </a:r>
            <a:endParaRPr lang="fr-FR" sz="2800" dirty="0">
              <a:solidFill>
                <a:srgbClr val="333399"/>
              </a:solidFill>
              <a:latin typeface="Trebuchet MS" panose="020B0603020202020204" pitchFamily="34" charset="0"/>
              <a:cs typeface="Times New Roman" panose="02020603050405020304" pitchFamily="18" charset="0"/>
            </a:endParaRPr>
          </a:p>
        </p:txBody>
      </p:sp>
      <p:pic>
        <p:nvPicPr>
          <p:cNvPr id="6" name="Image 5" descr="Une image contenant sol, cylindre, plastique, Poubelle&#10;&#10;Description générée automatiquement">
            <a:extLst>
              <a:ext uri="{FF2B5EF4-FFF2-40B4-BE49-F238E27FC236}">
                <a16:creationId xmlns:a16="http://schemas.microsoft.com/office/drawing/2014/main" id="{E9F872DC-8916-D0CD-CBBE-66ABB78CA1A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082474" y="1710839"/>
            <a:ext cx="3109526" cy="4146034"/>
          </a:xfrm>
          <a:prstGeom prst="rect">
            <a:avLst/>
          </a:prstGeom>
        </p:spPr>
      </p:pic>
      <p:pic>
        <p:nvPicPr>
          <p:cNvPr id="11" name="Graphique 10" descr="Microscope contour">
            <a:extLst>
              <a:ext uri="{FF2B5EF4-FFF2-40B4-BE49-F238E27FC236}">
                <a16:creationId xmlns:a16="http://schemas.microsoft.com/office/drawing/2014/main" id="{D04DA65E-E223-834E-40ED-F03FC52F53F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25460" y="1204805"/>
            <a:ext cx="517032" cy="517032"/>
          </a:xfrm>
          <a:prstGeom prst="rect">
            <a:avLst/>
          </a:prstGeom>
        </p:spPr>
      </p:pic>
      <p:sp>
        <p:nvSpPr>
          <p:cNvPr id="2" name="Text Box 15">
            <a:extLst>
              <a:ext uri="{FF2B5EF4-FFF2-40B4-BE49-F238E27FC236}">
                <a16:creationId xmlns:a16="http://schemas.microsoft.com/office/drawing/2014/main" id="{AB56BB42-E355-B86F-C906-BB52113A5B60}"/>
              </a:ext>
            </a:extLst>
          </p:cNvPr>
          <p:cNvSpPr txBox="1">
            <a:spLocks noChangeArrowheads="1"/>
          </p:cNvSpPr>
          <p:nvPr/>
        </p:nvSpPr>
        <p:spPr bwMode="auto">
          <a:xfrm>
            <a:off x="845778" y="3788426"/>
            <a:ext cx="8236696"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lvl="0"/>
            <a:r>
              <a:rPr lang="fr-FR" sz="2800" b="1" u="sng" dirty="0">
                <a:solidFill>
                  <a:schemeClr val="accent6"/>
                </a:solidFill>
                <a:latin typeface="Trebuchet MS" panose="020B0603020202020204" pitchFamily="34" charset="0"/>
                <a:cs typeface="Times New Roman" panose="02020603050405020304" pitchFamily="18" charset="0"/>
              </a:rPr>
              <a:t>Volet sensibilisation</a:t>
            </a:r>
            <a:r>
              <a:rPr lang="fr-FR" sz="2800" b="1" dirty="0">
                <a:solidFill>
                  <a:schemeClr val="accent6"/>
                </a:solidFill>
                <a:latin typeface="Trebuchet MS" panose="020B0603020202020204" pitchFamily="34" charset="0"/>
                <a:cs typeface="Times New Roman" panose="02020603050405020304" pitchFamily="18" charset="0"/>
              </a:rPr>
              <a:t> </a:t>
            </a:r>
          </a:p>
          <a:p>
            <a:pPr lvl="0"/>
            <a:r>
              <a:rPr lang="fr-FR" sz="2800" dirty="0">
                <a:solidFill>
                  <a:schemeClr val="accent6"/>
                </a:solidFill>
                <a:latin typeface="Trebuchet MS" panose="020B0603020202020204" pitchFamily="34" charset="0"/>
                <a:cs typeface="Times New Roman" panose="02020603050405020304" pitchFamily="18" charset="0"/>
              </a:rPr>
              <a:t>&gt;&gt;&gt; </a:t>
            </a:r>
            <a:r>
              <a:rPr lang="fr-FR" sz="2800" dirty="0">
                <a:solidFill>
                  <a:srgbClr val="1341A1"/>
                </a:solidFill>
                <a:latin typeface="Trebuchet MS" panose="020B0603020202020204" pitchFamily="34" charset="0"/>
                <a:cs typeface="Times New Roman" panose="02020603050405020304" pitchFamily="18" charset="0"/>
              </a:rPr>
              <a:t>s</a:t>
            </a:r>
            <a:r>
              <a:rPr lang="fr-FR" sz="2800" dirty="0">
                <a:solidFill>
                  <a:srgbClr val="1341A1"/>
                </a:solidFill>
              </a:rPr>
              <a:t>’appuyer sur les résultats de la campagne scientifique pour faire d'une </a:t>
            </a:r>
            <a:r>
              <a:rPr lang="fr-FR" sz="2800" dirty="0">
                <a:solidFill>
                  <a:schemeClr val="accent6">
                    <a:lumMod val="75000"/>
                  </a:schemeClr>
                </a:solidFill>
              </a:rPr>
              <a:t>ressource invisible et complexe </a:t>
            </a:r>
            <a:r>
              <a:rPr lang="fr-FR" sz="2800" dirty="0">
                <a:solidFill>
                  <a:srgbClr val="1341A1"/>
                </a:solidFill>
              </a:rPr>
              <a:t>une </a:t>
            </a:r>
            <a:r>
              <a:rPr lang="fr-FR" sz="2800" dirty="0">
                <a:solidFill>
                  <a:schemeClr val="accent6">
                    <a:lumMod val="75000"/>
                  </a:schemeClr>
                </a:solidFill>
              </a:rPr>
              <a:t>eau millénaire, ludique</a:t>
            </a:r>
            <a:r>
              <a:rPr lang="fr-FR" sz="2800" dirty="0">
                <a:solidFill>
                  <a:srgbClr val="0070C0"/>
                </a:solidFill>
              </a:rPr>
              <a:t> </a:t>
            </a:r>
            <a:r>
              <a:rPr lang="fr-FR" sz="2800" dirty="0">
                <a:solidFill>
                  <a:srgbClr val="1341A1"/>
                </a:solidFill>
              </a:rPr>
              <a:t>et</a:t>
            </a:r>
            <a:r>
              <a:rPr lang="fr-FR" sz="2800" dirty="0">
                <a:solidFill>
                  <a:srgbClr val="0070C0"/>
                </a:solidFill>
              </a:rPr>
              <a:t> </a:t>
            </a:r>
            <a:r>
              <a:rPr lang="fr-FR" sz="2800" dirty="0">
                <a:solidFill>
                  <a:schemeClr val="accent6">
                    <a:lumMod val="75000"/>
                  </a:schemeClr>
                </a:solidFill>
              </a:rPr>
              <a:t>accessible</a:t>
            </a:r>
            <a:r>
              <a:rPr lang="fr-FR" sz="2800" dirty="0">
                <a:solidFill>
                  <a:srgbClr val="1341A1"/>
                </a:solidFill>
              </a:rPr>
              <a:t> à tous</a:t>
            </a:r>
            <a:endParaRPr lang="fr-FR" sz="2800" dirty="0">
              <a:solidFill>
                <a:srgbClr val="333399"/>
              </a:solidFill>
              <a:latin typeface="Trebuchet MS" panose="020B0603020202020204" pitchFamily="34" charset="0"/>
              <a:cs typeface="Times New Roman" panose="02020603050405020304" pitchFamily="18" charset="0"/>
            </a:endParaRPr>
          </a:p>
        </p:txBody>
      </p:sp>
      <p:pic>
        <p:nvPicPr>
          <p:cNvPr id="7" name="Graphique 6" descr="Classe avec un remplissage uni">
            <a:extLst>
              <a:ext uri="{FF2B5EF4-FFF2-40B4-BE49-F238E27FC236}">
                <a16:creationId xmlns:a16="http://schemas.microsoft.com/office/drawing/2014/main" id="{83390757-3B66-62CF-5BEE-44AB66500CA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25460" y="3788426"/>
            <a:ext cx="517032" cy="517032"/>
          </a:xfrm>
          <a:prstGeom prst="rect">
            <a:avLst/>
          </a:prstGeom>
        </p:spPr>
      </p:pic>
    </p:spTree>
    <p:extLst>
      <p:ext uri="{BB962C8B-B14F-4D97-AF65-F5344CB8AC3E}">
        <p14:creationId xmlns:p14="http://schemas.microsoft.com/office/powerpoint/2010/main" val="27211812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F5B774-AC84-F601-5AF8-158A8DD0E0A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F2CC8CF-A4BD-3D4D-963D-323DE24C12D8}"/>
              </a:ext>
            </a:extLst>
          </p:cNvPr>
          <p:cNvSpPr>
            <a:spLocks noGrp="1"/>
          </p:cNvSpPr>
          <p:nvPr>
            <p:ph type="title"/>
          </p:nvPr>
        </p:nvSpPr>
        <p:spPr>
          <a:xfrm>
            <a:off x="2367815" y="0"/>
            <a:ext cx="9013358" cy="886945"/>
          </a:xfrm>
        </p:spPr>
        <p:txBody>
          <a:bodyPr>
            <a:normAutofit/>
          </a:bodyPr>
          <a:lstStyle/>
          <a:p>
            <a:pPr algn="ctr">
              <a:spcAft>
                <a:spcPts val="600"/>
              </a:spcAft>
              <a:defRPr/>
            </a:pPr>
            <a:r>
              <a:rPr lang="fr-FR" sz="2800" b="1" dirty="0">
                <a:solidFill>
                  <a:srgbClr val="1F6497"/>
                </a:solidFill>
              </a:rPr>
              <a:t>La campagne de sensibilisation</a:t>
            </a:r>
            <a:endParaRPr lang="en-US" sz="2800" b="1" dirty="0">
              <a:solidFill>
                <a:srgbClr val="1F6497"/>
              </a:solidFill>
            </a:endParaRPr>
          </a:p>
        </p:txBody>
      </p:sp>
      <p:sp>
        <p:nvSpPr>
          <p:cNvPr id="5" name="ZoneTexte 4">
            <a:extLst>
              <a:ext uri="{FF2B5EF4-FFF2-40B4-BE49-F238E27FC236}">
                <a16:creationId xmlns:a16="http://schemas.microsoft.com/office/drawing/2014/main" id="{641EADFA-5B87-BD3A-7410-3313B9894A71}"/>
              </a:ext>
            </a:extLst>
          </p:cNvPr>
          <p:cNvSpPr txBox="1"/>
          <p:nvPr/>
        </p:nvSpPr>
        <p:spPr>
          <a:xfrm>
            <a:off x="428540" y="2054336"/>
            <a:ext cx="7343860" cy="3801041"/>
          </a:xfrm>
          <a:prstGeom prst="rect">
            <a:avLst/>
          </a:prstGeom>
          <a:noFill/>
        </p:spPr>
        <p:txBody>
          <a:bodyPr wrap="square">
            <a:spAutoFit/>
          </a:bodyPr>
          <a:lstStyle/>
          <a:p>
            <a:r>
              <a:rPr lang="fr-FR" sz="2800" dirty="0">
                <a:solidFill>
                  <a:srgbClr val="1341A1"/>
                </a:solidFill>
              </a:rPr>
              <a:t>Choix d’une </a:t>
            </a:r>
            <a:r>
              <a:rPr lang="fr-FR" sz="2800" dirty="0">
                <a:solidFill>
                  <a:schemeClr val="accent6">
                    <a:lumMod val="75000"/>
                  </a:schemeClr>
                </a:solidFill>
              </a:rPr>
              <a:t>mascotte </a:t>
            </a:r>
            <a:r>
              <a:rPr lang="fr-FR" sz="2800" dirty="0">
                <a:solidFill>
                  <a:srgbClr val="1341A1"/>
                </a:solidFill>
              </a:rPr>
              <a:t>pour créer une </a:t>
            </a:r>
            <a:r>
              <a:rPr lang="fr-FR" sz="2800" dirty="0">
                <a:solidFill>
                  <a:schemeClr val="accent6">
                    <a:lumMod val="75000"/>
                  </a:schemeClr>
                </a:solidFill>
              </a:rPr>
              <a:t>connexion émotionnelle </a:t>
            </a:r>
            <a:r>
              <a:rPr lang="fr-FR" sz="2800" dirty="0">
                <a:solidFill>
                  <a:srgbClr val="1341A1"/>
                </a:solidFill>
              </a:rPr>
              <a:t>: le </a:t>
            </a:r>
            <a:r>
              <a:rPr lang="fr-FR" sz="2800" dirty="0">
                <a:solidFill>
                  <a:schemeClr val="accent6">
                    <a:lumMod val="75000"/>
                  </a:schemeClr>
                </a:solidFill>
              </a:rPr>
              <a:t>mammouth</a:t>
            </a:r>
          </a:p>
          <a:p>
            <a:pPr marL="285750" indent="-285750">
              <a:spcBef>
                <a:spcPts val="1800"/>
              </a:spcBef>
              <a:buClr>
                <a:schemeClr val="accent6">
                  <a:lumMod val="75000"/>
                </a:schemeClr>
              </a:buClr>
              <a:buFont typeface="Wingdings" panose="05000000000000000000" pitchFamily="2" charset="2"/>
              <a:buChar char="ü"/>
            </a:pPr>
            <a:r>
              <a:rPr lang="fr-FR" sz="2800" dirty="0">
                <a:solidFill>
                  <a:srgbClr val="1341A1"/>
                </a:solidFill>
              </a:rPr>
              <a:t>symbole de la préhistoire et du temps long</a:t>
            </a:r>
          </a:p>
          <a:p>
            <a:pPr marL="285750" indent="-285750">
              <a:spcBef>
                <a:spcPts val="1800"/>
              </a:spcBef>
              <a:buClr>
                <a:schemeClr val="accent6">
                  <a:lumMod val="75000"/>
                </a:schemeClr>
              </a:buClr>
              <a:buFont typeface="Wingdings" panose="05000000000000000000" pitchFamily="2" charset="2"/>
              <a:buChar char="ü"/>
            </a:pPr>
            <a:r>
              <a:rPr lang="fr-FR" sz="2800" dirty="0">
                <a:solidFill>
                  <a:srgbClr val="1341A1"/>
                </a:solidFill>
              </a:rPr>
              <a:t>marqueur d’ère millénaire et de temps révolus</a:t>
            </a:r>
          </a:p>
          <a:p>
            <a:pPr>
              <a:spcBef>
                <a:spcPts val="1800"/>
              </a:spcBef>
              <a:buClr>
                <a:schemeClr val="accent6">
                  <a:lumMod val="75000"/>
                </a:schemeClr>
              </a:buClr>
            </a:pPr>
            <a:r>
              <a:rPr lang="fr-FR" sz="2800" dirty="0">
                <a:solidFill>
                  <a:schemeClr val="accent6">
                    <a:lumMod val="75000"/>
                  </a:schemeClr>
                </a:solidFill>
              </a:rPr>
              <a:t>=&gt; </a:t>
            </a:r>
            <a:r>
              <a:rPr lang="fr-FR" sz="2800" dirty="0">
                <a:solidFill>
                  <a:srgbClr val="1341A1"/>
                </a:solidFill>
              </a:rPr>
              <a:t>pour l’associer à l’histoire des eaux souterraines</a:t>
            </a:r>
          </a:p>
        </p:txBody>
      </p:sp>
      <p:pic>
        <p:nvPicPr>
          <p:cNvPr id="4" name="Image 3" descr="Une image contenant texte, affiche, mammifère, Prospectus&#10;&#10;Le contenu généré par l’IA peut être incorrect.">
            <a:extLst>
              <a:ext uri="{FF2B5EF4-FFF2-40B4-BE49-F238E27FC236}">
                <a16:creationId xmlns:a16="http://schemas.microsoft.com/office/drawing/2014/main" id="{461D41A1-5C94-24E8-4EF8-2BA097B5EC6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899618" y="964115"/>
            <a:ext cx="3863842" cy="5488332"/>
          </a:xfrm>
          <a:prstGeom prst="rect">
            <a:avLst/>
          </a:prstGeom>
        </p:spPr>
      </p:pic>
      <p:sp>
        <p:nvSpPr>
          <p:cNvPr id="6" name="ZoneTexte 5">
            <a:extLst>
              <a:ext uri="{FF2B5EF4-FFF2-40B4-BE49-F238E27FC236}">
                <a16:creationId xmlns:a16="http://schemas.microsoft.com/office/drawing/2014/main" id="{18514361-4174-40DA-F1FD-19A595776A75}"/>
              </a:ext>
            </a:extLst>
          </p:cNvPr>
          <p:cNvSpPr txBox="1"/>
          <p:nvPr/>
        </p:nvSpPr>
        <p:spPr>
          <a:xfrm>
            <a:off x="428540" y="1162686"/>
            <a:ext cx="6097712" cy="523220"/>
          </a:xfrm>
          <a:prstGeom prst="rect">
            <a:avLst/>
          </a:prstGeom>
          <a:noFill/>
        </p:spPr>
        <p:txBody>
          <a:bodyPr wrap="square">
            <a:spAutoFit/>
          </a:bodyPr>
          <a:lstStyle/>
          <a:p>
            <a:pPr>
              <a:spcBef>
                <a:spcPts val="600"/>
              </a:spcBef>
              <a:buClr>
                <a:srgbClr val="F78F04"/>
              </a:buClr>
            </a:pPr>
            <a:r>
              <a:rPr lang="fr-FR" sz="2800" b="1" u="sng" dirty="0">
                <a:solidFill>
                  <a:schemeClr val="accent6">
                    <a:lumMod val="75000"/>
                  </a:schemeClr>
                </a:solidFill>
                <a:latin typeface="Trebuchet MS" panose="020B0603020202020204" pitchFamily="34" charset="0"/>
                <a:cs typeface="Times New Roman" panose="02020603050405020304" pitchFamily="18" charset="0"/>
              </a:rPr>
              <a:t>La campagne globale</a:t>
            </a:r>
            <a:endParaRPr lang="fr-FR" sz="2400" dirty="0">
              <a:solidFill>
                <a:schemeClr val="accent6">
                  <a:lumMod val="75000"/>
                </a:schemeClr>
              </a:solidFill>
              <a:latin typeface="Trebuchet MS" panose="020B0603020202020204" pitchFamily="34" charset="0"/>
              <a:cs typeface="Times New Roman" panose="02020603050405020304" pitchFamily="18" charset="0"/>
            </a:endParaRPr>
          </a:p>
        </p:txBody>
      </p:sp>
    </p:spTree>
    <p:extLst>
      <p:ext uri="{BB962C8B-B14F-4D97-AF65-F5344CB8AC3E}">
        <p14:creationId xmlns:p14="http://schemas.microsoft.com/office/powerpoint/2010/main" val="3177862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FB61CF-8F44-9E69-9B6A-4DE512A01649}"/>
            </a:ext>
          </a:extLst>
        </p:cNvPr>
        <p:cNvGrpSpPr/>
        <p:nvPr/>
      </p:nvGrpSpPr>
      <p:grpSpPr>
        <a:xfrm>
          <a:off x="0" y="0"/>
          <a:ext cx="0" cy="0"/>
          <a:chOff x="0" y="0"/>
          <a:chExt cx="0" cy="0"/>
        </a:xfrm>
      </p:grpSpPr>
      <p:sp>
        <p:nvSpPr>
          <p:cNvPr id="3" name="Text Box 15">
            <a:extLst>
              <a:ext uri="{FF2B5EF4-FFF2-40B4-BE49-F238E27FC236}">
                <a16:creationId xmlns:a16="http://schemas.microsoft.com/office/drawing/2014/main" id="{A5454413-FB7C-179A-6D4C-E643BE5061D6}"/>
              </a:ext>
            </a:extLst>
          </p:cNvPr>
          <p:cNvSpPr txBox="1">
            <a:spLocks noChangeArrowheads="1"/>
          </p:cNvSpPr>
          <p:nvPr/>
        </p:nvSpPr>
        <p:spPr bwMode="auto">
          <a:xfrm>
            <a:off x="194309" y="1020616"/>
            <a:ext cx="109667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600"/>
              </a:spcBef>
              <a:buClr>
                <a:srgbClr val="F78F04"/>
              </a:buClr>
            </a:pPr>
            <a:r>
              <a:rPr lang="fr-FR" sz="2400" b="1" u="sng" dirty="0">
                <a:solidFill>
                  <a:schemeClr val="accent6">
                    <a:lumMod val="75000"/>
                  </a:schemeClr>
                </a:solidFill>
                <a:latin typeface="Trebuchet MS" panose="020B0603020202020204" pitchFamily="34" charset="0"/>
                <a:cs typeface="Times New Roman" panose="02020603050405020304" pitchFamily="18" charset="0"/>
              </a:rPr>
              <a:t>UNE DIFFUSION DEPARTEMENTALE</a:t>
            </a:r>
            <a:endParaRPr lang="fr-FR" sz="2000" dirty="0">
              <a:solidFill>
                <a:schemeClr val="accent6">
                  <a:lumMod val="75000"/>
                </a:schemeClr>
              </a:solidFill>
              <a:latin typeface="Trebuchet MS" panose="020B0603020202020204" pitchFamily="34" charset="0"/>
              <a:cs typeface="Times New Roman" panose="02020603050405020304" pitchFamily="18" charset="0"/>
            </a:endParaRPr>
          </a:p>
        </p:txBody>
      </p:sp>
      <p:sp>
        <p:nvSpPr>
          <p:cNvPr id="9" name="ZoneTexte 8">
            <a:extLst>
              <a:ext uri="{FF2B5EF4-FFF2-40B4-BE49-F238E27FC236}">
                <a16:creationId xmlns:a16="http://schemas.microsoft.com/office/drawing/2014/main" id="{BA4D6140-3A62-95D2-2C99-D3CFCB76EF1B}"/>
              </a:ext>
            </a:extLst>
          </p:cNvPr>
          <p:cNvSpPr txBox="1"/>
          <p:nvPr/>
        </p:nvSpPr>
        <p:spPr>
          <a:xfrm>
            <a:off x="289546" y="1690095"/>
            <a:ext cx="10776275" cy="4516621"/>
          </a:xfrm>
          <a:prstGeom prst="rect">
            <a:avLst/>
          </a:prstGeom>
          <a:noFill/>
        </p:spPr>
        <p:txBody>
          <a:bodyPr wrap="square">
            <a:spAutoFit/>
          </a:bodyPr>
          <a:lstStyle/>
          <a:p>
            <a:r>
              <a:rPr lang="fr-FR" sz="2400" dirty="0">
                <a:solidFill>
                  <a:schemeClr val="accent6">
                    <a:lumMod val="75000"/>
                  </a:schemeClr>
                </a:solidFill>
              </a:rPr>
              <a:t>Campagne d’affichage avec des mises à disposition sur les réseaux : </a:t>
            </a:r>
          </a:p>
          <a:p>
            <a:endParaRPr lang="fr-FR" sz="2400" dirty="0">
              <a:solidFill>
                <a:schemeClr val="accent6">
                  <a:lumMod val="75000"/>
                </a:schemeClr>
              </a:solidFill>
            </a:endParaRPr>
          </a:p>
          <a:p>
            <a:pPr marL="285750" indent="-285750">
              <a:spcBef>
                <a:spcPts val="1800"/>
              </a:spcBef>
              <a:buClr>
                <a:schemeClr val="accent6">
                  <a:lumMod val="75000"/>
                </a:schemeClr>
              </a:buClr>
              <a:buFont typeface="Arial" panose="020B0604020202020204" pitchFamily="34" charset="0"/>
              <a:buChar char="•"/>
            </a:pPr>
            <a:r>
              <a:rPr lang="fr-FR" sz="2400" dirty="0">
                <a:solidFill>
                  <a:srgbClr val="0070C0"/>
                </a:solidFill>
              </a:rPr>
              <a:t>Bordeaux Métropole : </a:t>
            </a:r>
          </a:p>
          <a:p>
            <a:pPr lvl="1">
              <a:spcBef>
                <a:spcPts val="300"/>
              </a:spcBef>
              <a:buClr>
                <a:schemeClr val="accent6">
                  <a:lumMod val="75000"/>
                </a:schemeClr>
              </a:buClr>
            </a:pPr>
            <a:r>
              <a:rPr lang="fr-FR" sz="2200" dirty="0">
                <a:solidFill>
                  <a:srgbClr val="1341A1"/>
                </a:solidFill>
              </a:rPr>
              <a:t>44 faces du 6 au 18 août 2025</a:t>
            </a:r>
          </a:p>
          <a:p>
            <a:pPr marL="285750" indent="-285750">
              <a:spcBef>
                <a:spcPts val="1800"/>
              </a:spcBef>
              <a:buClr>
                <a:schemeClr val="accent6">
                  <a:lumMod val="75000"/>
                </a:schemeClr>
              </a:buClr>
              <a:buFont typeface="Arial" panose="020B0604020202020204" pitchFamily="34" charset="0"/>
              <a:buChar char="•"/>
            </a:pPr>
            <a:r>
              <a:rPr lang="fr-FR" sz="2400" dirty="0">
                <a:solidFill>
                  <a:srgbClr val="0070C0"/>
                </a:solidFill>
              </a:rPr>
              <a:t>Région Nouvelle Aquitaine : </a:t>
            </a:r>
          </a:p>
          <a:p>
            <a:pPr lvl="1">
              <a:spcBef>
                <a:spcPts val="300"/>
              </a:spcBef>
              <a:buClr>
                <a:schemeClr val="accent6">
                  <a:lumMod val="75000"/>
                </a:schemeClr>
              </a:buClr>
            </a:pPr>
            <a:r>
              <a:rPr lang="fr-FR" sz="2200" dirty="0">
                <a:solidFill>
                  <a:srgbClr val="1341A1"/>
                </a:solidFill>
              </a:rPr>
              <a:t>50 faces octobre 2025</a:t>
            </a:r>
          </a:p>
          <a:p>
            <a:pPr lvl="1">
              <a:spcBef>
                <a:spcPts val="300"/>
              </a:spcBef>
            </a:pPr>
            <a:r>
              <a:rPr lang="fr-FR" sz="2200" dirty="0">
                <a:solidFill>
                  <a:srgbClr val="1341A1"/>
                </a:solidFill>
              </a:rPr>
              <a:t>50 faces en février 2026</a:t>
            </a:r>
          </a:p>
          <a:p>
            <a:pPr lvl="1">
              <a:spcBef>
                <a:spcPts val="300"/>
              </a:spcBef>
            </a:pPr>
            <a:r>
              <a:rPr lang="fr-FR" sz="2200" dirty="0">
                <a:solidFill>
                  <a:srgbClr val="1341A1"/>
                </a:solidFill>
              </a:rPr>
              <a:t>50 faces en octobre 2026</a:t>
            </a:r>
          </a:p>
          <a:p>
            <a:pPr marL="285750" indent="-285750">
              <a:spcBef>
                <a:spcPts val="1800"/>
              </a:spcBef>
              <a:buClr>
                <a:schemeClr val="accent6">
                  <a:lumMod val="75000"/>
                </a:schemeClr>
              </a:buClr>
              <a:buFont typeface="Arial" panose="020B0604020202020204" pitchFamily="34" charset="0"/>
              <a:buChar char="•"/>
            </a:pPr>
            <a:r>
              <a:rPr lang="fr-FR" sz="2400" dirty="0">
                <a:solidFill>
                  <a:srgbClr val="0070C0"/>
                </a:solidFill>
              </a:rPr>
              <a:t>Département de la Gironde : </a:t>
            </a:r>
          </a:p>
          <a:p>
            <a:pPr lvl="1">
              <a:spcBef>
                <a:spcPts val="300"/>
              </a:spcBef>
              <a:buClr>
                <a:schemeClr val="accent6">
                  <a:lumMod val="75000"/>
                </a:schemeClr>
              </a:buClr>
            </a:pPr>
            <a:r>
              <a:rPr lang="fr-FR" sz="2200" dirty="0">
                <a:solidFill>
                  <a:srgbClr val="1341A1"/>
                </a:solidFill>
              </a:rPr>
              <a:t>150 faces novembre 2025</a:t>
            </a:r>
          </a:p>
        </p:txBody>
      </p:sp>
      <p:sp>
        <p:nvSpPr>
          <p:cNvPr id="7" name="Titre 1">
            <a:extLst>
              <a:ext uri="{FF2B5EF4-FFF2-40B4-BE49-F238E27FC236}">
                <a16:creationId xmlns:a16="http://schemas.microsoft.com/office/drawing/2014/main" id="{E79310E8-996F-F18F-8BBC-730F77C2918C}"/>
              </a:ext>
            </a:extLst>
          </p:cNvPr>
          <p:cNvSpPr txBox="1">
            <a:spLocks/>
          </p:cNvSpPr>
          <p:nvPr/>
        </p:nvSpPr>
        <p:spPr>
          <a:xfrm>
            <a:off x="2346104" y="0"/>
            <a:ext cx="9013358" cy="886945"/>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2500" kern="1200">
                <a:solidFill>
                  <a:srgbClr val="1341A1"/>
                </a:solidFill>
                <a:latin typeface="+mj-lt"/>
                <a:ea typeface="+mj-ea"/>
                <a:cs typeface="+mj-cs"/>
              </a:defRPr>
            </a:lvl1pPr>
          </a:lstStyle>
          <a:p>
            <a:pPr algn="ctr">
              <a:spcAft>
                <a:spcPts val="600"/>
              </a:spcAft>
              <a:defRPr/>
            </a:pPr>
            <a:r>
              <a:rPr lang="fr-FR" sz="2800" b="1" dirty="0">
                <a:solidFill>
                  <a:srgbClr val="1F6497"/>
                </a:solidFill>
              </a:rPr>
              <a:t>La campagne de sensibilisation</a:t>
            </a:r>
            <a:endParaRPr lang="en-US" sz="2800" b="1" dirty="0">
              <a:solidFill>
                <a:srgbClr val="1F6497"/>
              </a:solidFill>
            </a:endParaRPr>
          </a:p>
        </p:txBody>
      </p:sp>
      <p:pic>
        <p:nvPicPr>
          <p:cNvPr id="4" name="Image 3" descr="Une image contenant texte, plein air, ciel, herbe&#10;&#10;Le contenu généré par l’IA peut être incorrect.">
            <a:extLst>
              <a:ext uri="{FF2B5EF4-FFF2-40B4-BE49-F238E27FC236}">
                <a16:creationId xmlns:a16="http://schemas.microsoft.com/office/drawing/2014/main" id="{D7E78787-B585-AF4D-1BFD-F6BC22BD8121}"/>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10675236" y="2446659"/>
            <a:ext cx="1368451" cy="1823876"/>
          </a:xfrm>
          <a:prstGeom prst="rect">
            <a:avLst/>
          </a:prstGeom>
        </p:spPr>
      </p:pic>
      <p:pic>
        <p:nvPicPr>
          <p:cNvPr id="8" name="Image 7" descr="Une image contenant plein air, arbre, ciel, plante&#10;&#10;Le contenu généré par l’IA peut être incorrect.">
            <a:extLst>
              <a:ext uri="{FF2B5EF4-FFF2-40B4-BE49-F238E27FC236}">
                <a16:creationId xmlns:a16="http://schemas.microsoft.com/office/drawing/2014/main" id="{23CAA6B8-6903-490A-B959-B0E181655F33}"/>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9329589" y="2446659"/>
            <a:ext cx="1264450" cy="1823876"/>
          </a:xfrm>
          <a:prstGeom prst="rect">
            <a:avLst/>
          </a:prstGeom>
        </p:spPr>
      </p:pic>
      <p:pic>
        <p:nvPicPr>
          <p:cNvPr id="11" name="Image 10" descr="Une image contenant texte, plein air, route, ciel&#10;&#10;Le contenu généré par l’IA peut être incorrect.">
            <a:extLst>
              <a:ext uri="{FF2B5EF4-FFF2-40B4-BE49-F238E27FC236}">
                <a16:creationId xmlns:a16="http://schemas.microsoft.com/office/drawing/2014/main" id="{9EADAD6A-CF79-B4AD-D346-36F1731B42E7}"/>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7914813" y="2446659"/>
            <a:ext cx="1338489" cy="1823876"/>
          </a:xfrm>
          <a:prstGeom prst="rect">
            <a:avLst/>
          </a:prstGeom>
        </p:spPr>
      </p:pic>
      <p:pic>
        <p:nvPicPr>
          <p:cNvPr id="13" name="Image 12" descr="Une image contenant plein air, texte, arbre, ciel&#10;&#10;Le contenu généré par l’IA peut être incorrect.">
            <a:extLst>
              <a:ext uri="{FF2B5EF4-FFF2-40B4-BE49-F238E27FC236}">
                <a16:creationId xmlns:a16="http://schemas.microsoft.com/office/drawing/2014/main" id="{4EFFBD7F-3E3C-B96A-BC93-817E1D4485FE}"/>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9302533" y="4339164"/>
            <a:ext cx="1291506" cy="1949663"/>
          </a:xfrm>
          <a:prstGeom prst="rect">
            <a:avLst/>
          </a:prstGeom>
        </p:spPr>
      </p:pic>
      <p:pic>
        <p:nvPicPr>
          <p:cNvPr id="15" name="Image 14" descr="Une image contenant texte, plein air, véhicule, Véhicule terrestre&#10;&#10;Le contenu généré par l’IA peut être incorrect.">
            <a:extLst>
              <a:ext uri="{FF2B5EF4-FFF2-40B4-BE49-F238E27FC236}">
                <a16:creationId xmlns:a16="http://schemas.microsoft.com/office/drawing/2014/main" id="{E72DA60A-4229-BDB7-7B0E-A819A0ECB185}"/>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10654027" y="4320479"/>
            <a:ext cx="1368451" cy="1952857"/>
          </a:xfrm>
          <a:prstGeom prst="rect">
            <a:avLst/>
          </a:prstGeom>
        </p:spPr>
      </p:pic>
      <p:pic>
        <p:nvPicPr>
          <p:cNvPr id="19" name="Image 18" descr="Une image contenant plein air, ciel, arbre, sol&#10;&#10;Le contenu généré par l’IA peut être incorrect.">
            <a:extLst>
              <a:ext uri="{FF2B5EF4-FFF2-40B4-BE49-F238E27FC236}">
                <a16:creationId xmlns:a16="http://schemas.microsoft.com/office/drawing/2014/main" id="{A22281EF-0FC2-140E-7E25-5DD812B84EE6}"/>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7914814" y="4339164"/>
            <a:ext cx="1327731" cy="1930672"/>
          </a:xfrm>
          <a:prstGeom prst="rect">
            <a:avLst/>
          </a:prstGeom>
        </p:spPr>
      </p:pic>
      <p:pic>
        <p:nvPicPr>
          <p:cNvPr id="20" name="Image 19" descr="Une image contenant texte, plein air, bâtiment, Panneau d’affichage&#10;&#10;Le contenu généré par l’IA peut être incorrect.">
            <a:extLst>
              <a:ext uri="{FF2B5EF4-FFF2-40B4-BE49-F238E27FC236}">
                <a16:creationId xmlns:a16="http://schemas.microsoft.com/office/drawing/2014/main" id="{49FE2E29-A94D-DDD9-3252-C534D1918A80}"/>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a:off x="4959556" y="2446658"/>
            <a:ext cx="2895269" cy="3823177"/>
          </a:xfrm>
          <a:prstGeom prst="rect">
            <a:avLst/>
          </a:prstGeom>
        </p:spPr>
      </p:pic>
    </p:spTree>
    <p:extLst>
      <p:ext uri="{BB962C8B-B14F-4D97-AF65-F5344CB8AC3E}">
        <p14:creationId xmlns:p14="http://schemas.microsoft.com/office/powerpoint/2010/main" val="38678881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E7F104-7EF0-9E8C-382E-E40FA02D75D8}"/>
            </a:ext>
          </a:extLst>
        </p:cNvPr>
        <p:cNvGrpSpPr/>
        <p:nvPr/>
      </p:nvGrpSpPr>
      <p:grpSpPr>
        <a:xfrm>
          <a:off x="0" y="0"/>
          <a:ext cx="0" cy="0"/>
          <a:chOff x="0" y="0"/>
          <a:chExt cx="0" cy="0"/>
        </a:xfrm>
      </p:grpSpPr>
      <p:sp>
        <p:nvSpPr>
          <p:cNvPr id="9" name="ZoneTexte 8">
            <a:extLst>
              <a:ext uri="{FF2B5EF4-FFF2-40B4-BE49-F238E27FC236}">
                <a16:creationId xmlns:a16="http://schemas.microsoft.com/office/drawing/2014/main" id="{BC1E51DE-6001-D5D7-76DA-D11AF3B8F1B4}"/>
              </a:ext>
            </a:extLst>
          </p:cNvPr>
          <p:cNvSpPr txBox="1"/>
          <p:nvPr/>
        </p:nvSpPr>
        <p:spPr>
          <a:xfrm>
            <a:off x="194984" y="1541018"/>
            <a:ext cx="11511815" cy="830997"/>
          </a:xfrm>
          <a:prstGeom prst="rect">
            <a:avLst/>
          </a:prstGeom>
          <a:noFill/>
        </p:spPr>
        <p:txBody>
          <a:bodyPr wrap="square">
            <a:spAutoFit/>
          </a:bodyPr>
          <a:lstStyle/>
          <a:p>
            <a:r>
              <a:rPr lang="fr-FR" sz="2400" dirty="0">
                <a:solidFill>
                  <a:schemeClr val="accent6">
                    <a:lumMod val="75000"/>
                  </a:schemeClr>
                </a:solidFill>
              </a:rPr>
              <a:t>Déclinaisons</a:t>
            </a:r>
            <a:r>
              <a:rPr lang="fr-FR" sz="2400" dirty="0">
                <a:solidFill>
                  <a:srgbClr val="1341A1"/>
                </a:solidFill>
              </a:rPr>
              <a:t> </a:t>
            </a:r>
            <a:r>
              <a:rPr lang="fr-FR" sz="2400" dirty="0">
                <a:solidFill>
                  <a:schemeClr val="accent6">
                    <a:lumMod val="75000"/>
                  </a:schemeClr>
                </a:solidFill>
              </a:rPr>
              <a:t>locales</a:t>
            </a:r>
            <a:r>
              <a:rPr lang="fr-FR" sz="2400" dirty="0">
                <a:solidFill>
                  <a:srgbClr val="1341A1"/>
                </a:solidFill>
              </a:rPr>
              <a:t> et </a:t>
            </a:r>
            <a:r>
              <a:rPr lang="fr-FR" sz="2400" dirty="0">
                <a:solidFill>
                  <a:schemeClr val="accent6">
                    <a:lumMod val="75000"/>
                  </a:schemeClr>
                </a:solidFill>
              </a:rPr>
              <a:t>personnalisées</a:t>
            </a:r>
            <a:r>
              <a:rPr lang="fr-FR" sz="2400" dirty="0">
                <a:solidFill>
                  <a:srgbClr val="1341A1"/>
                </a:solidFill>
              </a:rPr>
              <a:t>, illustrées par d’</a:t>
            </a:r>
            <a:r>
              <a:rPr lang="fr-FR" sz="2400" dirty="0">
                <a:solidFill>
                  <a:schemeClr val="accent6">
                    <a:lumMod val="75000"/>
                  </a:schemeClr>
                </a:solidFill>
              </a:rPr>
              <a:t>autres marqueurs de temps </a:t>
            </a:r>
            <a:r>
              <a:rPr lang="fr-FR" sz="2400" dirty="0">
                <a:solidFill>
                  <a:srgbClr val="1341A1"/>
                </a:solidFill>
              </a:rPr>
              <a:t>correspondant à l’âge de l’eau déterminée sur chaque territoire</a:t>
            </a:r>
          </a:p>
        </p:txBody>
      </p:sp>
      <p:graphicFrame>
        <p:nvGraphicFramePr>
          <p:cNvPr id="4" name="Objet 3">
            <a:extLst>
              <a:ext uri="{FF2B5EF4-FFF2-40B4-BE49-F238E27FC236}">
                <a16:creationId xmlns:a16="http://schemas.microsoft.com/office/drawing/2014/main" id="{0AC0F5ED-7BA7-3FBB-B4F8-F34ABE9A2AA2}"/>
              </a:ext>
            </a:extLst>
          </p:cNvPr>
          <p:cNvGraphicFramePr>
            <a:graphicFrameLocks noChangeAspect="1"/>
          </p:cNvGraphicFramePr>
          <p:nvPr/>
        </p:nvGraphicFramePr>
        <p:xfrm>
          <a:off x="1762598" y="2502869"/>
          <a:ext cx="3071432" cy="4355131"/>
        </p:xfrm>
        <a:graphic>
          <a:graphicData uri="http://schemas.openxmlformats.org/presentationml/2006/ole">
            <mc:AlternateContent xmlns:mc="http://schemas.openxmlformats.org/markup-compatibility/2006">
              <mc:Choice xmlns:v="urn:schemas-microsoft-com:vml" Requires="v">
                <p:oleObj name="PDF Document" r:id="rId2" imgW="8037720" imgH="11394720" progId="PowerPDF.Document">
                  <p:embed/>
                </p:oleObj>
              </mc:Choice>
              <mc:Fallback>
                <p:oleObj name="PDF Document" r:id="rId2" imgW="8037720" imgH="11394720" progId="PowerPDF.Document">
                  <p:embed/>
                  <p:pic>
                    <p:nvPicPr>
                      <p:cNvPr id="4" name="Objet 3">
                        <a:extLst>
                          <a:ext uri="{FF2B5EF4-FFF2-40B4-BE49-F238E27FC236}">
                            <a16:creationId xmlns:a16="http://schemas.microsoft.com/office/drawing/2014/main" id="{0AC0F5ED-7BA7-3FBB-B4F8-F34ABE9A2AA2}"/>
                          </a:ext>
                        </a:extLst>
                      </p:cNvPr>
                      <p:cNvPicPr/>
                      <p:nvPr/>
                    </p:nvPicPr>
                    <p:blipFill>
                      <a:blip r:embed="rId3"/>
                      <a:stretch>
                        <a:fillRect/>
                      </a:stretch>
                    </p:blipFill>
                    <p:spPr>
                      <a:xfrm>
                        <a:off x="1762598" y="2502869"/>
                        <a:ext cx="3071432" cy="4355131"/>
                      </a:xfrm>
                      <a:prstGeom prst="rect">
                        <a:avLst/>
                      </a:prstGeom>
                    </p:spPr>
                  </p:pic>
                </p:oleObj>
              </mc:Fallback>
            </mc:AlternateContent>
          </a:graphicData>
        </a:graphic>
      </p:graphicFrame>
      <p:graphicFrame>
        <p:nvGraphicFramePr>
          <p:cNvPr id="5" name="Objet 4">
            <a:extLst>
              <a:ext uri="{FF2B5EF4-FFF2-40B4-BE49-F238E27FC236}">
                <a16:creationId xmlns:a16="http://schemas.microsoft.com/office/drawing/2014/main" id="{D37A48EE-F3C4-3E89-3924-7739BA8EFF9A}"/>
              </a:ext>
            </a:extLst>
          </p:cNvPr>
          <p:cNvGraphicFramePr>
            <a:graphicFrameLocks noChangeAspect="1"/>
          </p:cNvGraphicFramePr>
          <p:nvPr/>
        </p:nvGraphicFramePr>
        <p:xfrm>
          <a:off x="8085824" y="2502869"/>
          <a:ext cx="3071433" cy="4355131"/>
        </p:xfrm>
        <a:graphic>
          <a:graphicData uri="http://schemas.openxmlformats.org/presentationml/2006/ole">
            <mc:AlternateContent xmlns:mc="http://schemas.openxmlformats.org/markup-compatibility/2006">
              <mc:Choice xmlns:v="urn:schemas-microsoft-com:vml" Requires="v">
                <p:oleObj name="PDF Document" r:id="rId4" imgW="8037720" imgH="11394720" progId="PowerPDF.Document">
                  <p:embed/>
                </p:oleObj>
              </mc:Choice>
              <mc:Fallback>
                <p:oleObj name="PDF Document" r:id="rId4" imgW="8037720" imgH="11394720" progId="PowerPDF.Document">
                  <p:embed/>
                  <p:pic>
                    <p:nvPicPr>
                      <p:cNvPr id="5" name="Objet 4">
                        <a:extLst>
                          <a:ext uri="{FF2B5EF4-FFF2-40B4-BE49-F238E27FC236}">
                            <a16:creationId xmlns:a16="http://schemas.microsoft.com/office/drawing/2014/main" id="{D37A48EE-F3C4-3E89-3924-7739BA8EFF9A}"/>
                          </a:ext>
                        </a:extLst>
                      </p:cNvPr>
                      <p:cNvPicPr/>
                      <p:nvPr/>
                    </p:nvPicPr>
                    <p:blipFill>
                      <a:blip r:embed="rId5"/>
                      <a:stretch>
                        <a:fillRect/>
                      </a:stretch>
                    </p:blipFill>
                    <p:spPr>
                      <a:xfrm>
                        <a:off x="8085824" y="2502869"/>
                        <a:ext cx="3071433" cy="4355131"/>
                      </a:xfrm>
                      <a:prstGeom prst="rect">
                        <a:avLst/>
                      </a:prstGeom>
                    </p:spPr>
                  </p:pic>
                </p:oleObj>
              </mc:Fallback>
            </mc:AlternateContent>
          </a:graphicData>
        </a:graphic>
      </p:graphicFrame>
      <p:graphicFrame>
        <p:nvGraphicFramePr>
          <p:cNvPr id="7" name="Objet 6">
            <a:extLst>
              <a:ext uri="{FF2B5EF4-FFF2-40B4-BE49-F238E27FC236}">
                <a16:creationId xmlns:a16="http://schemas.microsoft.com/office/drawing/2014/main" id="{0DDE67D9-544D-5178-4892-325D465EA55F}"/>
              </a:ext>
            </a:extLst>
          </p:cNvPr>
          <p:cNvGraphicFramePr>
            <a:graphicFrameLocks noChangeAspect="1"/>
          </p:cNvGraphicFramePr>
          <p:nvPr/>
        </p:nvGraphicFramePr>
        <p:xfrm>
          <a:off x="4924211" y="2502869"/>
          <a:ext cx="3071432" cy="4355131"/>
        </p:xfrm>
        <a:graphic>
          <a:graphicData uri="http://schemas.openxmlformats.org/presentationml/2006/ole">
            <mc:AlternateContent xmlns:mc="http://schemas.openxmlformats.org/markup-compatibility/2006">
              <mc:Choice xmlns:v="urn:schemas-microsoft-com:vml" Requires="v">
                <p:oleObj name="PDF Document" r:id="rId6" imgW="8037720" imgH="11394720" progId="PowerPDF.Document">
                  <p:embed/>
                </p:oleObj>
              </mc:Choice>
              <mc:Fallback>
                <p:oleObj name="PDF Document" r:id="rId6" imgW="8037720" imgH="11394720" progId="PowerPDF.Document">
                  <p:embed/>
                  <p:pic>
                    <p:nvPicPr>
                      <p:cNvPr id="7" name="Objet 6">
                        <a:extLst>
                          <a:ext uri="{FF2B5EF4-FFF2-40B4-BE49-F238E27FC236}">
                            <a16:creationId xmlns:a16="http://schemas.microsoft.com/office/drawing/2014/main" id="{0DDE67D9-544D-5178-4892-325D465EA55F}"/>
                          </a:ext>
                        </a:extLst>
                      </p:cNvPr>
                      <p:cNvPicPr/>
                      <p:nvPr/>
                    </p:nvPicPr>
                    <p:blipFill>
                      <a:blip r:embed="rId7"/>
                      <a:stretch>
                        <a:fillRect/>
                      </a:stretch>
                    </p:blipFill>
                    <p:spPr>
                      <a:xfrm>
                        <a:off x="4924211" y="2502869"/>
                        <a:ext cx="3071432" cy="4355131"/>
                      </a:xfrm>
                      <a:prstGeom prst="rect">
                        <a:avLst/>
                      </a:prstGeom>
                    </p:spPr>
                  </p:pic>
                </p:oleObj>
              </mc:Fallback>
            </mc:AlternateContent>
          </a:graphicData>
        </a:graphic>
      </p:graphicFrame>
      <p:sp>
        <p:nvSpPr>
          <p:cNvPr id="8" name="Text Box 15">
            <a:extLst>
              <a:ext uri="{FF2B5EF4-FFF2-40B4-BE49-F238E27FC236}">
                <a16:creationId xmlns:a16="http://schemas.microsoft.com/office/drawing/2014/main" id="{F496B17A-4767-DDA6-3AB2-99FD91FD78C4}"/>
              </a:ext>
            </a:extLst>
          </p:cNvPr>
          <p:cNvSpPr txBox="1">
            <a:spLocks noChangeArrowheads="1"/>
          </p:cNvSpPr>
          <p:nvPr/>
        </p:nvSpPr>
        <p:spPr bwMode="auto">
          <a:xfrm>
            <a:off x="194984" y="886945"/>
            <a:ext cx="74367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600"/>
              </a:spcBef>
              <a:buClr>
                <a:srgbClr val="F78F04"/>
              </a:buClr>
            </a:pPr>
            <a:r>
              <a:rPr lang="fr-FR" sz="2800" b="1" u="sng" dirty="0">
                <a:solidFill>
                  <a:schemeClr val="accent6">
                    <a:lumMod val="75000"/>
                  </a:schemeClr>
                </a:solidFill>
                <a:latin typeface="Trebuchet MS" panose="020B0603020202020204" pitchFamily="34" charset="0"/>
                <a:cs typeface="Times New Roman" panose="02020603050405020304" pitchFamily="18" charset="0"/>
              </a:rPr>
              <a:t>La campagne territoriale</a:t>
            </a:r>
            <a:endParaRPr lang="fr-FR" sz="2400" dirty="0">
              <a:solidFill>
                <a:schemeClr val="accent6">
                  <a:lumMod val="75000"/>
                </a:schemeClr>
              </a:solidFill>
              <a:latin typeface="Trebuchet MS" panose="020B0603020202020204" pitchFamily="34" charset="0"/>
              <a:cs typeface="Times New Roman" panose="02020603050405020304" pitchFamily="18" charset="0"/>
            </a:endParaRPr>
          </a:p>
        </p:txBody>
      </p:sp>
      <p:sp>
        <p:nvSpPr>
          <p:cNvPr id="2" name="Titre 1">
            <a:extLst>
              <a:ext uri="{FF2B5EF4-FFF2-40B4-BE49-F238E27FC236}">
                <a16:creationId xmlns:a16="http://schemas.microsoft.com/office/drawing/2014/main" id="{5D1E885A-817E-2FA2-9511-8059D47901F0}"/>
              </a:ext>
            </a:extLst>
          </p:cNvPr>
          <p:cNvSpPr>
            <a:spLocks noGrp="1"/>
          </p:cNvSpPr>
          <p:nvPr>
            <p:ph type="title"/>
          </p:nvPr>
        </p:nvSpPr>
        <p:spPr>
          <a:xfrm>
            <a:off x="2367815" y="0"/>
            <a:ext cx="9013358" cy="886945"/>
          </a:xfrm>
        </p:spPr>
        <p:txBody>
          <a:bodyPr>
            <a:normAutofit/>
          </a:bodyPr>
          <a:lstStyle/>
          <a:p>
            <a:pPr algn="ctr">
              <a:spcAft>
                <a:spcPts val="600"/>
              </a:spcAft>
              <a:defRPr/>
            </a:pPr>
            <a:r>
              <a:rPr lang="fr-FR" sz="2800" b="1" dirty="0">
                <a:solidFill>
                  <a:srgbClr val="1F6497"/>
                </a:solidFill>
              </a:rPr>
              <a:t>La campagne de sensibilisation</a:t>
            </a:r>
            <a:endParaRPr lang="en-US" sz="2800" b="1" dirty="0">
              <a:solidFill>
                <a:srgbClr val="1F6497"/>
              </a:solidFill>
            </a:endParaRPr>
          </a:p>
        </p:txBody>
      </p:sp>
    </p:spTree>
    <p:extLst>
      <p:ext uri="{BB962C8B-B14F-4D97-AF65-F5344CB8AC3E}">
        <p14:creationId xmlns:p14="http://schemas.microsoft.com/office/powerpoint/2010/main" val="27229983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9ABBDE-0A9E-D138-B9DD-AAFA6E50CF5B}"/>
            </a:ext>
          </a:extLst>
        </p:cNvPr>
        <p:cNvGrpSpPr/>
        <p:nvPr/>
      </p:nvGrpSpPr>
      <p:grpSpPr>
        <a:xfrm>
          <a:off x="0" y="0"/>
          <a:ext cx="0" cy="0"/>
          <a:chOff x="0" y="0"/>
          <a:chExt cx="0" cy="0"/>
        </a:xfrm>
      </p:grpSpPr>
      <p:graphicFrame>
        <p:nvGraphicFramePr>
          <p:cNvPr id="4" name="Objet 3">
            <a:extLst>
              <a:ext uri="{FF2B5EF4-FFF2-40B4-BE49-F238E27FC236}">
                <a16:creationId xmlns:a16="http://schemas.microsoft.com/office/drawing/2014/main" id="{2B153C5F-10D1-F829-97A4-410C7546D523}"/>
              </a:ext>
            </a:extLst>
          </p:cNvPr>
          <p:cNvGraphicFramePr>
            <a:graphicFrameLocks noChangeAspect="1"/>
          </p:cNvGraphicFramePr>
          <p:nvPr/>
        </p:nvGraphicFramePr>
        <p:xfrm>
          <a:off x="102928" y="1644227"/>
          <a:ext cx="1793241" cy="2542722"/>
        </p:xfrm>
        <a:graphic>
          <a:graphicData uri="http://schemas.openxmlformats.org/presentationml/2006/ole">
            <mc:AlternateContent xmlns:mc="http://schemas.openxmlformats.org/markup-compatibility/2006">
              <mc:Choice xmlns:v="urn:schemas-microsoft-com:vml" Requires="v">
                <p:oleObj name="PDF Document" r:id="rId2" imgW="8037720" imgH="11394720" progId="PowerPDF.Document">
                  <p:embed/>
                </p:oleObj>
              </mc:Choice>
              <mc:Fallback>
                <p:oleObj name="PDF Document" r:id="rId2" imgW="8037720" imgH="11394720" progId="PowerPDF.Document">
                  <p:embed/>
                  <p:pic>
                    <p:nvPicPr>
                      <p:cNvPr id="4" name="Objet 3">
                        <a:extLst>
                          <a:ext uri="{FF2B5EF4-FFF2-40B4-BE49-F238E27FC236}">
                            <a16:creationId xmlns:a16="http://schemas.microsoft.com/office/drawing/2014/main" id="{2B153C5F-10D1-F829-97A4-410C7546D523}"/>
                          </a:ext>
                        </a:extLst>
                      </p:cNvPr>
                      <p:cNvPicPr/>
                      <p:nvPr/>
                    </p:nvPicPr>
                    <p:blipFill>
                      <a:blip r:embed="rId3"/>
                      <a:stretch>
                        <a:fillRect/>
                      </a:stretch>
                    </p:blipFill>
                    <p:spPr>
                      <a:xfrm>
                        <a:off x="102928" y="1644227"/>
                        <a:ext cx="1793241" cy="2542722"/>
                      </a:xfrm>
                      <a:prstGeom prst="rect">
                        <a:avLst/>
                      </a:prstGeom>
                    </p:spPr>
                  </p:pic>
                </p:oleObj>
              </mc:Fallback>
            </mc:AlternateContent>
          </a:graphicData>
        </a:graphic>
      </p:graphicFrame>
      <p:graphicFrame>
        <p:nvGraphicFramePr>
          <p:cNvPr id="5" name="Objet 4">
            <a:extLst>
              <a:ext uri="{FF2B5EF4-FFF2-40B4-BE49-F238E27FC236}">
                <a16:creationId xmlns:a16="http://schemas.microsoft.com/office/drawing/2014/main" id="{A50C85E6-8CE7-7423-B313-BBFAD53AAFB3}"/>
              </a:ext>
            </a:extLst>
          </p:cNvPr>
          <p:cNvGraphicFramePr>
            <a:graphicFrameLocks noChangeAspect="1"/>
          </p:cNvGraphicFramePr>
          <p:nvPr/>
        </p:nvGraphicFramePr>
        <p:xfrm>
          <a:off x="1409837" y="2842708"/>
          <a:ext cx="1793241" cy="2542723"/>
        </p:xfrm>
        <a:graphic>
          <a:graphicData uri="http://schemas.openxmlformats.org/presentationml/2006/ole">
            <mc:AlternateContent xmlns:mc="http://schemas.openxmlformats.org/markup-compatibility/2006">
              <mc:Choice xmlns:v="urn:schemas-microsoft-com:vml" Requires="v">
                <p:oleObj name="PDF Document" r:id="rId4" imgW="8037720" imgH="11394720" progId="PowerPDF.Document">
                  <p:embed/>
                </p:oleObj>
              </mc:Choice>
              <mc:Fallback>
                <p:oleObj name="PDF Document" r:id="rId4" imgW="8037720" imgH="11394720" progId="PowerPDF.Document">
                  <p:embed/>
                  <p:pic>
                    <p:nvPicPr>
                      <p:cNvPr id="5" name="Objet 4">
                        <a:extLst>
                          <a:ext uri="{FF2B5EF4-FFF2-40B4-BE49-F238E27FC236}">
                            <a16:creationId xmlns:a16="http://schemas.microsoft.com/office/drawing/2014/main" id="{A50C85E6-8CE7-7423-B313-BBFAD53AAFB3}"/>
                          </a:ext>
                        </a:extLst>
                      </p:cNvPr>
                      <p:cNvPicPr/>
                      <p:nvPr/>
                    </p:nvPicPr>
                    <p:blipFill>
                      <a:blip r:embed="rId5"/>
                      <a:stretch>
                        <a:fillRect/>
                      </a:stretch>
                    </p:blipFill>
                    <p:spPr>
                      <a:xfrm>
                        <a:off x="1409837" y="2842708"/>
                        <a:ext cx="1793241" cy="2542723"/>
                      </a:xfrm>
                      <a:prstGeom prst="rect">
                        <a:avLst/>
                      </a:prstGeom>
                    </p:spPr>
                  </p:pic>
                </p:oleObj>
              </mc:Fallback>
            </mc:AlternateContent>
          </a:graphicData>
        </a:graphic>
      </p:graphicFrame>
      <p:graphicFrame>
        <p:nvGraphicFramePr>
          <p:cNvPr id="7" name="Objet 6">
            <a:extLst>
              <a:ext uri="{FF2B5EF4-FFF2-40B4-BE49-F238E27FC236}">
                <a16:creationId xmlns:a16="http://schemas.microsoft.com/office/drawing/2014/main" id="{1142D88B-4F94-B23E-292B-2EA8A6369358}"/>
              </a:ext>
            </a:extLst>
          </p:cNvPr>
          <p:cNvGraphicFramePr>
            <a:graphicFrameLocks noChangeAspect="1"/>
          </p:cNvGraphicFramePr>
          <p:nvPr/>
        </p:nvGraphicFramePr>
        <p:xfrm>
          <a:off x="2716745" y="3922825"/>
          <a:ext cx="1793241" cy="2542722"/>
        </p:xfrm>
        <a:graphic>
          <a:graphicData uri="http://schemas.openxmlformats.org/presentationml/2006/ole">
            <mc:AlternateContent xmlns:mc="http://schemas.openxmlformats.org/markup-compatibility/2006">
              <mc:Choice xmlns:v="urn:schemas-microsoft-com:vml" Requires="v">
                <p:oleObj name="PDF Document" r:id="rId6" imgW="8037720" imgH="11394720" progId="PowerPDF.Document">
                  <p:embed/>
                </p:oleObj>
              </mc:Choice>
              <mc:Fallback>
                <p:oleObj name="PDF Document" r:id="rId6" imgW="8037720" imgH="11394720" progId="PowerPDF.Document">
                  <p:embed/>
                  <p:pic>
                    <p:nvPicPr>
                      <p:cNvPr id="7" name="Objet 6">
                        <a:extLst>
                          <a:ext uri="{FF2B5EF4-FFF2-40B4-BE49-F238E27FC236}">
                            <a16:creationId xmlns:a16="http://schemas.microsoft.com/office/drawing/2014/main" id="{1142D88B-4F94-B23E-292B-2EA8A6369358}"/>
                          </a:ext>
                        </a:extLst>
                      </p:cNvPr>
                      <p:cNvPicPr/>
                      <p:nvPr/>
                    </p:nvPicPr>
                    <p:blipFill>
                      <a:blip r:embed="rId7"/>
                      <a:stretch>
                        <a:fillRect/>
                      </a:stretch>
                    </p:blipFill>
                    <p:spPr>
                      <a:xfrm>
                        <a:off x="2716745" y="3922825"/>
                        <a:ext cx="1793241" cy="2542722"/>
                      </a:xfrm>
                      <a:prstGeom prst="rect">
                        <a:avLst/>
                      </a:prstGeom>
                    </p:spPr>
                  </p:pic>
                </p:oleObj>
              </mc:Fallback>
            </mc:AlternateContent>
          </a:graphicData>
        </a:graphic>
      </p:graphicFrame>
      <p:sp>
        <p:nvSpPr>
          <p:cNvPr id="13" name="Rectangle : coins arrondis 12">
            <a:extLst>
              <a:ext uri="{FF2B5EF4-FFF2-40B4-BE49-F238E27FC236}">
                <a16:creationId xmlns:a16="http://schemas.microsoft.com/office/drawing/2014/main" id="{A3894B5E-FDF2-86A6-E53C-5B2418D01055}"/>
              </a:ext>
            </a:extLst>
          </p:cNvPr>
          <p:cNvSpPr/>
          <p:nvPr/>
        </p:nvSpPr>
        <p:spPr>
          <a:xfrm>
            <a:off x="4798031" y="1726058"/>
            <a:ext cx="7015792" cy="4629918"/>
          </a:xfrm>
          <a:prstGeom prst="roundRect">
            <a:avLst/>
          </a:prstGeom>
          <a:solidFill>
            <a:srgbClr val="8AAFB6"/>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15000"/>
              </a:lnSpc>
              <a:spcAft>
                <a:spcPts val="800"/>
              </a:spcAft>
              <a:buNone/>
            </a:pPr>
            <a:r>
              <a:rPr lang="fr-FR" sz="2400" b="1" kern="100" dirty="0">
                <a:solidFill>
                  <a:srgbClr val="1341A1"/>
                </a:solidFill>
                <a:effectLst/>
                <a:latin typeface="+mj-lt"/>
                <a:ea typeface="Aptos" panose="020B0004020202020204" pitchFamily="34" charset="0"/>
                <a:cs typeface="Times New Roman" panose="02020603050405020304" pitchFamily="18" charset="0"/>
              </a:rPr>
              <a:t>Des supports variés</a:t>
            </a:r>
            <a:endParaRPr lang="fr-FR" sz="2800" kern="100" dirty="0">
              <a:solidFill>
                <a:srgbClr val="1341A1"/>
              </a:solidFill>
              <a:effectLst/>
              <a:latin typeface="+mj-lt"/>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fr-FR" sz="2400" kern="100" dirty="0">
                <a:effectLst/>
                <a:latin typeface="+mj-lt"/>
                <a:ea typeface="Aptos" panose="020B0004020202020204" pitchFamily="34" charset="0"/>
                <a:cs typeface="Times New Roman" panose="02020603050405020304" pitchFamily="18" charset="0"/>
              </a:rPr>
              <a:t>affichage (mobilier urbain municipaux)</a:t>
            </a:r>
            <a:endParaRPr lang="fr-FR" sz="2800" kern="100" dirty="0">
              <a:effectLst/>
              <a:latin typeface="+mj-lt"/>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fr-FR" sz="2400" kern="100" dirty="0">
                <a:latin typeface="+mj-lt"/>
                <a:ea typeface="Aptos" panose="020B0004020202020204" pitchFamily="34" charset="0"/>
                <a:cs typeface="Times New Roman" panose="02020603050405020304" pitchFamily="18" charset="0"/>
              </a:rPr>
              <a:t>a</a:t>
            </a:r>
            <a:r>
              <a:rPr lang="fr-FR" sz="2400" kern="100" dirty="0">
                <a:effectLst/>
                <a:latin typeface="+mj-lt"/>
                <a:ea typeface="Aptos" panose="020B0004020202020204" pitchFamily="34" charset="0"/>
                <a:cs typeface="Times New Roman" panose="02020603050405020304" pitchFamily="18" charset="0"/>
              </a:rPr>
              <a:t>ffiches A3 et A4 pour mairies, écoles, associations</a:t>
            </a:r>
            <a:endParaRPr lang="fr-FR" sz="2800" kern="100" dirty="0">
              <a:effectLst/>
              <a:latin typeface="+mj-lt"/>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fr-FR" sz="2400" kern="100" dirty="0">
                <a:latin typeface="+mj-lt"/>
                <a:ea typeface="Aptos" panose="020B0004020202020204" pitchFamily="34" charset="0"/>
                <a:cs typeface="Times New Roman" panose="02020603050405020304" pitchFamily="18" charset="0"/>
              </a:rPr>
              <a:t>a</a:t>
            </a:r>
            <a:r>
              <a:rPr lang="fr-FR" sz="2400" kern="100" dirty="0">
                <a:effectLst/>
                <a:latin typeface="+mj-lt"/>
                <a:ea typeface="Aptos" panose="020B0004020202020204" pitchFamily="34" charset="0"/>
                <a:cs typeface="Times New Roman" panose="02020603050405020304" pitchFamily="18" charset="0"/>
              </a:rPr>
              <a:t>rticles dans la presse locale et bulletins municipaux</a:t>
            </a:r>
            <a:endParaRPr lang="fr-FR" sz="2800" kern="100" dirty="0">
              <a:effectLst/>
              <a:latin typeface="+mj-lt"/>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fr-FR" sz="2400" kern="100" dirty="0">
                <a:latin typeface="+mj-lt"/>
                <a:ea typeface="Aptos" panose="020B0004020202020204" pitchFamily="34" charset="0"/>
                <a:cs typeface="Times New Roman" panose="02020603050405020304" pitchFamily="18" charset="0"/>
              </a:rPr>
              <a:t>r</a:t>
            </a:r>
            <a:r>
              <a:rPr lang="fr-FR" sz="2400" kern="100" dirty="0">
                <a:effectLst/>
                <a:latin typeface="+mj-lt"/>
                <a:ea typeface="Aptos" panose="020B0004020202020204" pitchFamily="34" charset="0"/>
                <a:cs typeface="Times New Roman" panose="02020603050405020304" pitchFamily="18" charset="0"/>
              </a:rPr>
              <a:t>elai vidéo, contenus web et réseaux sociaux</a:t>
            </a:r>
            <a:endParaRPr lang="fr-FR" sz="2800" kern="100" dirty="0">
              <a:effectLst/>
              <a:latin typeface="+mj-lt"/>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fr-FR" sz="2400" kern="100" dirty="0">
                <a:latin typeface="+mj-lt"/>
                <a:ea typeface="Aptos" panose="020B0004020202020204" pitchFamily="34" charset="0"/>
                <a:cs typeface="Times New Roman" panose="02020603050405020304" pitchFamily="18" charset="0"/>
              </a:rPr>
              <a:t>d</a:t>
            </a:r>
            <a:r>
              <a:rPr lang="fr-FR" sz="2400" kern="100" dirty="0">
                <a:effectLst/>
                <a:latin typeface="+mj-lt"/>
                <a:ea typeface="Aptos" panose="020B0004020202020204" pitchFamily="34" charset="0"/>
                <a:cs typeface="Times New Roman" panose="02020603050405020304" pitchFamily="18" charset="0"/>
              </a:rPr>
              <a:t>ocuments joints aux factures d’eau</a:t>
            </a:r>
            <a:endParaRPr lang="fr-FR" sz="2000" kern="100" dirty="0">
              <a:effectLst/>
              <a:latin typeface="+mj-lt"/>
              <a:ea typeface="Aptos" panose="020B0004020202020204" pitchFamily="34" charset="0"/>
              <a:cs typeface="Times New Roman" panose="02020603050405020304" pitchFamily="18" charset="0"/>
            </a:endParaRPr>
          </a:p>
        </p:txBody>
      </p:sp>
      <p:sp>
        <p:nvSpPr>
          <p:cNvPr id="6" name="Titre 1">
            <a:extLst>
              <a:ext uri="{FF2B5EF4-FFF2-40B4-BE49-F238E27FC236}">
                <a16:creationId xmlns:a16="http://schemas.microsoft.com/office/drawing/2014/main" id="{EAA1A2C9-A4EC-1C34-5CE1-313077BA238E}"/>
              </a:ext>
            </a:extLst>
          </p:cNvPr>
          <p:cNvSpPr>
            <a:spLocks noGrp="1"/>
          </p:cNvSpPr>
          <p:nvPr>
            <p:ph type="title"/>
          </p:nvPr>
        </p:nvSpPr>
        <p:spPr>
          <a:xfrm>
            <a:off x="2367815" y="0"/>
            <a:ext cx="9013358" cy="886945"/>
          </a:xfrm>
        </p:spPr>
        <p:txBody>
          <a:bodyPr>
            <a:normAutofit/>
          </a:bodyPr>
          <a:lstStyle/>
          <a:p>
            <a:pPr algn="ctr">
              <a:spcAft>
                <a:spcPts val="600"/>
              </a:spcAft>
              <a:defRPr/>
            </a:pPr>
            <a:r>
              <a:rPr lang="fr-FR" sz="2800" b="1" dirty="0">
                <a:solidFill>
                  <a:srgbClr val="1F6497"/>
                </a:solidFill>
              </a:rPr>
              <a:t>La campagne de sensibilisation</a:t>
            </a:r>
            <a:endParaRPr lang="en-US" sz="2800" b="1" dirty="0">
              <a:solidFill>
                <a:srgbClr val="1F6497"/>
              </a:solidFill>
            </a:endParaRPr>
          </a:p>
        </p:txBody>
      </p:sp>
      <p:sp>
        <p:nvSpPr>
          <p:cNvPr id="2" name="Text Box 15">
            <a:extLst>
              <a:ext uri="{FF2B5EF4-FFF2-40B4-BE49-F238E27FC236}">
                <a16:creationId xmlns:a16="http://schemas.microsoft.com/office/drawing/2014/main" id="{9AE24368-E0A1-8955-42EF-6F337C5F61B9}"/>
              </a:ext>
            </a:extLst>
          </p:cNvPr>
          <p:cNvSpPr txBox="1">
            <a:spLocks noChangeArrowheads="1"/>
          </p:cNvSpPr>
          <p:nvPr/>
        </p:nvSpPr>
        <p:spPr bwMode="auto">
          <a:xfrm>
            <a:off x="194309" y="1020616"/>
            <a:ext cx="109667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600"/>
              </a:spcBef>
              <a:buClr>
                <a:srgbClr val="F78F04"/>
              </a:buClr>
            </a:pPr>
            <a:r>
              <a:rPr lang="fr-FR" sz="2400" b="1" u="sng" dirty="0">
                <a:solidFill>
                  <a:schemeClr val="accent6">
                    <a:lumMod val="75000"/>
                  </a:schemeClr>
                </a:solidFill>
                <a:latin typeface="Trebuchet MS" panose="020B0603020202020204" pitchFamily="34" charset="0"/>
                <a:cs typeface="Times New Roman" panose="02020603050405020304" pitchFamily="18" charset="0"/>
              </a:rPr>
              <a:t>UNE DIFFUSION LOCALE EN COURS</a:t>
            </a:r>
            <a:endParaRPr lang="fr-FR" sz="2000" dirty="0">
              <a:solidFill>
                <a:schemeClr val="accent6">
                  <a:lumMod val="75000"/>
                </a:schemeClr>
              </a:solidFill>
              <a:latin typeface="Trebuchet MS" panose="020B0603020202020204" pitchFamily="34" charset="0"/>
              <a:cs typeface="Times New Roman" panose="02020603050405020304" pitchFamily="18" charset="0"/>
            </a:endParaRPr>
          </a:p>
        </p:txBody>
      </p:sp>
    </p:spTree>
    <p:extLst>
      <p:ext uri="{BB962C8B-B14F-4D97-AF65-F5344CB8AC3E}">
        <p14:creationId xmlns:p14="http://schemas.microsoft.com/office/powerpoint/2010/main" val="23547356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CCCD757F-C46E-C316-5E21-DCBB33028B19}"/>
              </a:ext>
            </a:extLst>
          </p:cNvPr>
          <p:cNvSpPr>
            <a:spLocks noGrp="1"/>
          </p:cNvSpPr>
          <p:nvPr>
            <p:ph type="sldNum" sz="quarter" idx="12"/>
          </p:nvPr>
        </p:nvSpPr>
        <p:spPr/>
        <p:txBody>
          <a:bodyPr/>
          <a:lstStyle/>
          <a:p>
            <a:fld id="{A69E00E3-DEE3-4217-B4F6-3EC050798811}" type="slidenum">
              <a:rPr lang="fr-FR" smtClean="0"/>
              <a:t>10</a:t>
            </a:fld>
            <a:endParaRPr lang="fr-FR" dirty="0"/>
          </a:p>
        </p:txBody>
      </p:sp>
      <p:sp>
        <p:nvSpPr>
          <p:cNvPr id="4" name="Titre 3">
            <a:extLst>
              <a:ext uri="{FF2B5EF4-FFF2-40B4-BE49-F238E27FC236}">
                <a16:creationId xmlns:a16="http://schemas.microsoft.com/office/drawing/2014/main" id="{FE4EA3B7-3541-0689-1CF0-2A427722D7A7}"/>
              </a:ext>
            </a:extLst>
          </p:cNvPr>
          <p:cNvSpPr>
            <a:spLocks noGrp="1"/>
          </p:cNvSpPr>
          <p:nvPr>
            <p:ph type="title"/>
          </p:nvPr>
        </p:nvSpPr>
        <p:spPr/>
        <p:txBody>
          <a:bodyPr/>
          <a:lstStyle/>
          <a:p>
            <a:r>
              <a:rPr lang="fr-FR" sz="2800" b="1" dirty="0">
                <a:latin typeface="Trebuchet MS" panose="020B0603020202020204" pitchFamily="34" charset="0"/>
                <a:cs typeface="Times New Roman" panose="02020603050405020304" pitchFamily="18" charset="0"/>
              </a:rPr>
              <a:t>une vidéo en animation graphique</a:t>
            </a:r>
            <a:endParaRPr lang="fr-FR" dirty="0"/>
          </a:p>
        </p:txBody>
      </p:sp>
      <p:pic>
        <p:nvPicPr>
          <p:cNvPr id="8" name="Image 7">
            <a:hlinkClick r:id="rId2"/>
            <a:extLst>
              <a:ext uri="{FF2B5EF4-FFF2-40B4-BE49-F238E27FC236}">
                <a16:creationId xmlns:a16="http://schemas.microsoft.com/office/drawing/2014/main" id="{81BCD80A-57AF-CA7D-D75C-483092AD9B3F}"/>
              </a:ext>
            </a:extLst>
          </p:cNvPr>
          <p:cNvPicPr>
            <a:picLocks noChangeAspect="1"/>
          </p:cNvPicPr>
          <p:nvPr/>
        </p:nvPicPr>
        <p:blipFill>
          <a:blip r:embed="rId3"/>
          <a:stretch>
            <a:fillRect/>
          </a:stretch>
        </p:blipFill>
        <p:spPr>
          <a:xfrm>
            <a:off x="886709" y="1857812"/>
            <a:ext cx="8446861" cy="4300220"/>
          </a:xfrm>
          <a:prstGeom prst="rect">
            <a:avLst/>
          </a:prstGeom>
        </p:spPr>
      </p:pic>
      <p:sp>
        <p:nvSpPr>
          <p:cNvPr id="2" name="Text Box 15">
            <a:extLst>
              <a:ext uri="{FF2B5EF4-FFF2-40B4-BE49-F238E27FC236}">
                <a16:creationId xmlns:a16="http://schemas.microsoft.com/office/drawing/2014/main" id="{33252DB4-3ABF-F560-FED6-65A66163721E}"/>
              </a:ext>
            </a:extLst>
          </p:cNvPr>
          <p:cNvSpPr txBox="1">
            <a:spLocks noChangeArrowheads="1"/>
          </p:cNvSpPr>
          <p:nvPr/>
        </p:nvSpPr>
        <p:spPr bwMode="auto">
          <a:xfrm>
            <a:off x="194984" y="976153"/>
            <a:ext cx="74367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600"/>
              </a:spcBef>
              <a:buClr>
                <a:srgbClr val="F78F04"/>
              </a:buClr>
            </a:pPr>
            <a:r>
              <a:rPr lang="fr-FR" sz="2800" b="1" u="sng" dirty="0">
                <a:solidFill>
                  <a:schemeClr val="accent6">
                    <a:lumMod val="75000"/>
                  </a:schemeClr>
                </a:solidFill>
                <a:latin typeface="Trebuchet MS" panose="020B0603020202020204" pitchFamily="34" charset="0"/>
                <a:cs typeface="Times New Roman" panose="02020603050405020304" pitchFamily="18" charset="0"/>
              </a:rPr>
              <a:t>La déclinaison vidéo</a:t>
            </a:r>
            <a:endParaRPr lang="fr-FR" sz="2400" dirty="0">
              <a:solidFill>
                <a:schemeClr val="accent6">
                  <a:lumMod val="75000"/>
                </a:schemeClr>
              </a:solidFill>
              <a:latin typeface="Trebuchet MS" panose="020B0603020202020204" pitchFamily="34" charset="0"/>
              <a:cs typeface="Times New Roman" panose="02020603050405020304" pitchFamily="18" charset="0"/>
            </a:endParaRPr>
          </a:p>
        </p:txBody>
      </p:sp>
      <p:pic>
        <p:nvPicPr>
          <p:cNvPr id="6" name="Image 5" descr="Une image contenant texte, capture d’écran, Marque, Police&#10;&#10;Le contenu généré par l’IA peut être incorrect.">
            <a:extLst>
              <a:ext uri="{FF2B5EF4-FFF2-40B4-BE49-F238E27FC236}">
                <a16:creationId xmlns:a16="http://schemas.microsoft.com/office/drawing/2014/main" id="{8BC647F6-A595-F8EA-F5ED-15B6D867AF1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433931" y="4843692"/>
            <a:ext cx="2187744" cy="1512659"/>
          </a:xfrm>
          <a:prstGeom prst="rect">
            <a:avLst/>
          </a:prstGeom>
        </p:spPr>
      </p:pic>
    </p:spTree>
    <p:extLst>
      <p:ext uri="{BB962C8B-B14F-4D97-AF65-F5344CB8AC3E}">
        <p14:creationId xmlns:p14="http://schemas.microsoft.com/office/powerpoint/2010/main" val="2539003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AFC9AE8C-BDCB-C50B-6E4D-964FF2B94C18}"/>
              </a:ext>
            </a:extLst>
          </p:cNvPr>
          <p:cNvSpPr>
            <a:spLocks noGrp="1"/>
          </p:cNvSpPr>
          <p:nvPr>
            <p:ph type="sldNum" sz="quarter" idx="12"/>
          </p:nvPr>
        </p:nvSpPr>
        <p:spPr/>
        <p:txBody>
          <a:bodyPr/>
          <a:lstStyle/>
          <a:p>
            <a:fld id="{A69E00E3-DEE3-4217-B4F6-3EC050798811}" type="slidenum">
              <a:rPr lang="fr-FR" smtClean="0"/>
              <a:t>11</a:t>
            </a:fld>
            <a:endParaRPr lang="fr-FR" dirty="0"/>
          </a:p>
        </p:txBody>
      </p:sp>
      <p:pic>
        <p:nvPicPr>
          <p:cNvPr id="6" name="Campagne Age de lEau_Video longue">
            <a:hlinkClick r:id="" action="ppaction://media"/>
            <a:extLst>
              <a:ext uri="{FF2B5EF4-FFF2-40B4-BE49-F238E27FC236}">
                <a16:creationId xmlns:a16="http://schemas.microsoft.com/office/drawing/2014/main" id="{D9919E58-0441-78B1-6323-08E555E4C1AC}"/>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1824" y="0"/>
            <a:ext cx="12203824" cy="6865175"/>
          </a:xfrm>
        </p:spPr>
      </p:pic>
    </p:spTree>
    <p:extLst>
      <p:ext uri="{BB962C8B-B14F-4D97-AF65-F5344CB8AC3E}">
        <p14:creationId xmlns:p14="http://schemas.microsoft.com/office/powerpoint/2010/main" val="2439503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7637"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10F01A-8F67-EC4C-82EA-1C3E2344F86A}"/>
            </a:ext>
          </a:extLst>
        </p:cNvPr>
        <p:cNvGrpSpPr/>
        <p:nvPr/>
      </p:nvGrpSpPr>
      <p:grpSpPr>
        <a:xfrm>
          <a:off x="0" y="0"/>
          <a:ext cx="0" cy="0"/>
          <a:chOff x="0" y="0"/>
          <a:chExt cx="0" cy="0"/>
        </a:xfrm>
      </p:grpSpPr>
      <p:sp>
        <p:nvSpPr>
          <p:cNvPr id="5" name="Text Box 15">
            <a:extLst>
              <a:ext uri="{FF2B5EF4-FFF2-40B4-BE49-F238E27FC236}">
                <a16:creationId xmlns:a16="http://schemas.microsoft.com/office/drawing/2014/main" id="{9E43E376-0278-FD0E-BC92-F60D448E7B09}"/>
              </a:ext>
            </a:extLst>
          </p:cNvPr>
          <p:cNvSpPr txBox="1">
            <a:spLocks noChangeArrowheads="1"/>
          </p:cNvSpPr>
          <p:nvPr/>
        </p:nvSpPr>
        <p:spPr bwMode="auto">
          <a:xfrm>
            <a:off x="358588" y="998169"/>
            <a:ext cx="1159598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600"/>
              </a:spcBef>
              <a:buClr>
                <a:srgbClr val="F78F04"/>
              </a:buClr>
            </a:pPr>
            <a:r>
              <a:rPr lang="fr-FR" sz="2400" b="1" u="sng" dirty="0">
                <a:solidFill>
                  <a:schemeClr val="accent6">
                    <a:lumMod val="75000"/>
                  </a:schemeClr>
                </a:solidFill>
                <a:latin typeface="Trebuchet MS" panose="020B0603020202020204" pitchFamily="34" charset="0"/>
                <a:cs typeface="Times New Roman" panose="02020603050405020304" pitchFamily="18" charset="0"/>
              </a:rPr>
              <a:t>DIFFUSION :</a:t>
            </a:r>
            <a:r>
              <a:rPr lang="fr-FR" sz="2400" b="1" dirty="0">
                <a:solidFill>
                  <a:schemeClr val="accent6">
                    <a:lumMod val="75000"/>
                  </a:schemeClr>
                </a:solidFill>
                <a:latin typeface="Trebuchet MS" panose="020B0603020202020204" pitchFamily="34" charset="0"/>
                <a:cs typeface="Times New Roman" panose="02020603050405020304" pitchFamily="18" charset="0"/>
              </a:rPr>
              <a:t> une page web dédiée liée à un QR Code</a:t>
            </a:r>
            <a:endParaRPr lang="fr-FR" sz="2000" dirty="0">
              <a:solidFill>
                <a:schemeClr val="accent6">
                  <a:lumMod val="75000"/>
                </a:schemeClr>
              </a:solidFill>
              <a:latin typeface="Trebuchet MS" panose="020B0603020202020204" pitchFamily="34" charset="0"/>
              <a:cs typeface="Times New Roman" panose="02020603050405020304" pitchFamily="18" charset="0"/>
            </a:endParaRPr>
          </a:p>
        </p:txBody>
      </p:sp>
      <p:pic>
        <p:nvPicPr>
          <p:cNvPr id="9" name="Image 8" descr="Une image contenant texte, capture d’écran, mammifère&#10;&#10;Le contenu généré par l’IA peut être incorrect.">
            <a:extLst>
              <a:ext uri="{FF2B5EF4-FFF2-40B4-BE49-F238E27FC236}">
                <a16:creationId xmlns:a16="http://schemas.microsoft.com/office/drawing/2014/main" id="{E4EBBC7B-B307-3287-1ABC-B45A9E028C56}"/>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0" y="1696195"/>
            <a:ext cx="3989294" cy="3148025"/>
          </a:xfrm>
          <a:prstGeom prst="rect">
            <a:avLst/>
          </a:prstGeom>
        </p:spPr>
      </p:pic>
      <p:pic>
        <p:nvPicPr>
          <p:cNvPr id="19" name="Image 18" descr="Une image contenant texte, capture d’écran&#10;&#10;Le contenu généré par l’IA peut être incorrect.">
            <a:extLst>
              <a:ext uri="{FF2B5EF4-FFF2-40B4-BE49-F238E27FC236}">
                <a16:creationId xmlns:a16="http://schemas.microsoft.com/office/drawing/2014/main" id="{87162836-2906-307F-A2ED-6741705AAAC6}"/>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4154787" y="3302094"/>
            <a:ext cx="3882426" cy="3253422"/>
          </a:xfrm>
          <a:prstGeom prst="rect">
            <a:avLst/>
          </a:prstGeom>
        </p:spPr>
      </p:pic>
      <p:pic>
        <p:nvPicPr>
          <p:cNvPr id="21" name="Image 20" descr="Une image contenant texte&#10;&#10;Le contenu généré par l’IA peut être incorrect.">
            <a:extLst>
              <a:ext uri="{FF2B5EF4-FFF2-40B4-BE49-F238E27FC236}">
                <a16:creationId xmlns:a16="http://schemas.microsoft.com/office/drawing/2014/main" id="{3C0780C6-03A2-1540-EF5A-019FBD32F1B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575962" y="1696195"/>
            <a:ext cx="4378615" cy="2834988"/>
          </a:xfrm>
          <a:prstGeom prst="rect">
            <a:avLst/>
          </a:prstGeom>
        </p:spPr>
      </p:pic>
      <p:pic>
        <p:nvPicPr>
          <p:cNvPr id="23" name="Image 22" descr="Une image contenant texte, affiche, Prospectus, Visage humain&#10;&#10;Le contenu généré par l’IA peut être incorrect.">
            <a:extLst>
              <a:ext uri="{FF2B5EF4-FFF2-40B4-BE49-F238E27FC236}">
                <a16:creationId xmlns:a16="http://schemas.microsoft.com/office/drawing/2014/main" id="{34398283-F05D-A1F8-FECA-5C05A662C8C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575962" y="3749754"/>
            <a:ext cx="4208643" cy="2805762"/>
          </a:xfrm>
          <a:prstGeom prst="rect">
            <a:avLst/>
          </a:prstGeom>
        </p:spPr>
      </p:pic>
      <p:sp>
        <p:nvSpPr>
          <p:cNvPr id="7" name="Titre 1">
            <a:extLst>
              <a:ext uri="{FF2B5EF4-FFF2-40B4-BE49-F238E27FC236}">
                <a16:creationId xmlns:a16="http://schemas.microsoft.com/office/drawing/2014/main" id="{67332399-F770-225D-C3B1-6263DC3F1A2D}"/>
              </a:ext>
            </a:extLst>
          </p:cNvPr>
          <p:cNvSpPr>
            <a:spLocks noGrp="1"/>
          </p:cNvSpPr>
          <p:nvPr>
            <p:ph type="title"/>
          </p:nvPr>
        </p:nvSpPr>
        <p:spPr>
          <a:xfrm>
            <a:off x="2367815" y="0"/>
            <a:ext cx="9013358" cy="886945"/>
          </a:xfrm>
        </p:spPr>
        <p:txBody>
          <a:bodyPr>
            <a:normAutofit/>
          </a:bodyPr>
          <a:lstStyle/>
          <a:p>
            <a:pPr algn="ctr">
              <a:spcAft>
                <a:spcPts val="600"/>
              </a:spcAft>
              <a:defRPr/>
            </a:pPr>
            <a:r>
              <a:rPr lang="fr-FR" sz="2800" b="1" dirty="0">
                <a:solidFill>
                  <a:srgbClr val="1F6497"/>
                </a:solidFill>
              </a:rPr>
              <a:t>La campagne de sensibilisation</a:t>
            </a:r>
            <a:endParaRPr lang="en-US" sz="2800" b="1" dirty="0">
              <a:solidFill>
                <a:srgbClr val="1F6497"/>
              </a:solidFill>
            </a:endParaRPr>
          </a:p>
        </p:txBody>
      </p:sp>
      <p:pic>
        <p:nvPicPr>
          <p:cNvPr id="2" name="Image 1">
            <a:hlinkClick r:id="rId6"/>
            <a:extLst>
              <a:ext uri="{FF2B5EF4-FFF2-40B4-BE49-F238E27FC236}">
                <a16:creationId xmlns:a16="http://schemas.microsoft.com/office/drawing/2014/main" id="{AA3AFD93-79D5-FDBD-BBE7-3B51340C3DB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616039" y="1696195"/>
            <a:ext cx="2781318" cy="1415943"/>
          </a:xfrm>
          <a:prstGeom prst="rect">
            <a:avLst/>
          </a:prstGeom>
        </p:spPr>
      </p:pic>
    </p:spTree>
    <p:extLst>
      <p:ext uri="{BB962C8B-B14F-4D97-AF65-F5344CB8AC3E}">
        <p14:creationId xmlns:p14="http://schemas.microsoft.com/office/powerpoint/2010/main" val="29919883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E8BAC9-6C50-E68C-8EF5-D64BB3F97BF3}"/>
            </a:ext>
          </a:extLst>
        </p:cNvPr>
        <p:cNvGrpSpPr/>
        <p:nvPr/>
      </p:nvGrpSpPr>
      <p:grpSpPr>
        <a:xfrm>
          <a:off x="0" y="0"/>
          <a:ext cx="0" cy="0"/>
          <a:chOff x="0" y="0"/>
          <a:chExt cx="0" cy="0"/>
        </a:xfrm>
      </p:grpSpPr>
      <p:sp>
        <p:nvSpPr>
          <p:cNvPr id="5" name="Text Box 15">
            <a:extLst>
              <a:ext uri="{FF2B5EF4-FFF2-40B4-BE49-F238E27FC236}">
                <a16:creationId xmlns:a16="http://schemas.microsoft.com/office/drawing/2014/main" id="{1DDE748A-5C23-0919-754A-0A0A41039802}"/>
              </a:ext>
            </a:extLst>
          </p:cNvPr>
          <p:cNvSpPr txBox="1">
            <a:spLocks noChangeArrowheads="1"/>
          </p:cNvSpPr>
          <p:nvPr/>
        </p:nvSpPr>
        <p:spPr bwMode="auto">
          <a:xfrm>
            <a:off x="170989" y="1243057"/>
            <a:ext cx="1159598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600"/>
              </a:spcBef>
              <a:buClr>
                <a:srgbClr val="F78F04"/>
              </a:buClr>
            </a:pPr>
            <a:r>
              <a:rPr lang="fr-FR" sz="2400" b="1" u="sng" dirty="0">
                <a:solidFill>
                  <a:schemeClr val="accent6">
                    <a:lumMod val="75000"/>
                  </a:schemeClr>
                </a:solidFill>
                <a:latin typeface="Trebuchet MS" panose="020B0603020202020204" pitchFamily="34" charset="0"/>
                <a:cs typeface="Times New Roman" panose="02020603050405020304" pitchFamily="18" charset="0"/>
              </a:rPr>
              <a:t>DIFFUSION :</a:t>
            </a:r>
            <a:r>
              <a:rPr lang="fr-FR" sz="2400" b="1" dirty="0">
                <a:solidFill>
                  <a:schemeClr val="accent6">
                    <a:lumMod val="75000"/>
                  </a:schemeClr>
                </a:solidFill>
                <a:latin typeface="Trebuchet MS" panose="020B0603020202020204" pitchFamily="34" charset="0"/>
                <a:cs typeface="Times New Roman" panose="02020603050405020304" pitchFamily="18" charset="0"/>
              </a:rPr>
              <a:t> les supports numériques </a:t>
            </a:r>
            <a:endParaRPr lang="fr-FR" sz="2000" dirty="0">
              <a:solidFill>
                <a:schemeClr val="accent6">
                  <a:lumMod val="75000"/>
                </a:schemeClr>
              </a:solidFill>
              <a:latin typeface="Trebuchet MS" panose="020B0603020202020204" pitchFamily="34" charset="0"/>
              <a:cs typeface="Times New Roman" panose="02020603050405020304" pitchFamily="18" charset="0"/>
            </a:endParaRPr>
          </a:p>
        </p:txBody>
      </p:sp>
      <p:sp>
        <p:nvSpPr>
          <p:cNvPr id="7" name="Titre 1">
            <a:extLst>
              <a:ext uri="{FF2B5EF4-FFF2-40B4-BE49-F238E27FC236}">
                <a16:creationId xmlns:a16="http://schemas.microsoft.com/office/drawing/2014/main" id="{C1695658-56E9-B5FF-1465-9620333DCF3F}"/>
              </a:ext>
            </a:extLst>
          </p:cNvPr>
          <p:cNvSpPr>
            <a:spLocks noGrp="1"/>
          </p:cNvSpPr>
          <p:nvPr>
            <p:ph type="title"/>
          </p:nvPr>
        </p:nvSpPr>
        <p:spPr>
          <a:xfrm>
            <a:off x="2367815" y="0"/>
            <a:ext cx="9013358" cy="886945"/>
          </a:xfrm>
        </p:spPr>
        <p:txBody>
          <a:bodyPr>
            <a:normAutofit/>
          </a:bodyPr>
          <a:lstStyle/>
          <a:p>
            <a:pPr algn="ctr">
              <a:spcAft>
                <a:spcPts val="600"/>
              </a:spcAft>
              <a:defRPr/>
            </a:pPr>
            <a:r>
              <a:rPr lang="fr-FR" sz="2800" b="1" dirty="0">
                <a:solidFill>
                  <a:srgbClr val="1F6497"/>
                </a:solidFill>
              </a:rPr>
              <a:t>La campagne de sensibilisation</a:t>
            </a:r>
            <a:endParaRPr lang="en-US" sz="2800" b="1" dirty="0">
              <a:solidFill>
                <a:srgbClr val="1F6497"/>
              </a:solidFill>
            </a:endParaRPr>
          </a:p>
        </p:txBody>
      </p:sp>
      <p:pic>
        <p:nvPicPr>
          <p:cNvPr id="3" name="Image 2" descr="Une image contenant texte, capture d’écran, Marque, Police&#10;&#10;Le contenu généré par l’IA peut être incorrect.">
            <a:extLst>
              <a:ext uri="{FF2B5EF4-FFF2-40B4-BE49-F238E27FC236}">
                <a16:creationId xmlns:a16="http://schemas.microsoft.com/office/drawing/2014/main" id="{BFC57B00-EB13-771B-C242-587FB7B86AD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292257" y="1992761"/>
            <a:ext cx="2297603" cy="1588619"/>
          </a:xfrm>
          <a:prstGeom prst="rect">
            <a:avLst/>
          </a:prstGeom>
          <a:effectLst>
            <a:outerShdw blurRad="50800" dist="50800" dir="5400000" algn="ctr" rotWithShape="0">
              <a:schemeClr val="bg1">
                <a:lumMod val="50000"/>
              </a:schemeClr>
            </a:outerShdw>
          </a:effectLst>
        </p:spPr>
      </p:pic>
      <p:pic>
        <p:nvPicPr>
          <p:cNvPr id="6" name="Image 5">
            <a:extLst>
              <a:ext uri="{FF2B5EF4-FFF2-40B4-BE49-F238E27FC236}">
                <a16:creationId xmlns:a16="http://schemas.microsoft.com/office/drawing/2014/main" id="{919D8BA3-F431-8AA2-3A0B-CAB1281FEB7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968983" y="1172231"/>
            <a:ext cx="2046442" cy="1833121"/>
          </a:xfrm>
          <a:prstGeom prst="rect">
            <a:avLst/>
          </a:prstGeom>
        </p:spPr>
      </p:pic>
      <p:pic>
        <p:nvPicPr>
          <p:cNvPr id="12" name="Image 11">
            <a:extLst>
              <a:ext uri="{FF2B5EF4-FFF2-40B4-BE49-F238E27FC236}">
                <a16:creationId xmlns:a16="http://schemas.microsoft.com/office/drawing/2014/main" id="{D49397ED-892E-9070-40AB-18045E9728E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475774" y="1224336"/>
            <a:ext cx="1680557" cy="2386134"/>
          </a:xfrm>
          <a:prstGeom prst="rect">
            <a:avLst/>
          </a:prstGeom>
          <a:effectLst>
            <a:outerShdw blurRad="50800" dist="50800" dir="5400000" algn="ctr" rotWithShape="0">
              <a:schemeClr val="bg1">
                <a:lumMod val="50000"/>
              </a:schemeClr>
            </a:outerShdw>
            <a:softEdge rad="0"/>
          </a:effectLst>
        </p:spPr>
      </p:pic>
      <p:pic>
        <p:nvPicPr>
          <p:cNvPr id="14" name="Image 13">
            <a:extLst>
              <a:ext uri="{FF2B5EF4-FFF2-40B4-BE49-F238E27FC236}">
                <a16:creationId xmlns:a16="http://schemas.microsoft.com/office/drawing/2014/main" id="{85AFE4C9-4228-DB15-F034-3702B8309C1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157654" y="1142140"/>
            <a:ext cx="1742663" cy="2466199"/>
          </a:xfrm>
          <a:prstGeom prst="rect">
            <a:avLst/>
          </a:prstGeom>
          <a:effectLst>
            <a:outerShdw blurRad="50800" dist="50800" dir="5400000" algn="ctr" rotWithShape="0">
              <a:schemeClr val="bg1">
                <a:lumMod val="50000"/>
              </a:schemeClr>
            </a:outerShdw>
          </a:effectLst>
        </p:spPr>
      </p:pic>
      <p:pic>
        <p:nvPicPr>
          <p:cNvPr id="16" name="Image 15">
            <a:extLst>
              <a:ext uri="{FF2B5EF4-FFF2-40B4-BE49-F238E27FC236}">
                <a16:creationId xmlns:a16="http://schemas.microsoft.com/office/drawing/2014/main" id="{289FDA5C-611A-2D6B-EFA0-321D99EC53C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477592" y="3702642"/>
            <a:ext cx="1682201" cy="2378871"/>
          </a:xfrm>
          <a:prstGeom prst="rect">
            <a:avLst/>
          </a:prstGeom>
          <a:effectLst>
            <a:outerShdw blurRad="50800" dist="50800" dir="5400000" algn="ctr" rotWithShape="0">
              <a:schemeClr val="bg1">
                <a:lumMod val="50000"/>
              </a:schemeClr>
            </a:outerShdw>
          </a:effectLst>
        </p:spPr>
      </p:pic>
      <p:pic>
        <p:nvPicPr>
          <p:cNvPr id="18" name="Image 17">
            <a:extLst>
              <a:ext uri="{FF2B5EF4-FFF2-40B4-BE49-F238E27FC236}">
                <a16:creationId xmlns:a16="http://schemas.microsoft.com/office/drawing/2014/main" id="{2A3AE925-6F39-9770-AF35-7AAF52FF0E9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164667" y="3713794"/>
            <a:ext cx="1750206" cy="2367720"/>
          </a:xfrm>
          <a:prstGeom prst="rect">
            <a:avLst/>
          </a:prstGeom>
          <a:effectLst>
            <a:outerShdw blurRad="50800" dist="50800" dir="5400000" algn="ctr" rotWithShape="0">
              <a:schemeClr val="bg1">
                <a:lumMod val="50000"/>
              </a:schemeClr>
            </a:outerShdw>
          </a:effectLst>
        </p:spPr>
      </p:pic>
      <p:sp>
        <p:nvSpPr>
          <p:cNvPr id="20" name="Text Box 15">
            <a:extLst>
              <a:ext uri="{FF2B5EF4-FFF2-40B4-BE49-F238E27FC236}">
                <a16:creationId xmlns:a16="http://schemas.microsoft.com/office/drawing/2014/main" id="{54D50D29-E760-362F-D911-D9DE695FAC0D}"/>
              </a:ext>
            </a:extLst>
          </p:cNvPr>
          <p:cNvSpPr txBox="1">
            <a:spLocks noChangeArrowheads="1"/>
          </p:cNvSpPr>
          <p:nvPr/>
        </p:nvSpPr>
        <p:spPr bwMode="auto">
          <a:xfrm>
            <a:off x="4773010" y="5967509"/>
            <a:ext cx="143207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600"/>
              </a:spcBef>
              <a:buClr>
                <a:srgbClr val="F78F04"/>
              </a:buClr>
            </a:pPr>
            <a:r>
              <a:rPr lang="fr-FR" sz="2000" b="1" dirty="0">
                <a:solidFill>
                  <a:srgbClr val="1341A1"/>
                </a:solidFill>
                <a:latin typeface="Trebuchet MS" panose="020B0603020202020204" pitchFamily="34" charset="0"/>
                <a:cs typeface="Times New Roman" panose="02020603050405020304" pitchFamily="18" charset="0"/>
              </a:rPr>
              <a:t>LinkedIn</a:t>
            </a:r>
            <a:endParaRPr lang="fr-FR" sz="2000" dirty="0">
              <a:solidFill>
                <a:srgbClr val="1341A1"/>
              </a:solidFill>
              <a:latin typeface="Trebuchet MS" panose="020B0603020202020204" pitchFamily="34" charset="0"/>
              <a:cs typeface="Times New Roman" panose="02020603050405020304" pitchFamily="18" charset="0"/>
            </a:endParaRPr>
          </a:p>
        </p:txBody>
      </p:sp>
      <p:sp>
        <p:nvSpPr>
          <p:cNvPr id="22" name="Text Box 15">
            <a:extLst>
              <a:ext uri="{FF2B5EF4-FFF2-40B4-BE49-F238E27FC236}">
                <a16:creationId xmlns:a16="http://schemas.microsoft.com/office/drawing/2014/main" id="{EE3F01AA-F2DE-97D6-EE32-6A71D474258C}"/>
              </a:ext>
            </a:extLst>
          </p:cNvPr>
          <p:cNvSpPr txBox="1">
            <a:spLocks noChangeArrowheads="1"/>
          </p:cNvSpPr>
          <p:nvPr/>
        </p:nvSpPr>
        <p:spPr bwMode="auto">
          <a:xfrm>
            <a:off x="3802163" y="3729831"/>
            <a:ext cx="16269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600"/>
              </a:spcBef>
              <a:buClr>
                <a:srgbClr val="F78F04"/>
              </a:buClr>
            </a:pPr>
            <a:r>
              <a:rPr lang="fr-FR" sz="2000" b="1" dirty="0">
                <a:solidFill>
                  <a:srgbClr val="1341A1"/>
                </a:solidFill>
                <a:latin typeface="Trebuchet MS" panose="020B0603020202020204" pitchFamily="34" charset="0"/>
                <a:cs typeface="Times New Roman" panose="02020603050405020304" pitchFamily="18" charset="0"/>
              </a:rPr>
              <a:t>YouTube</a:t>
            </a:r>
          </a:p>
        </p:txBody>
      </p:sp>
      <p:sp>
        <p:nvSpPr>
          <p:cNvPr id="24" name="Text Box 15">
            <a:extLst>
              <a:ext uri="{FF2B5EF4-FFF2-40B4-BE49-F238E27FC236}">
                <a16:creationId xmlns:a16="http://schemas.microsoft.com/office/drawing/2014/main" id="{B8A9B84B-45DF-8D62-451C-715626C367CE}"/>
              </a:ext>
            </a:extLst>
          </p:cNvPr>
          <p:cNvSpPr txBox="1">
            <a:spLocks noChangeArrowheads="1"/>
          </p:cNvSpPr>
          <p:nvPr/>
        </p:nvSpPr>
        <p:spPr bwMode="auto">
          <a:xfrm>
            <a:off x="8475773" y="6150549"/>
            <a:ext cx="360099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600"/>
              </a:spcBef>
              <a:buClr>
                <a:srgbClr val="F78F04"/>
              </a:buClr>
            </a:pPr>
            <a:r>
              <a:rPr lang="fr-FR" sz="2000" b="1" dirty="0">
                <a:solidFill>
                  <a:srgbClr val="1341A1"/>
                </a:solidFill>
                <a:latin typeface="Trebuchet MS" panose="020B0603020202020204" pitchFamily="34" charset="0"/>
                <a:cs typeface="Times New Roman" panose="02020603050405020304" pitchFamily="18" charset="0"/>
              </a:rPr>
              <a:t>Lettre des Nappes profondes</a:t>
            </a:r>
            <a:endParaRPr lang="fr-FR" dirty="0">
              <a:solidFill>
                <a:srgbClr val="1341A1"/>
              </a:solidFill>
              <a:latin typeface="Trebuchet MS" panose="020B0603020202020204" pitchFamily="34" charset="0"/>
              <a:cs typeface="Times New Roman" panose="02020603050405020304" pitchFamily="18" charset="0"/>
            </a:endParaRPr>
          </a:p>
        </p:txBody>
      </p:sp>
      <p:pic>
        <p:nvPicPr>
          <p:cNvPr id="26" name="Image 25">
            <a:extLst>
              <a:ext uri="{FF2B5EF4-FFF2-40B4-BE49-F238E27FC236}">
                <a16:creationId xmlns:a16="http://schemas.microsoft.com/office/drawing/2014/main" id="{0D7AF30B-E04E-E16A-BF20-0796E7CFEF2C}"/>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968984" y="3048676"/>
            <a:ext cx="2046442" cy="2230839"/>
          </a:xfrm>
          <a:prstGeom prst="rect">
            <a:avLst/>
          </a:prstGeom>
        </p:spPr>
      </p:pic>
      <p:pic>
        <p:nvPicPr>
          <p:cNvPr id="27" name="Image 26">
            <a:extLst>
              <a:ext uri="{FF2B5EF4-FFF2-40B4-BE49-F238E27FC236}">
                <a16:creationId xmlns:a16="http://schemas.microsoft.com/office/drawing/2014/main" id="{A5585E73-8995-207C-FCE7-CA91757BE653}"/>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987563" y="5088679"/>
            <a:ext cx="2027862" cy="1218164"/>
          </a:xfrm>
          <a:prstGeom prst="rect">
            <a:avLst/>
          </a:prstGeom>
        </p:spPr>
      </p:pic>
      <p:pic>
        <p:nvPicPr>
          <p:cNvPr id="29" name="Image 28" descr="Une image contenant texte, capture d’écran, Site web, Publicité en ligne&#10;&#10;Le contenu généré par l’IA peut être incorrect.">
            <a:extLst>
              <a:ext uri="{FF2B5EF4-FFF2-40B4-BE49-F238E27FC236}">
                <a16:creationId xmlns:a16="http://schemas.microsoft.com/office/drawing/2014/main" id="{A0303DD3-73C3-9A71-FFC0-AD4B0543E234}"/>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54837" y="3890652"/>
            <a:ext cx="2716039" cy="1561643"/>
          </a:xfrm>
          <a:prstGeom prst="rect">
            <a:avLst/>
          </a:prstGeom>
          <a:effectLst>
            <a:outerShdw blurRad="50800" dist="50800" dir="5400000" algn="ctr" rotWithShape="0">
              <a:schemeClr val="bg1">
                <a:lumMod val="50000"/>
              </a:schemeClr>
            </a:outerShdw>
          </a:effectLst>
        </p:spPr>
      </p:pic>
      <p:pic>
        <p:nvPicPr>
          <p:cNvPr id="31" name="Image 30" descr="Une image contenant texte, capture d’écran, Site web, Publicité en ligne&#10;&#10;Le contenu généré par l’IA peut être incorrect.">
            <a:extLst>
              <a:ext uri="{FF2B5EF4-FFF2-40B4-BE49-F238E27FC236}">
                <a16:creationId xmlns:a16="http://schemas.microsoft.com/office/drawing/2014/main" id="{8DDE01E5-82A6-B15E-A5E5-075CE38DEDA7}"/>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230167" y="1904686"/>
            <a:ext cx="2740709" cy="1809108"/>
          </a:xfrm>
          <a:prstGeom prst="rect">
            <a:avLst/>
          </a:prstGeom>
          <a:effectLst>
            <a:outerShdw blurRad="50800" dist="50800" dir="5400000" algn="ctr" rotWithShape="0">
              <a:schemeClr val="bg1">
                <a:lumMod val="50000"/>
              </a:schemeClr>
            </a:outerShdw>
          </a:effectLst>
        </p:spPr>
      </p:pic>
      <p:sp>
        <p:nvSpPr>
          <p:cNvPr id="32" name="Text Box 15">
            <a:extLst>
              <a:ext uri="{FF2B5EF4-FFF2-40B4-BE49-F238E27FC236}">
                <a16:creationId xmlns:a16="http://schemas.microsoft.com/office/drawing/2014/main" id="{7577FC26-1965-8AFE-BF62-68827A0513FC}"/>
              </a:ext>
            </a:extLst>
          </p:cNvPr>
          <p:cNvSpPr txBox="1">
            <a:spLocks noChangeArrowheads="1"/>
          </p:cNvSpPr>
          <p:nvPr/>
        </p:nvSpPr>
        <p:spPr bwMode="auto">
          <a:xfrm>
            <a:off x="816707" y="5575094"/>
            <a:ext cx="2145961"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600"/>
              </a:spcBef>
              <a:buClr>
                <a:srgbClr val="F78F04"/>
              </a:buClr>
            </a:pPr>
            <a:r>
              <a:rPr lang="fr-FR" sz="2000" b="1" dirty="0">
                <a:solidFill>
                  <a:srgbClr val="1341A1"/>
                </a:solidFill>
                <a:latin typeface="Trebuchet MS" panose="020B0603020202020204" pitchFamily="34" charset="0"/>
                <a:cs typeface="Times New Roman" panose="02020603050405020304" pitchFamily="18" charset="0"/>
              </a:rPr>
              <a:t>Smegreg.org</a:t>
            </a:r>
          </a:p>
          <a:p>
            <a:pPr>
              <a:spcBef>
                <a:spcPts val="600"/>
              </a:spcBef>
              <a:buClr>
                <a:srgbClr val="F78F04"/>
              </a:buClr>
            </a:pPr>
            <a:r>
              <a:rPr lang="fr-FR" sz="2000" b="1" dirty="0" err="1">
                <a:solidFill>
                  <a:srgbClr val="1341A1"/>
                </a:solidFill>
                <a:latin typeface="Trebuchet MS" panose="020B0603020202020204" pitchFamily="34" charset="0"/>
                <a:cs typeface="Times New Roman" panose="02020603050405020304" pitchFamily="18" charset="0"/>
              </a:rPr>
              <a:t>jeconomiseleau</a:t>
            </a:r>
            <a:endParaRPr lang="fr-FR" sz="2000" b="1" dirty="0">
              <a:solidFill>
                <a:srgbClr val="1341A1"/>
              </a:solidFill>
              <a:latin typeface="Trebuchet MS" panose="020B0603020202020204" pitchFamily="34" charset="0"/>
              <a:cs typeface="Times New Roman" panose="02020603050405020304" pitchFamily="18" charset="0"/>
            </a:endParaRPr>
          </a:p>
        </p:txBody>
      </p:sp>
      <p:cxnSp>
        <p:nvCxnSpPr>
          <p:cNvPr id="34" name="Connecteur droit 33">
            <a:extLst>
              <a:ext uri="{FF2B5EF4-FFF2-40B4-BE49-F238E27FC236}">
                <a16:creationId xmlns:a16="http://schemas.microsoft.com/office/drawing/2014/main" id="{91962802-2752-D61A-946C-E73B81766BB0}"/>
              </a:ext>
            </a:extLst>
          </p:cNvPr>
          <p:cNvCxnSpPr/>
          <p:nvPr/>
        </p:nvCxnSpPr>
        <p:spPr>
          <a:xfrm flipH="1">
            <a:off x="4773010" y="6456556"/>
            <a:ext cx="3242415"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6" name="Connecteur droit 35">
            <a:extLst>
              <a:ext uri="{FF2B5EF4-FFF2-40B4-BE49-F238E27FC236}">
                <a16:creationId xmlns:a16="http://schemas.microsoft.com/office/drawing/2014/main" id="{85C20C42-E97A-8FC1-44F1-CD5BC086DE01}"/>
              </a:ext>
            </a:extLst>
          </p:cNvPr>
          <p:cNvCxnSpPr/>
          <p:nvPr/>
        </p:nvCxnSpPr>
        <p:spPr>
          <a:xfrm>
            <a:off x="3389971" y="4129941"/>
            <a:ext cx="2199889"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8" name="Connecteur droit 37">
            <a:extLst>
              <a:ext uri="{FF2B5EF4-FFF2-40B4-BE49-F238E27FC236}">
                <a16:creationId xmlns:a16="http://schemas.microsoft.com/office/drawing/2014/main" id="{6800AAFA-6D5A-C3B2-A0FA-8DDE0C4EAAF3}"/>
              </a:ext>
            </a:extLst>
          </p:cNvPr>
          <p:cNvCxnSpPr/>
          <p:nvPr/>
        </p:nvCxnSpPr>
        <p:spPr>
          <a:xfrm>
            <a:off x="1382751" y="6456556"/>
            <a:ext cx="1588125"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0" name="Connecteur droit 39">
            <a:extLst>
              <a:ext uri="{FF2B5EF4-FFF2-40B4-BE49-F238E27FC236}">
                <a16:creationId xmlns:a16="http://schemas.microsoft.com/office/drawing/2014/main" id="{F4EB2DB8-B325-03CB-1C0F-96068ADB9B3F}"/>
              </a:ext>
            </a:extLst>
          </p:cNvPr>
          <p:cNvCxnSpPr/>
          <p:nvPr/>
        </p:nvCxnSpPr>
        <p:spPr>
          <a:xfrm flipH="1">
            <a:off x="8475773" y="6517206"/>
            <a:ext cx="360099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829320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F7E8EF-4C02-B6EB-DFFE-4A5BD20B9F23}"/>
            </a:ext>
          </a:extLst>
        </p:cNvPr>
        <p:cNvGrpSpPr/>
        <p:nvPr/>
      </p:nvGrpSpPr>
      <p:grpSpPr>
        <a:xfrm>
          <a:off x="0" y="0"/>
          <a:ext cx="0" cy="0"/>
          <a:chOff x="0" y="0"/>
          <a:chExt cx="0" cy="0"/>
        </a:xfrm>
      </p:grpSpPr>
      <p:sp>
        <p:nvSpPr>
          <p:cNvPr id="5" name="Text Box 15">
            <a:extLst>
              <a:ext uri="{FF2B5EF4-FFF2-40B4-BE49-F238E27FC236}">
                <a16:creationId xmlns:a16="http://schemas.microsoft.com/office/drawing/2014/main" id="{CD838746-01AA-4B95-EABF-6219ED37A80F}"/>
              </a:ext>
            </a:extLst>
          </p:cNvPr>
          <p:cNvSpPr txBox="1">
            <a:spLocks noChangeArrowheads="1"/>
          </p:cNvSpPr>
          <p:nvPr/>
        </p:nvSpPr>
        <p:spPr bwMode="auto">
          <a:xfrm>
            <a:off x="358588" y="998169"/>
            <a:ext cx="1159598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600"/>
              </a:spcBef>
              <a:buClr>
                <a:srgbClr val="F78F04"/>
              </a:buClr>
            </a:pPr>
            <a:r>
              <a:rPr lang="fr-FR" sz="2400" b="1" u="sng" dirty="0">
                <a:solidFill>
                  <a:schemeClr val="accent6">
                    <a:lumMod val="75000"/>
                  </a:schemeClr>
                </a:solidFill>
                <a:latin typeface="Trebuchet MS" panose="020B0603020202020204" pitchFamily="34" charset="0"/>
                <a:cs typeface="Times New Roman" panose="02020603050405020304" pitchFamily="18" charset="0"/>
              </a:rPr>
              <a:t>DIFFUSION</a:t>
            </a:r>
            <a:r>
              <a:rPr lang="fr-FR" sz="2400" b="1" dirty="0">
                <a:solidFill>
                  <a:schemeClr val="accent6">
                    <a:lumMod val="75000"/>
                  </a:schemeClr>
                </a:solidFill>
                <a:latin typeface="Trebuchet MS" panose="020B0603020202020204" pitchFamily="34" charset="0"/>
                <a:cs typeface="Times New Roman" panose="02020603050405020304" pitchFamily="18" charset="0"/>
              </a:rPr>
              <a:t> : la presse locale </a:t>
            </a:r>
            <a:endParaRPr lang="fr-FR" sz="2000" dirty="0">
              <a:solidFill>
                <a:schemeClr val="accent6">
                  <a:lumMod val="75000"/>
                </a:schemeClr>
              </a:solidFill>
              <a:latin typeface="Trebuchet MS" panose="020B0603020202020204" pitchFamily="34" charset="0"/>
              <a:cs typeface="Times New Roman" panose="02020603050405020304" pitchFamily="18" charset="0"/>
            </a:endParaRPr>
          </a:p>
        </p:txBody>
      </p:sp>
      <p:sp>
        <p:nvSpPr>
          <p:cNvPr id="7" name="Titre 1">
            <a:extLst>
              <a:ext uri="{FF2B5EF4-FFF2-40B4-BE49-F238E27FC236}">
                <a16:creationId xmlns:a16="http://schemas.microsoft.com/office/drawing/2014/main" id="{5A2D2418-1382-39C9-2F03-2BE26FE6D83B}"/>
              </a:ext>
            </a:extLst>
          </p:cNvPr>
          <p:cNvSpPr>
            <a:spLocks noGrp="1"/>
          </p:cNvSpPr>
          <p:nvPr>
            <p:ph type="title"/>
          </p:nvPr>
        </p:nvSpPr>
        <p:spPr>
          <a:xfrm>
            <a:off x="2367815" y="0"/>
            <a:ext cx="9013358" cy="886945"/>
          </a:xfrm>
        </p:spPr>
        <p:txBody>
          <a:bodyPr>
            <a:normAutofit/>
          </a:bodyPr>
          <a:lstStyle/>
          <a:p>
            <a:pPr algn="ctr">
              <a:spcAft>
                <a:spcPts val="600"/>
              </a:spcAft>
              <a:defRPr/>
            </a:pPr>
            <a:r>
              <a:rPr lang="fr-FR" sz="2800" b="1" dirty="0">
                <a:solidFill>
                  <a:srgbClr val="1F6497"/>
                </a:solidFill>
              </a:rPr>
              <a:t>La campagne de sensibilisation</a:t>
            </a:r>
            <a:endParaRPr lang="en-US" sz="2800" b="1" dirty="0">
              <a:solidFill>
                <a:srgbClr val="1F6497"/>
              </a:solidFill>
            </a:endParaRPr>
          </a:p>
        </p:txBody>
      </p:sp>
      <p:sp>
        <p:nvSpPr>
          <p:cNvPr id="22" name="Text Box 15">
            <a:extLst>
              <a:ext uri="{FF2B5EF4-FFF2-40B4-BE49-F238E27FC236}">
                <a16:creationId xmlns:a16="http://schemas.microsoft.com/office/drawing/2014/main" id="{35709FD0-2711-5C6A-157C-F9F01DB803F5}"/>
              </a:ext>
            </a:extLst>
          </p:cNvPr>
          <p:cNvSpPr txBox="1">
            <a:spLocks noChangeArrowheads="1"/>
          </p:cNvSpPr>
          <p:nvPr/>
        </p:nvSpPr>
        <p:spPr bwMode="auto">
          <a:xfrm>
            <a:off x="418101" y="1695732"/>
            <a:ext cx="483771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600"/>
              </a:spcBef>
              <a:buClr>
                <a:srgbClr val="F78F04"/>
              </a:buClr>
            </a:pPr>
            <a:r>
              <a:rPr lang="fr-FR" sz="2400" b="1" dirty="0">
                <a:solidFill>
                  <a:srgbClr val="1341A1"/>
                </a:solidFill>
                <a:latin typeface="Trebuchet MS" panose="020B0603020202020204" pitchFamily="34" charset="0"/>
                <a:cs typeface="Times New Roman" panose="02020603050405020304" pitchFamily="18" charset="0"/>
              </a:rPr>
              <a:t>Le communiqué et le dossier de presse</a:t>
            </a:r>
          </a:p>
        </p:txBody>
      </p:sp>
      <p:sp>
        <p:nvSpPr>
          <p:cNvPr id="24" name="Text Box 15">
            <a:extLst>
              <a:ext uri="{FF2B5EF4-FFF2-40B4-BE49-F238E27FC236}">
                <a16:creationId xmlns:a16="http://schemas.microsoft.com/office/drawing/2014/main" id="{97B0A667-89C4-361C-BE19-AC5D08BCEDED}"/>
              </a:ext>
            </a:extLst>
          </p:cNvPr>
          <p:cNvSpPr txBox="1">
            <a:spLocks noChangeArrowheads="1"/>
          </p:cNvSpPr>
          <p:nvPr/>
        </p:nvSpPr>
        <p:spPr bwMode="auto">
          <a:xfrm>
            <a:off x="5820934" y="1116118"/>
            <a:ext cx="23225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600"/>
              </a:spcBef>
              <a:buClr>
                <a:srgbClr val="F78F04"/>
              </a:buClr>
            </a:pPr>
            <a:r>
              <a:rPr lang="fr-FR" sz="2400" b="1" dirty="0">
                <a:solidFill>
                  <a:srgbClr val="1341A1"/>
                </a:solidFill>
                <a:latin typeface="Trebuchet MS" panose="020B0603020202020204" pitchFamily="34" charset="0"/>
                <a:cs typeface="Times New Roman" panose="02020603050405020304" pitchFamily="18" charset="0"/>
              </a:rPr>
              <a:t>Les retombées</a:t>
            </a:r>
            <a:endParaRPr lang="fr-FR" sz="2000" dirty="0">
              <a:solidFill>
                <a:srgbClr val="1341A1"/>
              </a:solidFill>
              <a:latin typeface="Trebuchet MS" panose="020B0603020202020204" pitchFamily="34" charset="0"/>
              <a:cs typeface="Times New Roman" panose="02020603050405020304" pitchFamily="18" charset="0"/>
            </a:endParaRPr>
          </a:p>
        </p:txBody>
      </p:sp>
      <p:pic>
        <p:nvPicPr>
          <p:cNvPr id="4" name="Image 3" descr="Une image contenant texte, capture d’écran, document, Police&#10;&#10;Le contenu généré par l’IA peut être incorrect.">
            <a:extLst>
              <a:ext uri="{FF2B5EF4-FFF2-40B4-BE49-F238E27FC236}">
                <a16:creationId xmlns:a16="http://schemas.microsoft.com/office/drawing/2014/main" id="{FD563787-1FA8-B052-7CC2-86903A5E878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1602" y="2612956"/>
            <a:ext cx="2046319" cy="3037208"/>
          </a:xfrm>
          <a:prstGeom prst="rect">
            <a:avLst/>
          </a:prstGeom>
          <a:effectLst>
            <a:outerShdw blurRad="50800" dist="50800" dir="5400000" algn="ctr" rotWithShape="0">
              <a:schemeClr val="bg1">
                <a:lumMod val="50000"/>
              </a:schemeClr>
            </a:outerShdw>
          </a:effectLst>
        </p:spPr>
      </p:pic>
      <p:pic>
        <p:nvPicPr>
          <p:cNvPr id="11" name="Image 10" descr="Une image contenant texte, capture d’écran, Visage humain&#10;&#10;Le contenu généré par l’IA peut être incorrect.">
            <a:extLst>
              <a:ext uri="{FF2B5EF4-FFF2-40B4-BE49-F238E27FC236}">
                <a16:creationId xmlns:a16="http://schemas.microsoft.com/office/drawing/2014/main" id="{B0AA9029-2470-FEDB-91B9-5C76C060BA0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302840" y="3172338"/>
            <a:ext cx="1952975" cy="2760931"/>
          </a:xfrm>
          <a:prstGeom prst="rect">
            <a:avLst/>
          </a:prstGeom>
          <a:effectLst>
            <a:outerShdw blurRad="50800" dist="50800" dir="5400000" algn="ctr" rotWithShape="0">
              <a:schemeClr val="bg1">
                <a:lumMod val="50000"/>
              </a:schemeClr>
            </a:outerShdw>
          </a:effectLst>
        </p:spPr>
      </p:pic>
      <p:pic>
        <p:nvPicPr>
          <p:cNvPr id="13" name="Image 12" descr="Une image contenant texte, affiche, Prospectus, dessin humoristique&#10;&#10;Le contenu généré par l’IA peut être incorrect.">
            <a:extLst>
              <a:ext uri="{FF2B5EF4-FFF2-40B4-BE49-F238E27FC236}">
                <a16:creationId xmlns:a16="http://schemas.microsoft.com/office/drawing/2014/main" id="{D15B02EA-400B-E0A5-3DB7-5DD9F608081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737721" y="2612956"/>
            <a:ext cx="1928191" cy="2760931"/>
          </a:xfrm>
          <a:prstGeom prst="rect">
            <a:avLst/>
          </a:prstGeom>
          <a:effectLst>
            <a:outerShdw blurRad="50800" dist="50800" dir="5400000" algn="ctr" rotWithShape="0">
              <a:schemeClr val="bg1">
                <a:lumMod val="50000"/>
              </a:schemeClr>
            </a:outerShdw>
          </a:effectLst>
        </p:spPr>
      </p:pic>
      <p:pic>
        <p:nvPicPr>
          <p:cNvPr id="17" name="Image 16" descr="Une image contenant texte, journal, Actualités, capture d’écran&#10;&#10;Le contenu généré par l’IA peut être incorrect.">
            <a:extLst>
              <a:ext uri="{FF2B5EF4-FFF2-40B4-BE49-F238E27FC236}">
                <a16:creationId xmlns:a16="http://schemas.microsoft.com/office/drawing/2014/main" id="{F3F47DEE-38B6-1342-2493-AFD0B937CB9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966" y="1708944"/>
            <a:ext cx="4397676" cy="2670678"/>
          </a:xfrm>
          <a:prstGeom prst="rect">
            <a:avLst/>
          </a:prstGeom>
        </p:spPr>
      </p:pic>
      <p:pic>
        <p:nvPicPr>
          <p:cNvPr id="21" name="Image 20" descr="Une image contenant texte, journal, capture d’écran, Publication&#10;&#10;Le contenu généré par l’IA peut être incorrect.">
            <a:extLst>
              <a:ext uri="{FF2B5EF4-FFF2-40B4-BE49-F238E27FC236}">
                <a16:creationId xmlns:a16="http://schemas.microsoft.com/office/drawing/2014/main" id="{CB0708B6-5BCC-74EE-F6E6-FF3FEC1BB78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851800" y="3428999"/>
            <a:ext cx="3340200" cy="3100055"/>
          </a:xfrm>
          <a:prstGeom prst="rect">
            <a:avLst/>
          </a:prstGeom>
        </p:spPr>
      </p:pic>
      <p:sp>
        <p:nvSpPr>
          <p:cNvPr id="23" name="Text Box 15">
            <a:extLst>
              <a:ext uri="{FF2B5EF4-FFF2-40B4-BE49-F238E27FC236}">
                <a16:creationId xmlns:a16="http://schemas.microsoft.com/office/drawing/2014/main" id="{60CE6705-63F6-8CCD-1D4D-F87C24F28095}"/>
              </a:ext>
            </a:extLst>
          </p:cNvPr>
          <p:cNvSpPr txBox="1">
            <a:spLocks noChangeArrowheads="1"/>
          </p:cNvSpPr>
          <p:nvPr/>
        </p:nvSpPr>
        <p:spPr bwMode="auto">
          <a:xfrm>
            <a:off x="5791966" y="4311158"/>
            <a:ext cx="232254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600"/>
              </a:spcBef>
              <a:buClr>
                <a:srgbClr val="F78F04"/>
              </a:buClr>
            </a:pPr>
            <a:r>
              <a:rPr lang="fr-FR" sz="1200" dirty="0">
                <a:solidFill>
                  <a:srgbClr val="1341A1"/>
                </a:solidFill>
                <a:latin typeface="Trebuchet MS" panose="020B0603020202020204" pitchFamily="34" charset="0"/>
                <a:cs typeface="Times New Roman" panose="02020603050405020304" pitchFamily="18" charset="0"/>
              </a:rPr>
              <a:t>Haute Gironde 3 octobre</a:t>
            </a:r>
            <a:endParaRPr lang="fr-FR" sz="1100" dirty="0">
              <a:solidFill>
                <a:srgbClr val="1341A1"/>
              </a:solidFill>
              <a:latin typeface="Trebuchet MS" panose="020B0603020202020204" pitchFamily="34" charset="0"/>
              <a:cs typeface="Times New Roman" panose="02020603050405020304" pitchFamily="18" charset="0"/>
            </a:endParaRPr>
          </a:p>
        </p:txBody>
      </p:sp>
      <p:sp>
        <p:nvSpPr>
          <p:cNvPr id="25" name="Text Box 15">
            <a:extLst>
              <a:ext uri="{FF2B5EF4-FFF2-40B4-BE49-F238E27FC236}">
                <a16:creationId xmlns:a16="http://schemas.microsoft.com/office/drawing/2014/main" id="{1A5570B3-980F-F558-EE93-792EFEEFF79C}"/>
              </a:ext>
            </a:extLst>
          </p:cNvPr>
          <p:cNvSpPr txBox="1">
            <a:spLocks noChangeArrowheads="1"/>
          </p:cNvSpPr>
          <p:nvPr/>
        </p:nvSpPr>
        <p:spPr bwMode="auto">
          <a:xfrm>
            <a:off x="7130968" y="6101126"/>
            <a:ext cx="18346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600"/>
              </a:spcBef>
              <a:buClr>
                <a:srgbClr val="F78F04"/>
              </a:buClr>
            </a:pPr>
            <a:r>
              <a:rPr lang="fr-FR" sz="1200" dirty="0">
                <a:solidFill>
                  <a:srgbClr val="1341A1"/>
                </a:solidFill>
                <a:latin typeface="Trebuchet MS" panose="020B0603020202020204" pitchFamily="34" charset="0"/>
                <a:cs typeface="Times New Roman" panose="02020603050405020304" pitchFamily="18" charset="0"/>
              </a:rPr>
              <a:t>Sud Ouest 24 novembre</a:t>
            </a:r>
            <a:endParaRPr lang="fr-FR" sz="1100" dirty="0">
              <a:solidFill>
                <a:srgbClr val="1341A1"/>
              </a:solidFill>
              <a:latin typeface="Trebuchet MS" panose="020B0603020202020204" pitchFamily="34" charset="0"/>
              <a:cs typeface="Times New Roman" panose="02020603050405020304" pitchFamily="18" charset="0"/>
            </a:endParaRPr>
          </a:p>
        </p:txBody>
      </p:sp>
    </p:spTree>
    <p:extLst>
      <p:ext uri="{BB962C8B-B14F-4D97-AF65-F5344CB8AC3E}">
        <p14:creationId xmlns:p14="http://schemas.microsoft.com/office/powerpoint/2010/main" val="42042990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3DD8319E-1864-34FD-8086-82BDD52A3B99}"/>
              </a:ext>
            </a:extLst>
          </p:cNvPr>
          <p:cNvSpPr>
            <a:spLocks noGrp="1"/>
          </p:cNvSpPr>
          <p:nvPr>
            <p:ph idx="1"/>
          </p:nvPr>
        </p:nvSpPr>
        <p:spPr>
          <a:xfrm>
            <a:off x="5108028" y="2216192"/>
            <a:ext cx="6598771" cy="3767358"/>
          </a:xfrm>
        </p:spPr>
        <p:txBody>
          <a:bodyPr>
            <a:normAutofit/>
          </a:bodyPr>
          <a:lstStyle/>
          <a:p>
            <a:pPr marL="0" indent="0">
              <a:buNone/>
            </a:pPr>
            <a:r>
              <a:rPr lang="fr-FR" sz="2200" dirty="0">
                <a:solidFill>
                  <a:schemeClr val="accent6">
                    <a:lumMod val="75000"/>
                  </a:schemeClr>
                </a:solidFill>
              </a:rPr>
              <a:t>Les vidéos de la série en cours de développement : </a:t>
            </a:r>
          </a:p>
          <a:p>
            <a:pPr marL="1163638" fontAlgn="base">
              <a:buClr>
                <a:schemeClr val="accent6">
                  <a:lumMod val="75000"/>
                </a:schemeClr>
              </a:buClr>
              <a:buFont typeface="Wingdings" panose="05000000000000000000" pitchFamily="2" charset="2"/>
              <a:buChar char="ü"/>
            </a:pPr>
            <a:r>
              <a:rPr lang="fr-FR" sz="1800" dirty="0"/>
              <a:t>Mousseur : le juste débit</a:t>
            </a:r>
          </a:p>
          <a:p>
            <a:pPr marL="1163638" fontAlgn="base">
              <a:buClr>
                <a:schemeClr val="accent6">
                  <a:lumMod val="75000"/>
                </a:schemeClr>
              </a:buClr>
              <a:buFont typeface="Wingdings" panose="05000000000000000000" pitchFamily="2" charset="2"/>
              <a:buChar char="ü"/>
            </a:pPr>
            <a:r>
              <a:rPr lang="fr-FR" sz="1800" dirty="0"/>
              <a:t>Pommeau : le jet adapté</a:t>
            </a:r>
          </a:p>
          <a:p>
            <a:pPr marL="1163638" fontAlgn="base">
              <a:buClr>
                <a:schemeClr val="accent6">
                  <a:lumMod val="75000"/>
                </a:schemeClr>
              </a:buClr>
              <a:buFont typeface="Wingdings" panose="05000000000000000000" pitchFamily="2" charset="2"/>
              <a:buChar char="ü"/>
            </a:pPr>
            <a:r>
              <a:rPr lang="fr-FR" sz="1800" dirty="0"/>
              <a:t>Régulateur : le flux détendu </a:t>
            </a:r>
          </a:p>
          <a:p>
            <a:pPr marL="1163638" fontAlgn="base">
              <a:buClr>
                <a:schemeClr val="accent6">
                  <a:lumMod val="75000"/>
                </a:schemeClr>
              </a:buClr>
              <a:buFont typeface="Wingdings" panose="05000000000000000000" pitchFamily="2" charset="2"/>
              <a:buChar char="ü"/>
            </a:pPr>
            <a:r>
              <a:rPr lang="fr-FR" sz="1800" dirty="0"/>
              <a:t>WC : 2 boutons, 0 hésitation</a:t>
            </a:r>
          </a:p>
          <a:p>
            <a:pPr marL="1163638" fontAlgn="base">
              <a:buClr>
                <a:schemeClr val="accent6">
                  <a:lumMod val="75000"/>
                </a:schemeClr>
              </a:buClr>
              <a:buFont typeface="Wingdings" panose="05000000000000000000" pitchFamily="2" charset="2"/>
              <a:buChar char="ü"/>
            </a:pPr>
            <a:r>
              <a:rPr lang="fr-FR" sz="1800" dirty="0"/>
              <a:t>2ème vie, + d'économie</a:t>
            </a:r>
          </a:p>
          <a:p>
            <a:pPr marL="1163638" fontAlgn="base">
              <a:buClr>
                <a:schemeClr val="accent6">
                  <a:lumMod val="75000"/>
                </a:schemeClr>
              </a:buClr>
              <a:buFont typeface="Wingdings" panose="05000000000000000000" pitchFamily="2" charset="2"/>
              <a:buChar char="ü"/>
            </a:pPr>
            <a:r>
              <a:rPr lang="fr-FR" sz="1800" dirty="0"/>
              <a:t>les fuites en fuite</a:t>
            </a:r>
          </a:p>
          <a:p>
            <a:pPr marL="1163638" fontAlgn="base">
              <a:buClr>
                <a:schemeClr val="accent6">
                  <a:lumMod val="75000"/>
                </a:schemeClr>
              </a:buClr>
              <a:buFont typeface="Wingdings" panose="05000000000000000000" pitchFamily="2" charset="2"/>
              <a:buChar char="ü"/>
            </a:pPr>
            <a:r>
              <a:rPr lang="fr-FR" sz="1800" dirty="0"/>
              <a:t>la maison éco d'eau</a:t>
            </a:r>
          </a:p>
          <a:p>
            <a:pPr marL="1163638" fontAlgn="base">
              <a:buClr>
                <a:schemeClr val="accent6">
                  <a:lumMod val="75000"/>
                </a:schemeClr>
              </a:buClr>
              <a:buFont typeface="Wingdings" panose="05000000000000000000" pitchFamily="2" charset="2"/>
              <a:buChar char="ü"/>
            </a:pPr>
            <a:r>
              <a:rPr lang="fr-FR" sz="1800" dirty="0"/>
              <a:t>vaisselle : pro bassine !</a:t>
            </a:r>
          </a:p>
          <a:p>
            <a:pPr marL="1163638" fontAlgn="base">
              <a:buClr>
                <a:schemeClr val="accent6">
                  <a:lumMod val="75000"/>
                </a:schemeClr>
              </a:buClr>
              <a:buFont typeface="Wingdings" panose="05000000000000000000" pitchFamily="2" charset="2"/>
              <a:buChar char="ü"/>
            </a:pPr>
            <a:r>
              <a:rPr lang="fr-FR" sz="1800" dirty="0"/>
              <a:t>vaisselle : maline machine</a:t>
            </a:r>
          </a:p>
          <a:p>
            <a:pPr marL="1163638" fontAlgn="base">
              <a:buClr>
                <a:schemeClr val="accent6">
                  <a:lumMod val="75000"/>
                </a:schemeClr>
              </a:buClr>
              <a:buFont typeface="Wingdings" panose="05000000000000000000" pitchFamily="2" charset="2"/>
              <a:buChar char="ü"/>
            </a:pPr>
            <a:r>
              <a:rPr lang="fr-FR" sz="1800" dirty="0"/>
              <a:t>la douche antigaspi</a:t>
            </a:r>
            <a:endParaRPr lang="fr-FR" dirty="0"/>
          </a:p>
        </p:txBody>
      </p:sp>
      <p:sp>
        <p:nvSpPr>
          <p:cNvPr id="3" name="Espace réservé du numéro de diapositive 2">
            <a:extLst>
              <a:ext uri="{FF2B5EF4-FFF2-40B4-BE49-F238E27FC236}">
                <a16:creationId xmlns:a16="http://schemas.microsoft.com/office/drawing/2014/main" id="{EA86494C-A090-B78B-EF6C-D82FF36C561D}"/>
              </a:ext>
            </a:extLst>
          </p:cNvPr>
          <p:cNvSpPr>
            <a:spLocks noGrp="1"/>
          </p:cNvSpPr>
          <p:nvPr>
            <p:ph type="sldNum" sz="quarter" idx="12"/>
          </p:nvPr>
        </p:nvSpPr>
        <p:spPr/>
        <p:txBody>
          <a:bodyPr/>
          <a:lstStyle/>
          <a:p>
            <a:fld id="{A69E00E3-DEE3-4217-B4F6-3EC050798811}" type="slidenum">
              <a:rPr lang="fr-FR" smtClean="0"/>
              <a:t>15</a:t>
            </a:fld>
            <a:endParaRPr lang="fr-FR" dirty="0"/>
          </a:p>
        </p:txBody>
      </p:sp>
      <p:sp>
        <p:nvSpPr>
          <p:cNvPr id="4" name="Titre 3">
            <a:extLst>
              <a:ext uri="{FF2B5EF4-FFF2-40B4-BE49-F238E27FC236}">
                <a16:creationId xmlns:a16="http://schemas.microsoft.com/office/drawing/2014/main" id="{249D6015-E127-852A-E080-4CCABA75B60A}"/>
              </a:ext>
            </a:extLst>
          </p:cNvPr>
          <p:cNvSpPr>
            <a:spLocks noGrp="1"/>
          </p:cNvSpPr>
          <p:nvPr>
            <p:ph type="title"/>
          </p:nvPr>
        </p:nvSpPr>
        <p:spPr/>
        <p:txBody>
          <a:bodyPr/>
          <a:lstStyle/>
          <a:p>
            <a:pPr algn="ctr"/>
            <a:r>
              <a:rPr lang="fr-FR" sz="2400" b="1" dirty="0">
                <a:solidFill>
                  <a:srgbClr val="1F6497"/>
                </a:solidFill>
              </a:rPr>
              <a:t>Et une mascotte qui va nous accompagner</a:t>
            </a:r>
            <a:endParaRPr lang="fr-FR" dirty="0"/>
          </a:p>
        </p:txBody>
      </p:sp>
      <p:sp>
        <p:nvSpPr>
          <p:cNvPr id="7" name="ZoneTexte 6">
            <a:extLst>
              <a:ext uri="{FF2B5EF4-FFF2-40B4-BE49-F238E27FC236}">
                <a16:creationId xmlns:a16="http://schemas.microsoft.com/office/drawing/2014/main" id="{8DA4A83B-2BC0-56B7-26A6-40A705C80D12}"/>
              </a:ext>
            </a:extLst>
          </p:cNvPr>
          <p:cNvSpPr txBox="1"/>
          <p:nvPr/>
        </p:nvSpPr>
        <p:spPr>
          <a:xfrm>
            <a:off x="194984" y="1371891"/>
            <a:ext cx="11511815" cy="707886"/>
          </a:xfrm>
          <a:prstGeom prst="rect">
            <a:avLst/>
          </a:prstGeom>
          <a:noFill/>
        </p:spPr>
        <p:txBody>
          <a:bodyPr wrap="square">
            <a:spAutoFit/>
          </a:bodyPr>
          <a:lstStyle/>
          <a:p>
            <a:r>
              <a:rPr lang="fr-FR" sz="2000" dirty="0">
                <a:solidFill>
                  <a:srgbClr val="1341A1"/>
                </a:solidFill>
              </a:rPr>
              <a:t>Une campagne</a:t>
            </a:r>
            <a:r>
              <a:rPr lang="fr-FR" sz="2000" dirty="0">
                <a:solidFill>
                  <a:schemeClr val="accent6">
                    <a:lumMod val="75000"/>
                  </a:schemeClr>
                </a:solidFill>
              </a:rPr>
              <a:t> </a:t>
            </a:r>
            <a:r>
              <a:rPr lang="fr-FR" sz="2000" dirty="0">
                <a:solidFill>
                  <a:srgbClr val="1341A1"/>
                </a:solidFill>
              </a:rPr>
              <a:t>vidéo dédiée </a:t>
            </a:r>
            <a:r>
              <a:rPr lang="fr-FR" sz="2000" dirty="0">
                <a:solidFill>
                  <a:schemeClr val="accent6">
                    <a:lumMod val="75000"/>
                  </a:schemeClr>
                </a:solidFill>
              </a:rPr>
              <a:t>aux équipements hydro-économes et écogestes</a:t>
            </a:r>
            <a:r>
              <a:rPr lang="fr-FR" sz="2000" dirty="0">
                <a:solidFill>
                  <a:srgbClr val="1341A1"/>
                </a:solidFill>
              </a:rPr>
              <a:t>, déclinée de la campagne globale « Age de l’eau » avec une reprise de la mascotte restylisée aux usages modernes</a:t>
            </a:r>
          </a:p>
        </p:txBody>
      </p:sp>
      <p:sp>
        <p:nvSpPr>
          <p:cNvPr id="8" name="Text Box 15">
            <a:extLst>
              <a:ext uri="{FF2B5EF4-FFF2-40B4-BE49-F238E27FC236}">
                <a16:creationId xmlns:a16="http://schemas.microsoft.com/office/drawing/2014/main" id="{A20A9077-ABD0-3EDC-0D63-9374C2E2FEBF}"/>
              </a:ext>
            </a:extLst>
          </p:cNvPr>
          <p:cNvSpPr txBox="1">
            <a:spLocks noChangeArrowheads="1"/>
          </p:cNvSpPr>
          <p:nvPr/>
        </p:nvSpPr>
        <p:spPr bwMode="auto">
          <a:xfrm>
            <a:off x="194984" y="951391"/>
            <a:ext cx="74367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600"/>
              </a:spcBef>
              <a:buClr>
                <a:srgbClr val="F78F04"/>
              </a:buClr>
            </a:pPr>
            <a:r>
              <a:rPr lang="fr-FR" sz="2400" b="1" u="sng" dirty="0">
                <a:solidFill>
                  <a:schemeClr val="accent6">
                    <a:lumMod val="75000"/>
                  </a:schemeClr>
                </a:solidFill>
                <a:latin typeface="Trebuchet MS" panose="020B0603020202020204" pitchFamily="34" charset="0"/>
                <a:cs typeface="Times New Roman" panose="02020603050405020304" pitchFamily="18" charset="0"/>
              </a:rPr>
              <a:t>Une série de vidéos </a:t>
            </a:r>
            <a:r>
              <a:rPr lang="fr-FR" sz="2400" b="1" u="sng" dirty="0" err="1">
                <a:solidFill>
                  <a:schemeClr val="accent6">
                    <a:lumMod val="75000"/>
                  </a:schemeClr>
                </a:solidFill>
                <a:latin typeface="Trebuchet MS" panose="020B0603020202020204" pitchFamily="34" charset="0"/>
                <a:cs typeface="Times New Roman" panose="02020603050405020304" pitchFamily="18" charset="0"/>
              </a:rPr>
              <a:t>tutorielles</a:t>
            </a:r>
            <a:endParaRPr lang="fr-FR" sz="2000" dirty="0">
              <a:solidFill>
                <a:schemeClr val="accent6">
                  <a:lumMod val="75000"/>
                </a:schemeClr>
              </a:solidFill>
              <a:latin typeface="Trebuchet MS" panose="020B0603020202020204" pitchFamily="34" charset="0"/>
              <a:cs typeface="Times New Roman" panose="02020603050405020304" pitchFamily="18" charset="0"/>
            </a:endParaRPr>
          </a:p>
        </p:txBody>
      </p:sp>
      <p:pic>
        <p:nvPicPr>
          <p:cNvPr id="12" name="Image 11" descr="Une image contenant mammifère, clipart, Graphique, conception&#10;&#10;Le contenu généré par l’IA peut être incorrect.">
            <a:extLst>
              <a:ext uri="{FF2B5EF4-FFF2-40B4-BE49-F238E27FC236}">
                <a16:creationId xmlns:a16="http://schemas.microsoft.com/office/drawing/2014/main" id="{B37B27F0-494A-4258-EB68-B295CD11D949}"/>
              </a:ext>
            </a:extLst>
          </p:cNvPr>
          <p:cNvPicPr>
            <a:picLocks noChangeAspect="1"/>
          </p:cNvPicPr>
          <p:nvPr/>
        </p:nvPicPr>
        <p:blipFill>
          <a:blip r:embed="rId2" cstate="screen">
            <a:extLst>
              <a:ext uri="{28A0092B-C50C-407E-A947-70E740481C1C}">
                <a14:useLocalDpi xmlns:a14="http://schemas.microsoft.com/office/drawing/2010/main"/>
              </a:ext>
            </a:extLst>
          </a:blip>
          <a:srcRect l="21034" t="7043" b="5088"/>
          <a:stretch>
            <a:fillRect/>
          </a:stretch>
        </p:blipFill>
        <p:spPr>
          <a:xfrm>
            <a:off x="1627679" y="2073320"/>
            <a:ext cx="2938161" cy="4283031"/>
          </a:xfrm>
          <a:prstGeom prst="rect">
            <a:avLst/>
          </a:prstGeom>
        </p:spPr>
      </p:pic>
    </p:spTree>
    <p:extLst>
      <p:ext uri="{BB962C8B-B14F-4D97-AF65-F5344CB8AC3E}">
        <p14:creationId xmlns:p14="http://schemas.microsoft.com/office/powerpoint/2010/main" val="32373185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6A5BA7-432B-DC3A-0AB3-B0478116CDBB}"/>
            </a:ext>
          </a:extLst>
        </p:cNvPr>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BEBEA19C-35FC-D64F-30DF-5A4BB8B373B5}"/>
              </a:ext>
            </a:extLst>
          </p:cNvPr>
          <p:cNvSpPr>
            <a:spLocks noGrp="1"/>
          </p:cNvSpPr>
          <p:nvPr>
            <p:ph type="sldNum" sz="quarter" idx="12"/>
          </p:nvPr>
        </p:nvSpPr>
        <p:spPr/>
        <p:txBody>
          <a:bodyPr/>
          <a:lstStyle/>
          <a:p>
            <a:fld id="{A69E00E3-DEE3-4217-B4F6-3EC050798811}" type="slidenum">
              <a:rPr lang="fr-FR" smtClean="0"/>
              <a:t>16</a:t>
            </a:fld>
            <a:endParaRPr lang="fr-FR" dirty="0"/>
          </a:p>
        </p:txBody>
      </p:sp>
      <p:sp>
        <p:nvSpPr>
          <p:cNvPr id="4" name="Titre 3">
            <a:extLst>
              <a:ext uri="{FF2B5EF4-FFF2-40B4-BE49-F238E27FC236}">
                <a16:creationId xmlns:a16="http://schemas.microsoft.com/office/drawing/2014/main" id="{4B893310-06B3-0771-3344-4C85C4F008FA}"/>
              </a:ext>
            </a:extLst>
          </p:cNvPr>
          <p:cNvSpPr>
            <a:spLocks noGrp="1"/>
          </p:cNvSpPr>
          <p:nvPr>
            <p:ph type="title"/>
          </p:nvPr>
        </p:nvSpPr>
        <p:spPr>
          <a:xfrm>
            <a:off x="3006969" y="0"/>
            <a:ext cx="8223006" cy="886945"/>
          </a:xfrm>
        </p:spPr>
        <p:txBody>
          <a:bodyPr>
            <a:normAutofit fontScale="90000"/>
          </a:bodyPr>
          <a:lstStyle/>
          <a:p>
            <a:pPr algn="ctr"/>
            <a:r>
              <a:rPr lang="fr-FR" altLang="fr-FR" sz="2800" b="1" dirty="0">
                <a:solidFill>
                  <a:srgbClr val="0077D4"/>
                </a:solidFill>
              </a:rPr>
              <a:t>Campagne de communication-sensibilisation</a:t>
            </a:r>
            <a:br>
              <a:rPr lang="fr-FR" altLang="fr-FR" sz="2800" b="1" dirty="0">
                <a:solidFill>
                  <a:srgbClr val="0077D4"/>
                </a:solidFill>
              </a:rPr>
            </a:br>
            <a:r>
              <a:rPr lang="fr-FR" altLang="fr-FR" sz="2800" b="1" dirty="0">
                <a:solidFill>
                  <a:srgbClr val="0077D4"/>
                </a:solidFill>
              </a:rPr>
              <a:t>Age de l’eau</a:t>
            </a:r>
            <a:endParaRPr lang="fr-FR" dirty="0"/>
          </a:p>
        </p:txBody>
      </p:sp>
    </p:spTree>
    <p:extLst>
      <p:ext uri="{BB962C8B-B14F-4D97-AF65-F5344CB8AC3E}">
        <p14:creationId xmlns:p14="http://schemas.microsoft.com/office/powerpoint/2010/main" val="32421931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A54D90-E27D-CDB7-1681-371A4FD59F64}"/>
            </a:ext>
          </a:extLst>
        </p:cNvPr>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09B08251-4C79-FA42-0F95-97DC9B6F3673}"/>
              </a:ext>
            </a:extLst>
          </p:cNvPr>
          <p:cNvSpPr>
            <a:spLocks noGrp="1"/>
          </p:cNvSpPr>
          <p:nvPr>
            <p:ph type="sldNum" sz="quarter" idx="12"/>
          </p:nvPr>
        </p:nvSpPr>
        <p:spPr/>
        <p:txBody>
          <a:bodyPr/>
          <a:lstStyle/>
          <a:p>
            <a:fld id="{A69E00E3-DEE3-4217-B4F6-3EC050798811}" type="slidenum">
              <a:rPr lang="fr-FR" smtClean="0"/>
              <a:t>17</a:t>
            </a:fld>
            <a:endParaRPr lang="fr-FR" dirty="0"/>
          </a:p>
        </p:txBody>
      </p:sp>
      <p:sp>
        <p:nvSpPr>
          <p:cNvPr id="4" name="Titre 3">
            <a:extLst>
              <a:ext uri="{FF2B5EF4-FFF2-40B4-BE49-F238E27FC236}">
                <a16:creationId xmlns:a16="http://schemas.microsoft.com/office/drawing/2014/main" id="{1CE5CECE-C7BC-B0B9-AE67-1138C2632335}"/>
              </a:ext>
            </a:extLst>
          </p:cNvPr>
          <p:cNvSpPr>
            <a:spLocks noGrp="1"/>
          </p:cNvSpPr>
          <p:nvPr>
            <p:ph type="title"/>
          </p:nvPr>
        </p:nvSpPr>
        <p:spPr>
          <a:xfrm>
            <a:off x="3006969" y="0"/>
            <a:ext cx="8223006" cy="886945"/>
          </a:xfrm>
        </p:spPr>
        <p:txBody>
          <a:bodyPr>
            <a:normAutofit/>
          </a:bodyPr>
          <a:lstStyle/>
          <a:p>
            <a:pPr algn="ctr"/>
            <a:r>
              <a:rPr lang="fr-FR" altLang="fr-FR" sz="2800" b="1" dirty="0">
                <a:solidFill>
                  <a:srgbClr val="0077D4"/>
                </a:solidFill>
              </a:rPr>
              <a:t>Journées techniques 2026 de l’AHSP</a:t>
            </a:r>
            <a:endParaRPr lang="fr-FR" dirty="0"/>
          </a:p>
        </p:txBody>
      </p:sp>
      <p:sp>
        <p:nvSpPr>
          <p:cNvPr id="2" name="Text Box 15">
            <a:extLst>
              <a:ext uri="{FF2B5EF4-FFF2-40B4-BE49-F238E27FC236}">
                <a16:creationId xmlns:a16="http://schemas.microsoft.com/office/drawing/2014/main" id="{EE38D94E-D299-A0B7-6D34-326AF05320DA}"/>
              </a:ext>
            </a:extLst>
          </p:cNvPr>
          <p:cNvSpPr txBox="1">
            <a:spLocks noChangeArrowheads="1"/>
          </p:cNvSpPr>
          <p:nvPr/>
        </p:nvSpPr>
        <p:spPr bwMode="auto">
          <a:xfrm>
            <a:off x="472738" y="1127649"/>
            <a:ext cx="11246523" cy="4985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r>
              <a:rPr lang="fr-FR" sz="2400" dirty="0">
                <a:solidFill>
                  <a:srgbClr val="1341A1"/>
                </a:solidFill>
              </a:rPr>
              <a:t>L'Association des Hydrogéologues des services publics (AHSP) regroupe depuis 35 ans des spécialistes des eaux souterraines qui exercent leur activité professionnelle dans les collectivités territoriales, les services de l'État ou les Agences de l'eau.</a:t>
            </a:r>
          </a:p>
          <a:p>
            <a:endParaRPr lang="fr-FR" sz="2400" dirty="0">
              <a:solidFill>
                <a:srgbClr val="1341A1"/>
              </a:solidFill>
            </a:endParaRPr>
          </a:p>
          <a:p>
            <a:r>
              <a:rPr lang="fr-FR" sz="2400" dirty="0">
                <a:solidFill>
                  <a:srgbClr val="1341A1"/>
                </a:solidFill>
              </a:rPr>
              <a:t>Les missions de cette association Loi de 1901 qui compte plus de 130 membres sont notamment :</a:t>
            </a:r>
          </a:p>
          <a:p>
            <a:pPr marL="342900" indent="-342900">
              <a:spcBef>
                <a:spcPts val="1200"/>
              </a:spcBef>
              <a:buClr>
                <a:schemeClr val="accent6">
                  <a:lumMod val="75000"/>
                </a:schemeClr>
              </a:buClr>
              <a:buFont typeface="Arial" panose="020B0604020202020204" pitchFamily="34" charset="0"/>
              <a:buChar char="•"/>
            </a:pPr>
            <a:r>
              <a:rPr lang="fr-FR" sz="2400" dirty="0">
                <a:solidFill>
                  <a:srgbClr val="1341A1"/>
                </a:solidFill>
              </a:rPr>
              <a:t>d'expliciter les spécificités des eaux souterraines et les faire prendre en considération dans les débats locaux, nationaux et internationaux,</a:t>
            </a:r>
          </a:p>
          <a:p>
            <a:pPr marL="342900" indent="-342900">
              <a:spcBef>
                <a:spcPts val="1200"/>
              </a:spcBef>
              <a:buClr>
                <a:schemeClr val="accent6">
                  <a:lumMod val="75000"/>
                </a:schemeClr>
              </a:buClr>
              <a:buFont typeface="Arial" panose="020B0604020202020204" pitchFamily="34" charset="0"/>
              <a:buChar char="•"/>
            </a:pPr>
            <a:r>
              <a:rPr lang="fr-FR" sz="2400" dirty="0">
                <a:solidFill>
                  <a:srgbClr val="1341A1"/>
                </a:solidFill>
              </a:rPr>
              <a:t>de développer les actions contribuant à la connaissance, la protection et la valorisation des eaux, en particulier souterraines, et de l’environnement,</a:t>
            </a:r>
          </a:p>
          <a:p>
            <a:pPr marL="342900" indent="-342900">
              <a:spcBef>
                <a:spcPts val="1200"/>
              </a:spcBef>
              <a:buClr>
                <a:schemeClr val="accent6">
                  <a:lumMod val="75000"/>
                </a:schemeClr>
              </a:buClr>
              <a:buFont typeface="Arial" panose="020B0604020202020204" pitchFamily="34" charset="0"/>
              <a:buChar char="•"/>
            </a:pPr>
            <a:r>
              <a:rPr lang="fr-FR" sz="2400" dirty="0">
                <a:solidFill>
                  <a:srgbClr val="1341A1"/>
                </a:solidFill>
              </a:rPr>
              <a:t>d'échanger et diffuser l’information scientifique, technique et administrative</a:t>
            </a:r>
          </a:p>
        </p:txBody>
      </p:sp>
    </p:spTree>
    <p:extLst>
      <p:ext uri="{BB962C8B-B14F-4D97-AF65-F5344CB8AC3E}">
        <p14:creationId xmlns:p14="http://schemas.microsoft.com/office/powerpoint/2010/main" val="32540336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C8850A-8972-90F3-965E-D3A2699EF33F}"/>
            </a:ext>
          </a:extLst>
        </p:cNvPr>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DCDF4AD2-C3E1-E8B7-FC91-CC54F33C6711}"/>
              </a:ext>
            </a:extLst>
          </p:cNvPr>
          <p:cNvSpPr>
            <a:spLocks noGrp="1"/>
          </p:cNvSpPr>
          <p:nvPr>
            <p:ph type="sldNum" sz="quarter" idx="12"/>
          </p:nvPr>
        </p:nvSpPr>
        <p:spPr/>
        <p:txBody>
          <a:bodyPr/>
          <a:lstStyle/>
          <a:p>
            <a:fld id="{A69E00E3-DEE3-4217-B4F6-3EC050798811}" type="slidenum">
              <a:rPr lang="fr-FR" smtClean="0"/>
              <a:t>18</a:t>
            </a:fld>
            <a:endParaRPr lang="fr-FR" dirty="0"/>
          </a:p>
        </p:txBody>
      </p:sp>
      <p:sp>
        <p:nvSpPr>
          <p:cNvPr id="4" name="Titre 3">
            <a:extLst>
              <a:ext uri="{FF2B5EF4-FFF2-40B4-BE49-F238E27FC236}">
                <a16:creationId xmlns:a16="http://schemas.microsoft.com/office/drawing/2014/main" id="{C75CAAB1-529D-E9C7-AF48-3972ABF492DD}"/>
              </a:ext>
            </a:extLst>
          </p:cNvPr>
          <p:cNvSpPr>
            <a:spLocks noGrp="1"/>
          </p:cNvSpPr>
          <p:nvPr>
            <p:ph type="title"/>
          </p:nvPr>
        </p:nvSpPr>
        <p:spPr>
          <a:xfrm>
            <a:off x="3006969" y="0"/>
            <a:ext cx="8223006" cy="886945"/>
          </a:xfrm>
        </p:spPr>
        <p:txBody>
          <a:bodyPr>
            <a:normAutofit/>
          </a:bodyPr>
          <a:lstStyle/>
          <a:p>
            <a:pPr algn="ctr"/>
            <a:r>
              <a:rPr lang="fr-FR" altLang="fr-FR" sz="2800" b="1" dirty="0">
                <a:solidFill>
                  <a:srgbClr val="0077D4"/>
                </a:solidFill>
              </a:rPr>
              <a:t>Journées techniques 2026 de l’AHSP</a:t>
            </a:r>
            <a:endParaRPr lang="fr-FR" dirty="0"/>
          </a:p>
        </p:txBody>
      </p:sp>
      <p:sp>
        <p:nvSpPr>
          <p:cNvPr id="2" name="Text Box 15">
            <a:extLst>
              <a:ext uri="{FF2B5EF4-FFF2-40B4-BE49-F238E27FC236}">
                <a16:creationId xmlns:a16="http://schemas.microsoft.com/office/drawing/2014/main" id="{BA0BD580-0AC0-91B7-6752-9816B0CD5411}"/>
              </a:ext>
            </a:extLst>
          </p:cNvPr>
          <p:cNvSpPr txBox="1">
            <a:spLocks noChangeArrowheads="1"/>
          </p:cNvSpPr>
          <p:nvPr/>
        </p:nvSpPr>
        <p:spPr bwMode="auto">
          <a:xfrm>
            <a:off x="472738" y="1065505"/>
            <a:ext cx="11246523" cy="5124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r>
              <a:rPr lang="fr-FR" sz="2400" dirty="0">
                <a:solidFill>
                  <a:srgbClr val="1341A1"/>
                </a:solidFill>
              </a:rPr>
              <a:t>Parmi les actions de l'AHSP :</a:t>
            </a:r>
          </a:p>
          <a:p>
            <a:pPr marL="342900" indent="-342900">
              <a:spcBef>
                <a:spcPts val="1800"/>
              </a:spcBef>
              <a:buClr>
                <a:schemeClr val="accent6">
                  <a:lumMod val="75000"/>
                </a:schemeClr>
              </a:buClr>
              <a:buFont typeface="Arial" panose="020B0604020202020204" pitchFamily="34" charset="0"/>
              <a:buChar char="•"/>
            </a:pPr>
            <a:r>
              <a:rPr lang="fr-FR" sz="2400" dirty="0">
                <a:solidFill>
                  <a:srgbClr val="1341A1"/>
                </a:solidFill>
              </a:rPr>
              <a:t>l'animation d'un réseau d'échange de savoirs et de retours d'expérience</a:t>
            </a:r>
          </a:p>
          <a:p>
            <a:pPr marL="342900" indent="-342900">
              <a:spcBef>
                <a:spcPts val="1800"/>
              </a:spcBef>
              <a:buClr>
                <a:schemeClr val="accent6">
                  <a:lumMod val="75000"/>
                </a:schemeClr>
              </a:buClr>
              <a:buFont typeface="Arial" panose="020B0604020202020204" pitchFamily="34" charset="0"/>
              <a:buChar char="•"/>
            </a:pPr>
            <a:r>
              <a:rPr lang="fr-FR" sz="2400" dirty="0">
                <a:solidFill>
                  <a:srgbClr val="1341A1"/>
                </a:solidFill>
              </a:rPr>
              <a:t>l'édition d'une infolettre trimestrielle (tous publics)</a:t>
            </a:r>
          </a:p>
          <a:p>
            <a:pPr marL="342900" indent="-342900">
              <a:spcBef>
                <a:spcPts val="1800"/>
              </a:spcBef>
              <a:buClr>
                <a:schemeClr val="accent6">
                  <a:lumMod val="75000"/>
                </a:schemeClr>
              </a:buClr>
              <a:buFont typeface="Arial" panose="020B0604020202020204" pitchFamily="34" charset="0"/>
              <a:buChar char="•"/>
            </a:pPr>
            <a:r>
              <a:rPr lang="fr-FR" sz="2400" dirty="0">
                <a:solidFill>
                  <a:srgbClr val="1341A1"/>
                </a:solidFill>
              </a:rPr>
              <a:t>l'organisation de journées techniques actuelles</a:t>
            </a:r>
          </a:p>
          <a:p>
            <a:pPr marL="800100" lvl="1" indent="-342900">
              <a:spcBef>
                <a:spcPts val="1200"/>
              </a:spcBef>
              <a:buClr>
                <a:schemeClr val="accent6">
                  <a:lumMod val="75000"/>
                </a:schemeClr>
              </a:buClr>
              <a:buFont typeface="Wingdings" panose="05000000000000000000" pitchFamily="2" charset="2"/>
              <a:buChar char="ü"/>
            </a:pPr>
            <a:r>
              <a:rPr lang="fr-FR" sz="2400" dirty="0">
                <a:solidFill>
                  <a:srgbClr val="1341A1"/>
                </a:solidFill>
              </a:rPr>
              <a:t>en Gironde en 2001</a:t>
            </a:r>
          </a:p>
          <a:p>
            <a:pPr marL="342900" indent="-342900">
              <a:spcBef>
                <a:spcPts val="1800"/>
              </a:spcBef>
              <a:buClr>
                <a:schemeClr val="accent6">
                  <a:lumMod val="75000"/>
                </a:schemeClr>
              </a:buClr>
              <a:buFont typeface="Arial" panose="020B0604020202020204" pitchFamily="34" charset="0"/>
              <a:buChar char="•"/>
            </a:pPr>
            <a:r>
              <a:rPr lang="fr-FR" sz="2400" dirty="0">
                <a:solidFill>
                  <a:srgbClr val="1341A1"/>
                </a:solidFill>
              </a:rPr>
              <a:t>l'organisation de colloque nationaux parmi lesquels :</a:t>
            </a:r>
          </a:p>
          <a:p>
            <a:pPr marL="800100" lvl="1" indent="-342900">
              <a:spcBef>
                <a:spcPts val="1200"/>
              </a:spcBef>
              <a:buClr>
                <a:schemeClr val="accent6">
                  <a:lumMod val="75000"/>
                </a:schemeClr>
              </a:buClr>
              <a:buFont typeface="Wingdings" panose="05000000000000000000" pitchFamily="2" charset="2"/>
              <a:buChar char="ü"/>
            </a:pPr>
            <a:r>
              <a:rPr lang="fr-FR" sz="2400" dirty="0">
                <a:solidFill>
                  <a:srgbClr val="1341A1"/>
                </a:solidFill>
              </a:rPr>
              <a:t>le forage d'eau au XXI</a:t>
            </a:r>
            <a:r>
              <a:rPr lang="fr-FR" sz="2400" baseline="30000" dirty="0">
                <a:solidFill>
                  <a:srgbClr val="1341A1"/>
                </a:solidFill>
              </a:rPr>
              <a:t>e</a:t>
            </a:r>
            <a:r>
              <a:rPr lang="fr-FR" sz="2400" dirty="0">
                <a:solidFill>
                  <a:srgbClr val="1341A1"/>
                </a:solidFill>
              </a:rPr>
              <a:t> siècle (à Bordeaux en 2008*)</a:t>
            </a:r>
          </a:p>
          <a:p>
            <a:pPr marL="800100" lvl="1" indent="-342900">
              <a:spcBef>
                <a:spcPts val="1200"/>
              </a:spcBef>
              <a:buClr>
                <a:schemeClr val="accent6">
                  <a:lumMod val="75000"/>
                </a:schemeClr>
              </a:buClr>
              <a:buFont typeface="Wingdings" panose="05000000000000000000" pitchFamily="2" charset="2"/>
              <a:buChar char="ü"/>
            </a:pPr>
            <a:r>
              <a:rPr lang="fr-FR" sz="2400" dirty="0">
                <a:solidFill>
                  <a:srgbClr val="1341A1"/>
                </a:solidFill>
              </a:rPr>
              <a:t>la gestion des eaux souterraines (à Bordeaux en 2023*)</a:t>
            </a:r>
          </a:p>
          <a:p>
            <a:endParaRPr lang="fr-FR" sz="2000" i="1" dirty="0">
              <a:solidFill>
                <a:srgbClr val="1341A1"/>
              </a:solidFill>
            </a:endParaRPr>
          </a:p>
          <a:p>
            <a:pPr algn="r"/>
            <a:r>
              <a:rPr lang="fr-FR" sz="2000" i="1" dirty="0">
                <a:solidFill>
                  <a:srgbClr val="1341A1"/>
                </a:solidFill>
              </a:rPr>
              <a:t>*partenariat AHSP – SMEGREG – ENSEGID</a:t>
            </a:r>
          </a:p>
        </p:txBody>
      </p:sp>
    </p:spTree>
    <p:extLst>
      <p:ext uri="{BB962C8B-B14F-4D97-AF65-F5344CB8AC3E}">
        <p14:creationId xmlns:p14="http://schemas.microsoft.com/office/powerpoint/2010/main" val="42810426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5F0CD2-66C6-D78F-B508-37D368402290}"/>
            </a:ext>
          </a:extLst>
        </p:cNvPr>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47D735B4-9182-611B-C84A-47B1517482AA}"/>
              </a:ext>
            </a:extLst>
          </p:cNvPr>
          <p:cNvSpPr>
            <a:spLocks noGrp="1"/>
          </p:cNvSpPr>
          <p:nvPr>
            <p:ph type="sldNum" sz="quarter" idx="12"/>
          </p:nvPr>
        </p:nvSpPr>
        <p:spPr/>
        <p:txBody>
          <a:bodyPr/>
          <a:lstStyle/>
          <a:p>
            <a:fld id="{A69E00E3-DEE3-4217-B4F6-3EC050798811}" type="slidenum">
              <a:rPr lang="fr-FR" smtClean="0"/>
              <a:t>19</a:t>
            </a:fld>
            <a:endParaRPr lang="fr-FR" dirty="0"/>
          </a:p>
        </p:txBody>
      </p:sp>
      <p:sp>
        <p:nvSpPr>
          <p:cNvPr id="4" name="Titre 3">
            <a:extLst>
              <a:ext uri="{FF2B5EF4-FFF2-40B4-BE49-F238E27FC236}">
                <a16:creationId xmlns:a16="http://schemas.microsoft.com/office/drawing/2014/main" id="{7E975CBA-CE11-9D4D-AF7D-73589309A43F}"/>
              </a:ext>
            </a:extLst>
          </p:cNvPr>
          <p:cNvSpPr>
            <a:spLocks noGrp="1"/>
          </p:cNvSpPr>
          <p:nvPr>
            <p:ph type="title"/>
          </p:nvPr>
        </p:nvSpPr>
        <p:spPr>
          <a:xfrm>
            <a:off x="3006969" y="0"/>
            <a:ext cx="8223006" cy="886945"/>
          </a:xfrm>
        </p:spPr>
        <p:txBody>
          <a:bodyPr>
            <a:normAutofit/>
          </a:bodyPr>
          <a:lstStyle/>
          <a:p>
            <a:pPr algn="ctr"/>
            <a:r>
              <a:rPr lang="fr-FR" altLang="fr-FR" sz="2800" b="1" dirty="0">
                <a:solidFill>
                  <a:srgbClr val="0077D4"/>
                </a:solidFill>
              </a:rPr>
              <a:t>Journées techniques 2026 de l’AHSP</a:t>
            </a:r>
            <a:endParaRPr lang="fr-FR" dirty="0"/>
          </a:p>
        </p:txBody>
      </p:sp>
      <p:sp>
        <p:nvSpPr>
          <p:cNvPr id="2" name="Text Box 15">
            <a:extLst>
              <a:ext uri="{FF2B5EF4-FFF2-40B4-BE49-F238E27FC236}">
                <a16:creationId xmlns:a16="http://schemas.microsoft.com/office/drawing/2014/main" id="{62BDCBE8-3DE7-4D75-6C41-42D7CF7D6B39}"/>
              </a:ext>
            </a:extLst>
          </p:cNvPr>
          <p:cNvSpPr txBox="1">
            <a:spLocks noChangeArrowheads="1"/>
          </p:cNvSpPr>
          <p:nvPr/>
        </p:nvSpPr>
        <p:spPr bwMode="auto">
          <a:xfrm>
            <a:off x="472738" y="1340713"/>
            <a:ext cx="11246523" cy="4431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r>
              <a:rPr lang="fr-FR" sz="2400" dirty="0">
                <a:solidFill>
                  <a:srgbClr val="1341A1"/>
                </a:solidFill>
              </a:rPr>
              <a:t>Projet de journées techniques 2026 de l'AHSP :</a:t>
            </a:r>
          </a:p>
          <a:p>
            <a:pPr marL="342900" indent="-342900">
              <a:spcBef>
                <a:spcPts val="1800"/>
              </a:spcBef>
              <a:buClr>
                <a:schemeClr val="accent6">
                  <a:lumMod val="75000"/>
                </a:schemeClr>
              </a:buClr>
              <a:buFont typeface="Arial" panose="020B0604020202020204" pitchFamily="34" charset="0"/>
              <a:buChar char="•"/>
            </a:pPr>
            <a:r>
              <a:rPr lang="fr-FR" sz="2400" dirty="0">
                <a:solidFill>
                  <a:srgbClr val="1341A1"/>
                </a:solidFill>
              </a:rPr>
              <a:t>en Gironde</a:t>
            </a:r>
          </a:p>
          <a:p>
            <a:pPr marL="342900" indent="-342900">
              <a:spcBef>
                <a:spcPts val="1800"/>
              </a:spcBef>
              <a:buClr>
                <a:schemeClr val="accent6">
                  <a:lumMod val="75000"/>
                </a:schemeClr>
              </a:buClr>
              <a:buFont typeface="Arial" panose="020B0604020202020204" pitchFamily="34" charset="0"/>
              <a:buChar char="•"/>
            </a:pPr>
            <a:r>
              <a:rPr lang="fr-FR" sz="2400" dirty="0">
                <a:solidFill>
                  <a:srgbClr val="1341A1"/>
                </a:solidFill>
              </a:rPr>
              <a:t>sur les savoirs faire et spécificités hydrogéologiques du département</a:t>
            </a:r>
          </a:p>
          <a:p>
            <a:pPr marL="342900" indent="-342900">
              <a:spcBef>
                <a:spcPts val="1800"/>
              </a:spcBef>
              <a:buClr>
                <a:schemeClr val="accent6">
                  <a:lumMod val="75000"/>
                </a:schemeClr>
              </a:buClr>
              <a:buFont typeface="Arial" panose="020B0604020202020204" pitchFamily="34" charset="0"/>
              <a:buChar char="•"/>
            </a:pPr>
            <a:r>
              <a:rPr lang="fr-FR" sz="2400" dirty="0">
                <a:solidFill>
                  <a:srgbClr val="1341A1"/>
                </a:solidFill>
              </a:rPr>
              <a:t>sur l'ouest du département avec au programme :</a:t>
            </a:r>
          </a:p>
          <a:p>
            <a:pPr marL="800100" lvl="1" indent="-342900">
              <a:spcBef>
                <a:spcPts val="1800"/>
              </a:spcBef>
              <a:buClr>
                <a:schemeClr val="accent6">
                  <a:lumMod val="75000"/>
                </a:schemeClr>
              </a:buClr>
              <a:buFont typeface="Wingdings" panose="05000000000000000000" pitchFamily="2" charset="2"/>
              <a:buChar char="ü"/>
            </a:pPr>
            <a:r>
              <a:rPr lang="fr-FR" sz="2400" dirty="0">
                <a:solidFill>
                  <a:srgbClr val="1341A1"/>
                </a:solidFill>
              </a:rPr>
              <a:t>les forages artésiens du pourtour du bassin d'Arcachon</a:t>
            </a:r>
          </a:p>
          <a:p>
            <a:pPr marL="800100" lvl="1" indent="-342900">
              <a:spcBef>
                <a:spcPts val="1800"/>
              </a:spcBef>
              <a:buClr>
                <a:schemeClr val="accent6">
                  <a:lumMod val="75000"/>
                </a:schemeClr>
              </a:buClr>
              <a:buFont typeface="Wingdings" panose="05000000000000000000" pitchFamily="2" charset="2"/>
              <a:buChar char="ü"/>
            </a:pPr>
            <a:r>
              <a:rPr lang="fr-FR" sz="2400" dirty="0">
                <a:solidFill>
                  <a:srgbClr val="1341A1"/>
                </a:solidFill>
              </a:rPr>
              <a:t>le projet de champ captant (24 ans après) </a:t>
            </a:r>
          </a:p>
          <a:p>
            <a:pPr marL="800100" lvl="1" indent="-342900">
              <a:spcBef>
                <a:spcPts val="1800"/>
              </a:spcBef>
              <a:buClr>
                <a:schemeClr val="accent6">
                  <a:lumMod val="75000"/>
                </a:schemeClr>
              </a:buClr>
              <a:buFont typeface="Wingdings" panose="05000000000000000000" pitchFamily="2" charset="2"/>
              <a:buChar char="ü"/>
            </a:pPr>
            <a:r>
              <a:rPr lang="fr-FR" sz="2400" dirty="0">
                <a:solidFill>
                  <a:srgbClr val="1341A1"/>
                </a:solidFill>
              </a:rPr>
              <a:t>le sujet plus général de l'intégration des contraintes d'approvisionnement en eau potable dans les documents d'urbanisme.</a:t>
            </a:r>
          </a:p>
        </p:txBody>
      </p:sp>
    </p:spTree>
    <p:extLst>
      <p:ext uri="{BB962C8B-B14F-4D97-AF65-F5344CB8AC3E}">
        <p14:creationId xmlns:p14="http://schemas.microsoft.com/office/powerpoint/2010/main" val="21433660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illage">
      <a:majorFont>
        <a:latin typeface="Trebuchet MS"/>
        <a:ea typeface=""/>
        <a:cs typeface=""/>
        <a:font script="Jpan" typeface="ＭＳ ゴシック"/>
        <a:font script="Hang" typeface="HY그래픽B"/>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ＭＳ ゴシック"/>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596</TotalTime>
  <Words>856</Words>
  <Application>Microsoft Office PowerPoint</Application>
  <PresentationFormat>Grand écran</PresentationFormat>
  <Paragraphs>118</Paragraphs>
  <Slides>19</Slides>
  <Notes>0</Notes>
  <HiddenSlides>0</HiddenSlides>
  <MMClips>1</MMClips>
  <ScaleCrop>false</ScaleCrop>
  <HeadingPairs>
    <vt:vector size="8" baseType="variant">
      <vt:variant>
        <vt:lpstr>Polices utilisées</vt:lpstr>
      </vt:variant>
      <vt:variant>
        <vt:i4>4</vt:i4>
      </vt:variant>
      <vt:variant>
        <vt:lpstr>Thème</vt:lpstr>
      </vt:variant>
      <vt:variant>
        <vt:i4>1</vt:i4>
      </vt:variant>
      <vt:variant>
        <vt:lpstr>Serveurs OLE incorporés</vt:lpstr>
      </vt:variant>
      <vt:variant>
        <vt:i4>1</vt:i4>
      </vt:variant>
      <vt:variant>
        <vt:lpstr>Titres des diapositives</vt:lpstr>
      </vt:variant>
      <vt:variant>
        <vt:i4>19</vt:i4>
      </vt:variant>
    </vt:vector>
  </HeadingPairs>
  <TitlesOfParts>
    <vt:vector size="25" baseType="lpstr">
      <vt:lpstr>Arial</vt:lpstr>
      <vt:lpstr>Symbol</vt:lpstr>
      <vt:lpstr>Trebuchet MS</vt:lpstr>
      <vt:lpstr>Wingdings</vt:lpstr>
      <vt:lpstr>Office Theme</vt:lpstr>
      <vt:lpstr>PDF Document</vt:lpstr>
      <vt:lpstr>Informations et questions diverses</vt:lpstr>
      <vt:lpstr>Suite des transferts de la compétence eau potable de deux membres du SMEGREG</vt:lpstr>
      <vt:lpstr>Suite des transferts de la compétence eau potable de deux membres du SMEGREG</vt:lpstr>
      <vt:lpstr>La campagne de sensibilisation  sur l’âge de l’eau</vt:lpstr>
      <vt:lpstr>Présentation PowerPoint</vt:lpstr>
      <vt:lpstr>La campagne de sensibilisation</vt:lpstr>
      <vt:lpstr>Présentation PowerPoint</vt:lpstr>
      <vt:lpstr>La campagne de sensibilisation</vt:lpstr>
      <vt:lpstr>La campagne de sensibilisation</vt:lpstr>
      <vt:lpstr>une vidéo en animation graphique</vt:lpstr>
      <vt:lpstr>Présentation PowerPoint</vt:lpstr>
      <vt:lpstr>La campagne de sensibilisation</vt:lpstr>
      <vt:lpstr>La campagne de sensibilisation</vt:lpstr>
      <vt:lpstr>La campagne de sensibilisation</vt:lpstr>
      <vt:lpstr>Et une mascotte qui va nous accompagner</vt:lpstr>
      <vt:lpstr>Campagne de communication-sensibilisation Age de l’eau</vt:lpstr>
      <vt:lpstr>Journées techniques 2026 de l’AHSP</vt:lpstr>
      <vt:lpstr>Journées techniques 2026 de l’AHSP</vt:lpstr>
      <vt:lpstr>Journées techniques 2026 de l’AHSP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Emilie Laurent</dc:creator>
  <cp:lastModifiedBy>Bruno de Grissac</cp:lastModifiedBy>
  <cp:revision>24</cp:revision>
  <dcterms:created xsi:type="dcterms:W3CDTF">2023-11-09T14:53:53Z</dcterms:created>
  <dcterms:modified xsi:type="dcterms:W3CDTF">2025-11-25T13:28:22Z</dcterms:modified>
</cp:coreProperties>
</file>