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p4" ContentType="video/mp4"/>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7"/>
  </p:notesMasterIdLst>
  <p:sldIdLst>
    <p:sldId id="256" r:id="rId2"/>
    <p:sldId id="449" r:id="rId3"/>
    <p:sldId id="1461" r:id="rId4"/>
    <p:sldId id="1462" r:id="rId5"/>
    <p:sldId id="1463" r:id="rId6"/>
    <p:sldId id="453" r:id="rId7"/>
    <p:sldId id="794" r:id="rId8"/>
    <p:sldId id="257" r:id="rId9"/>
    <p:sldId id="825" r:id="rId10"/>
    <p:sldId id="824" r:id="rId11"/>
    <p:sldId id="823" r:id="rId12"/>
    <p:sldId id="274" r:id="rId13"/>
    <p:sldId id="454" r:id="rId14"/>
    <p:sldId id="1457" r:id="rId15"/>
    <p:sldId id="461" r:id="rId16"/>
    <p:sldId id="455" r:id="rId17"/>
    <p:sldId id="1458" r:id="rId18"/>
    <p:sldId id="457" r:id="rId19"/>
    <p:sldId id="1459" r:id="rId20"/>
    <p:sldId id="462" r:id="rId21"/>
    <p:sldId id="1460" r:id="rId22"/>
    <p:sldId id="792" r:id="rId23"/>
    <p:sldId id="482" r:id="rId24"/>
    <p:sldId id="808" r:id="rId25"/>
    <p:sldId id="805" r:id="rId26"/>
    <p:sldId id="813" r:id="rId27"/>
    <p:sldId id="815" r:id="rId28"/>
    <p:sldId id="809" r:id="rId29"/>
    <p:sldId id="811" r:id="rId30"/>
    <p:sldId id="816" r:id="rId31"/>
    <p:sldId id="817" r:id="rId32"/>
    <p:sldId id="818" r:id="rId33"/>
    <p:sldId id="819" r:id="rId34"/>
    <p:sldId id="820" r:id="rId35"/>
    <p:sldId id="821" r:id="rId36"/>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7AA8"/>
    <a:srgbClr val="BDE9F9"/>
    <a:srgbClr val="DF9416"/>
    <a:srgbClr val="FFF100"/>
    <a:srgbClr val="249390"/>
    <a:srgbClr val="FFFF66"/>
    <a:srgbClr val="C8BE00"/>
    <a:srgbClr val="008080"/>
    <a:srgbClr val="005C2A"/>
    <a:srgbClr val="0086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yle moyen 2 - Accentuation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2" autoAdjust="0"/>
    <p:restoredTop sz="94660"/>
  </p:normalViewPr>
  <p:slideViewPr>
    <p:cSldViewPr snapToGrid="0">
      <p:cViewPr varScale="1">
        <p:scale>
          <a:sx n="108" d="100"/>
          <a:sy n="108" d="100"/>
        </p:scale>
        <p:origin x="57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192.168.1.25\Commun\Projets\Commun\SAGE_CLE\REGULATION_ANIMATION\Dispo38_Com_Info_Sensibilisation\Eau_Enjeu_Majeur\2024-2025\TABLEAU%20de%20BORD\TABLEAU%20DE%20BORD%20EUEM_2024-2025.xlsx" TargetMode="Externa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50"/>
      <c:rotY val="0"/>
      <c:depthPercent val="100"/>
      <c:rAngAx val="0"/>
      <c:perspective val="6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Feuil1!$B$1</c:f>
              <c:strCache>
                <c:ptCount val="1"/>
                <c:pt idx="0">
                  <c:v>Nombre</c:v>
                </c:pt>
              </c:strCache>
            </c:strRef>
          </c:tx>
          <c:dPt>
            <c:idx val="0"/>
            <c:bubble3D val="0"/>
            <c:spPr>
              <a:solidFill>
                <a:schemeClr val="accent1"/>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1-53E8-4E71-9FF9-84BE64584DF7}"/>
              </c:ext>
            </c:extLst>
          </c:dPt>
          <c:dPt>
            <c:idx val="1"/>
            <c:bubble3D val="0"/>
            <c:spPr>
              <a:solidFill>
                <a:schemeClr val="accent3"/>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3-53E8-4E71-9FF9-84BE64584DF7}"/>
              </c:ext>
            </c:extLst>
          </c:dPt>
          <c:dPt>
            <c:idx val="2"/>
            <c:bubble3D val="0"/>
            <c:spPr>
              <a:solidFill>
                <a:schemeClr val="accent5"/>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5-53E8-4E71-9FF9-84BE64584DF7}"/>
              </c:ext>
            </c:extLst>
          </c:dPt>
          <c:dPt>
            <c:idx val="3"/>
            <c:bubble3D val="0"/>
            <c:spPr>
              <a:solidFill>
                <a:schemeClr val="accent1">
                  <a:lumMod val="60000"/>
                </a:schemeClr>
              </a:solidFill>
              <a:ln>
                <a:noFill/>
              </a:ln>
              <a:effectLst>
                <a:outerShdw blurRad="88900" sx="102000" sy="102000" algn="ctr" rotWithShape="0">
                  <a:prstClr val="black">
                    <a:alpha val="20000"/>
                  </a:prstClr>
                </a:outerShdw>
              </a:effectLst>
              <a:scene3d>
                <a:camera prst="orthographicFront"/>
                <a:lightRig rig="threePt" dir="t"/>
              </a:scene3d>
              <a:sp3d prstMaterial="matte"/>
            </c:spPr>
            <c:extLst>
              <c:ext xmlns:c16="http://schemas.microsoft.com/office/drawing/2014/chart" uri="{C3380CC4-5D6E-409C-BE32-E72D297353CC}">
                <c16:uniqueId val="{00000007-53E8-4E71-9FF9-84BE64584DF7}"/>
              </c:ext>
            </c:extLst>
          </c:dPt>
          <c:dLbls>
            <c:delete val="1"/>
          </c:dLbls>
          <c:cat>
            <c:strRef>
              <c:f>Feuil1!$A$2:$A$5</c:f>
              <c:strCache>
                <c:ptCount val="4"/>
                <c:pt idx="0">
                  <c:v>Ouvrages toujours artésiens</c:v>
                </c:pt>
                <c:pt idx="1">
                  <c:v>Ouvrages plus artésiens</c:v>
                </c:pt>
                <c:pt idx="2">
                  <c:v>Ouvrages rebouchés</c:v>
                </c:pt>
                <c:pt idx="3">
                  <c:v>Ouvrages sans information</c:v>
                </c:pt>
              </c:strCache>
            </c:strRef>
          </c:cat>
          <c:val>
            <c:numRef>
              <c:f>Feuil1!$B$2:$B$5</c:f>
              <c:numCache>
                <c:formatCode>General</c:formatCode>
                <c:ptCount val="4"/>
                <c:pt idx="0">
                  <c:v>17</c:v>
                </c:pt>
                <c:pt idx="1">
                  <c:v>10</c:v>
                </c:pt>
                <c:pt idx="2">
                  <c:v>20</c:v>
                </c:pt>
                <c:pt idx="3">
                  <c:v>45</c:v>
                </c:pt>
              </c:numCache>
            </c:numRef>
          </c:val>
          <c:extLst>
            <c:ext xmlns:c16="http://schemas.microsoft.com/office/drawing/2014/chart" uri="{C3380CC4-5D6E-409C-BE32-E72D297353CC}">
              <c16:uniqueId val="{00000008-53E8-4E71-9FF9-84BE64584DF7}"/>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'Bilan EUEM 2005-2024'!$A$2</c:f>
              <c:strCache>
                <c:ptCount val="1"/>
                <c:pt idx="0">
                  <c:v>TOTAL / ANNEE SCOLAIRE</c:v>
                </c:pt>
              </c:strCache>
            </c:strRef>
          </c:tx>
          <c:spPr>
            <a:solidFill>
              <a:schemeClr val="accent1"/>
            </a:solidFill>
            <a:ln w="53975">
              <a:solidFill>
                <a:schemeClr val="accent1"/>
              </a:solidFill>
            </a:ln>
            <a:effectLst/>
          </c:spPr>
          <c:invertIfNegative val="0"/>
          <c:dLbls>
            <c:dLbl>
              <c:idx val="38"/>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F60-46DD-9006-0FCCDD9EA13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trendline>
            <c:spPr>
              <a:ln w="19050" cap="rnd">
                <a:solidFill>
                  <a:schemeClr val="accent1"/>
                </a:solidFill>
                <a:prstDash val="sysDot"/>
              </a:ln>
              <a:effectLst/>
            </c:spPr>
            <c:trendlineType val="linear"/>
            <c:dispRSqr val="0"/>
            <c:dispEq val="0"/>
          </c:trendline>
          <c:cat>
            <c:strRef>
              <c:f>'Bilan EUEM 2005-2024'!$C$1:$AN$1</c:f>
              <c:strCache>
                <c:ptCount val="38"/>
                <c:pt idx="1">
                  <c:v>06-07</c:v>
                </c:pt>
                <c:pt idx="3">
                  <c:v>07-08</c:v>
                </c:pt>
                <c:pt idx="5">
                  <c:v>08-09</c:v>
                </c:pt>
                <c:pt idx="7">
                  <c:v>09-10</c:v>
                </c:pt>
                <c:pt idx="9">
                  <c:v>10-11</c:v>
                </c:pt>
                <c:pt idx="11">
                  <c:v>11-12</c:v>
                </c:pt>
                <c:pt idx="13">
                  <c:v>12-13</c:v>
                </c:pt>
                <c:pt idx="15">
                  <c:v>13-14</c:v>
                </c:pt>
                <c:pt idx="17">
                  <c:v>14-15</c:v>
                </c:pt>
                <c:pt idx="19">
                  <c:v>15-16</c:v>
                </c:pt>
                <c:pt idx="21">
                  <c:v>16-17</c:v>
                </c:pt>
                <c:pt idx="23">
                  <c:v>17-18</c:v>
                </c:pt>
                <c:pt idx="25">
                  <c:v>18-19</c:v>
                </c:pt>
                <c:pt idx="27">
                  <c:v>19-20</c:v>
                </c:pt>
                <c:pt idx="29">
                  <c:v>20-21</c:v>
                </c:pt>
                <c:pt idx="31">
                  <c:v>21-22</c:v>
                </c:pt>
                <c:pt idx="33">
                  <c:v>22-23</c:v>
                </c:pt>
                <c:pt idx="35">
                  <c:v>23-24</c:v>
                </c:pt>
                <c:pt idx="37">
                  <c:v>24-25</c:v>
                </c:pt>
              </c:strCache>
            </c:strRef>
          </c:cat>
          <c:val>
            <c:numRef>
              <c:f>'Bilan EUEM 2005-2024'!$B$2:$AN$2</c:f>
              <c:numCache>
                <c:formatCode>General</c:formatCode>
                <c:ptCount val="39"/>
                <c:pt idx="0">
                  <c:v>2159</c:v>
                </c:pt>
                <c:pt idx="2">
                  <c:v>3032</c:v>
                </c:pt>
                <c:pt idx="4">
                  <c:v>2318</c:v>
                </c:pt>
                <c:pt idx="6">
                  <c:v>2457</c:v>
                </c:pt>
                <c:pt idx="8">
                  <c:v>2483</c:v>
                </c:pt>
                <c:pt idx="10">
                  <c:v>1724</c:v>
                </c:pt>
                <c:pt idx="12">
                  <c:v>3667</c:v>
                </c:pt>
                <c:pt idx="14">
                  <c:v>3549</c:v>
                </c:pt>
                <c:pt idx="16">
                  <c:v>3544</c:v>
                </c:pt>
                <c:pt idx="18">
                  <c:v>3988</c:v>
                </c:pt>
                <c:pt idx="20">
                  <c:v>7570</c:v>
                </c:pt>
                <c:pt idx="22">
                  <c:v>3632</c:v>
                </c:pt>
                <c:pt idx="24">
                  <c:v>3772</c:v>
                </c:pt>
                <c:pt idx="26">
                  <c:v>5682</c:v>
                </c:pt>
                <c:pt idx="28">
                  <c:v>1333</c:v>
                </c:pt>
                <c:pt idx="30">
                  <c:v>4979</c:v>
                </c:pt>
                <c:pt idx="32">
                  <c:v>5592</c:v>
                </c:pt>
                <c:pt idx="34">
                  <c:v>8391</c:v>
                </c:pt>
                <c:pt idx="36">
                  <c:v>6815</c:v>
                </c:pt>
                <c:pt idx="38">
                  <c:v>5334</c:v>
                </c:pt>
              </c:numCache>
            </c:numRef>
          </c:val>
          <c:extLst>
            <c:ext xmlns:c16="http://schemas.microsoft.com/office/drawing/2014/chart" uri="{C3380CC4-5D6E-409C-BE32-E72D297353CC}">
              <c16:uniqueId val="{00000002-3F60-46DD-9006-0FCCDD9EA13C}"/>
            </c:ext>
          </c:extLst>
        </c:ser>
        <c:dLbls>
          <c:showLegendKey val="0"/>
          <c:showVal val="0"/>
          <c:showCatName val="0"/>
          <c:showSerName val="0"/>
          <c:showPercent val="0"/>
          <c:showBubbleSize val="0"/>
        </c:dLbls>
        <c:gapWidth val="69"/>
        <c:overlap val="-27"/>
        <c:axId val="160735968"/>
        <c:axId val="1"/>
      </c:barChart>
      <c:catAx>
        <c:axId val="16073596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0"/>
          <a:lstStyle/>
          <a:p>
            <a:pPr>
              <a:defRPr sz="900" b="0" i="0" u="none" strike="noStrike" kern="1200" baseline="0">
                <a:solidFill>
                  <a:schemeClr val="tx1">
                    <a:lumMod val="65000"/>
                    <a:lumOff val="35000"/>
                  </a:schemeClr>
                </a:solidFill>
                <a:latin typeface="+mn-lt"/>
                <a:ea typeface="+mn-ea"/>
                <a:cs typeface="+mn-cs"/>
              </a:defRPr>
            </a:pPr>
            <a:endParaRPr lang="fr-FR"/>
          </a:p>
        </c:txPr>
        <c:crossAx val="1"/>
        <c:crosses val="autoZero"/>
        <c:auto val="1"/>
        <c:lblAlgn val="ctr"/>
        <c:lblOffset val="100"/>
        <c:noMultiLvlLbl val="0"/>
      </c:catAx>
      <c:valAx>
        <c:axId val="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60735968"/>
        <c:crosses val="autoZero"/>
        <c:crossBetween val="between"/>
      </c:valAx>
      <c:spPr>
        <a:noFill/>
        <a:ln w="25400">
          <a:noFill/>
        </a:ln>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spc="0" baseline="0">
                <a:solidFill>
                  <a:srgbClr val="3191DC"/>
                </a:solidFill>
                <a:latin typeface="+mn-lt"/>
                <a:ea typeface="+mn-ea"/>
                <a:cs typeface="+mn-cs"/>
              </a:defRPr>
            </a:pPr>
            <a:r>
              <a:rPr lang="fr-FR" b="1" dirty="0">
                <a:solidFill>
                  <a:srgbClr val="3191DC"/>
                </a:solidFill>
              </a:rPr>
              <a:t>Interventions des </a:t>
            </a:r>
            <a:r>
              <a:rPr lang="fr-FR" b="1" dirty="0" err="1">
                <a:solidFill>
                  <a:srgbClr val="3191DC"/>
                </a:solidFill>
              </a:rPr>
              <a:t>EIEE</a:t>
            </a:r>
            <a:endParaRPr lang="fr-FR" b="1" dirty="0">
              <a:solidFill>
                <a:srgbClr val="3191DC"/>
              </a:solidFill>
            </a:endParaRPr>
          </a:p>
        </c:rich>
      </c:tx>
      <c:overlay val="0"/>
      <c:spPr>
        <a:noFill/>
        <a:ln>
          <a:noFill/>
        </a:ln>
        <a:effectLst/>
      </c:spPr>
      <c:txPr>
        <a:bodyPr rot="0" spcFirstLastPara="1" vertOverflow="ellipsis" vert="horz" wrap="square" anchor="ctr" anchorCtr="1"/>
        <a:lstStyle/>
        <a:p>
          <a:pPr>
            <a:defRPr sz="2400" b="1" i="0" u="none" strike="noStrike" kern="1200" spc="0" baseline="0">
              <a:solidFill>
                <a:srgbClr val="3191DC"/>
              </a:solidFill>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Série 1</c:v>
                </c:pt>
              </c:strCache>
            </c:strRef>
          </c:tx>
          <c:spPr>
            <a:solidFill>
              <a:schemeClr val="accent1"/>
            </a:solidFill>
            <a:ln>
              <a:noFill/>
            </a:ln>
            <a:effectLst/>
          </c:spPr>
          <c:invertIfNegative val="0"/>
          <c:cat>
            <c:numRef>
              <c:f>Feuil1!$A$2:$A$8</c:f>
              <c:numCache>
                <c:formatCode>General</c:formatCode>
                <c:ptCount val="7"/>
                <c:pt idx="0">
                  <c:v>2019</c:v>
                </c:pt>
                <c:pt idx="1">
                  <c:v>2020</c:v>
                </c:pt>
                <c:pt idx="2">
                  <c:v>2021</c:v>
                </c:pt>
                <c:pt idx="3">
                  <c:v>2022</c:v>
                </c:pt>
                <c:pt idx="4">
                  <c:v>2023</c:v>
                </c:pt>
                <c:pt idx="5">
                  <c:v>2024</c:v>
                </c:pt>
                <c:pt idx="6">
                  <c:v>2025</c:v>
                </c:pt>
              </c:numCache>
            </c:numRef>
          </c:cat>
          <c:val>
            <c:numRef>
              <c:f>Feuil1!$B$2:$B$8</c:f>
              <c:numCache>
                <c:formatCode>General</c:formatCode>
                <c:ptCount val="7"/>
                <c:pt idx="0">
                  <c:v>84</c:v>
                </c:pt>
                <c:pt idx="1">
                  <c:v>14</c:v>
                </c:pt>
                <c:pt idx="2">
                  <c:v>42</c:v>
                </c:pt>
                <c:pt idx="3">
                  <c:v>84</c:v>
                </c:pt>
                <c:pt idx="4">
                  <c:v>95</c:v>
                </c:pt>
                <c:pt idx="5">
                  <c:v>77</c:v>
                </c:pt>
                <c:pt idx="6">
                  <c:v>84</c:v>
                </c:pt>
              </c:numCache>
            </c:numRef>
          </c:val>
          <c:extLst>
            <c:ext xmlns:c16="http://schemas.microsoft.com/office/drawing/2014/chart" uri="{C3380CC4-5D6E-409C-BE32-E72D297353CC}">
              <c16:uniqueId val="{00000000-25BA-4D09-A1DE-3B8DCE7503AC}"/>
            </c:ext>
          </c:extLst>
        </c:ser>
        <c:ser>
          <c:idx val="1"/>
          <c:order val="1"/>
          <c:tx>
            <c:strRef>
              <c:f>Feuil1!$C$1</c:f>
              <c:strCache>
                <c:ptCount val="1"/>
                <c:pt idx="0">
                  <c:v>Colonne1</c:v>
                </c:pt>
              </c:strCache>
            </c:strRef>
          </c:tx>
          <c:spPr>
            <a:solidFill>
              <a:schemeClr val="accent2"/>
            </a:solidFill>
            <a:ln>
              <a:noFill/>
            </a:ln>
            <a:effectLst/>
          </c:spPr>
          <c:invertIfNegative val="0"/>
          <c:cat>
            <c:numRef>
              <c:f>Feuil1!$A$2:$A$8</c:f>
              <c:numCache>
                <c:formatCode>General</c:formatCode>
                <c:ptCount val="7"/>
                <c:pt idx="0">
                  <c:v>2019</c:v>
                </c:pt>
                <c:pt idx="1">
                  <c:v>2020</c:v>
                </c:pt>
                <c:pt idx="2">
                  <c:v>2021</c:v>
                </c:pt>
                <c:pt idx="3">
                  <c:v>2022</c:v>
                </c:pt>
                <c:pt idx="4">
                  <c:v>2023</c:v>
                </c:pt>
                <c:pt idx="5">
                  <c:v>2024</c:v>
                </c:pt>
                <c:pt idx="6">
                  <c:v>2025</c:v>
                </c:pt>
              </c:numCache>
            </c:numRef>
          </c:cat>
          <c:val>
            <c:numRef>
              <c:f>Feuil1!$C$2:$C$8</c:f>
              <c:numCache>
                <c:formatCode>General</c:formatCode>
                <c:ptCount val="7"/>
              </c:numCache>
            </c:numRef>
          </c:val>
          <c:extLst>
            <c:ext xmlns:c16="http://schemas.microsoft.com/office/drawing/2014/chart" uri="{C3380CC4-5D6E-409C-BE32-E72D297353CC}">
              <c16:uniqueId val="{00000001-25BA-4D09-A1DE-3B8DCE7503AC}"/>
            </c:ext>
          </c:extLst>
        </c:ser>
        <c:ser>
          <c:idx val="2"/>
          <c:order val="2"/>
          <c:tx>
            <c:strRef>
              <c:f>Feuil1!$D$1</c:f>
              <c:strCache>
                <c:ptCount val="1"/>
                <c:pt idx="0">
                  <c:v>Colonne2</c:v>
                </c:pt>
              </c:strCache>
            </c:strRef>
          </c:tx>
          <c:spPr>
            <a:solidFill>
              <a:schemeClr val="accent3"/>
            </a:solidFill>
            <a:ln>
              <a:noFill/>
            </a:ln>
            <a:effectLst/>
          </c:spPr>
          <c:invertIfNegative val="0"/>
          <c:cat>
            <c:numRef>
              <c:f>Feuil1!$A$2:$A$8</c:f>
              <c:numCache>
                <c:formatCode>General</c:formatCode>
                <c:ptCount val="7"/>
                <c:pt idx="0">
                  <c:v>2019</c:v>
                </c:pt>
                <c:pt idx="1">
                  <c:v>2020</c:v>
                </c:pt>
                <c:pt idx="2">
                  <c:v>2021</c:v>
                </c:pt>
                <c:pt idx="3">
                  <c:v>2022</c:v>
                </c:pt>
                <c:pt idx="4">
                  <c:v>2023</c:v>
                </c:pt>
                <c:pt idx="5">
                  <c:v>2024</c:v>
                </c:pt>
                <c:pt idx="6">
                  <c:v>2025</c:v>
                </c:pt>
              </c:numCache>
            </c:numRef>
          </c:cat>
          <c:val>
            <c:numRef>
              <c:f>Feuil1!$D$2:$D$8</c:f>
              <c:numCache>
                <c:formatCode>General</c:formatCode>
                <c:ptCount val="7"/>
              </c:numCache>
            </c:numRef>
          </c:val>
          <c:extLst>
            <c:ext xmlns:c16="http://schemas.microsoft.com/office/drawing/2014/chart" uri="{C3380CC4-5D6E-409C-BE32-E72D297353CC}">
              <c16:uniqueId val="{00000002-25BA-4D09-A1DE-3B8DCE7503AC}"/>
            </c:ext>
          </c:extLst>
        </c:ser>
        <c:dLbls>
          <c:showLegendKey val="0"/>
          <c:showVal val="0"/>
          <c:showCatName val="0"/>
          <c:showSerName val="0"/>
          <c:showPercent val="0"/>
          <c:showBubbleSize val="0"/>
        </c:dLbls>
        <c:gapWidth val="0"/>
        <c:overlap val="80"/>
        <c:axId val="395899248"/>
        <c:axId val="395899968"/>
      </c:barChart>
      <c:catAx>
        <c:axId val="39589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395899968"/>
        <c:crosses val="autoZero"/>
        <c:auto val="1"/>
        <c:lblAlgn val="ctr"/>
        <c:lblOffset val="100"/>
        <c:noMultiLvlLbl val="0"/>
      </c:catAx>
      <c:valAx>
        <c:axId val="39589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fr-FR"/>
          </a:p>
        </c:txPr>
        <c:crossAx val="395899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1">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defRPr sz="1197" kern="1200"/>
  </cs:categoryAxis>
  <cs:chartArea>
    <cs:lnRef idx="0"/>
    <cs:fillRef idx="0"/>
    <cs:effectRef idx="0"/>
    <cs:fontRef idx="minor">
      <a:schemeClr val="dk1"/>
    </cs:fontRef>
    <cs:spPr>
      <a:pattFill prst="dkDnDiag">
        <a:fgClr>
          <a:schemeClr val="lt1">
            <a:lumMod val="95000"/>
          </a:schemeClr>
        </a:fgClr>
        <a:bgClr>
          <a:schemeClr val="lt1"/>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317500" algn="ctr" rotWithShape="0">
          <a:prstClr val="black">
            <a:alpha val="25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20000"/>
          </a:prstClr>
        </a:outerShdw>
      </a:effectLst>
      <a:scene3d>
        <a:camera prst="orthographicFront"/>
        <a:lightRig rig="threePt" dir="t"/>
      </a:scene3d>
      <a:sp3d prstMaterial="matte"/>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noFill/>
      <a:ln w="9525" cap="flat" cmpd="sng" algn="ctr">
        <a:solidFill>
          <a:schemeClr val="dk1">
            <a:lumMod val="15000"/>
            <a:lumOff val="85000"/>
          </a:schemeClr>
        </a:solidFill>
        <a:round/>
      </a:ln>
    </cs:spPr>
    <cs:defRPr sz="1197"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65000"/>
            <a:lumOff val="35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65000"/>
            <a:lumOff val="35000"/>
          </a:schemeClr>
        </a:solidFill>
        <a:round/>
      </a:ln>
    </cs:spPr>
  </cs:errorBar>
  <cs:floor>
    <cs:lnRef idx="0"/>
    <cs:fillRef idx="0"/>
    <cs:effectRef idx="0"/>
    <cs:fontRef idx="minor">
      <a:schemeClr val="dk1"/>
    </cs:fontRef>
    <cs:spPr>
      <a:noFill/>
      <a:ln>
        <a:noFill/>
      </a:ln>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50000"/>
            <a:lumOff val="50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78000"/>
        </a:schemeClr>
      </a:solidFill>
    </cs:spPr>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inor">
      <a:schemeClr val="dk1">
        <a:lumMod val="65000"/>
        <a:lumOff val="35000"/>
      </a:schemeClr>
    </cs:fontRef>
    <cs:defRPr sz="2200" b="1" kern="120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65000"/>
            <a:lumOff val="35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49BDB8-920F-47A6-A3A8-9F3D593A1976}" type="datetimeFigureOut">
              <a:rPr lang="fr-FR" smtClean="0"/>
              <a:t>25/11/2025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C58DB2-FD26-4399-86AD-5021B2B32C74}" type="slidenum">
              <a:rPr lang="fr-FR" smtClean="0"/>
              <a:t>‹N°›</a:t>
            </a:fld>
            <a:endParaRPr lang="fr-FR"/>
          </a:p>
        </p:txBody>
      </p:sp>
    </p:spTree>
    <p:extLst>
      <p:ext uri="{BB962C8B-B14F-4D97-AF65-F5344CB8AC3E}">
        <p14:creationId xmlns:p14="http://schemas.microsoft.com/office/powerpoint/2010/main" val="3680470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chemeClr val="accent6">
                    <a:lumMod val="75000"/>
                  </a:schemeClr>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B9FE7022-9392-EDC7-B663-226D8EE2372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479458616"/>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a:ln>
            <a:solidFill>
              <a:srgbClr val="4F81BD"/>
            </a:solidFill>
          </a:ln>
        </p:spPr>
      </p:pic>
      <p:sp>
        <p:nvSpPr>
          <p:cNvPr id="2" name="Title 1"/>
          <p:cNvSpPr>
            <a:spLocks noGrp="1"/>
          </p:cNvSpPr>
          <p:nvPr>
            <p:ph type="ctrTitle"/>
          </p:nvPr>
        </p:nvSpPr>
        <p:spPr>
          <a:xfrm>
            <a:off x="1269456" y="2130426"/>
            <a:ext cx="10363200" cy="1470025"/>
          </a:xfrm>
        </p:spPr>
        <p:txBody>
          <a:bodyPr>
            <a:normAutofit/>
          </a:bodyPr>
          <a:lstStyle>
            <a:lvl1pPr>
              <a:defRPr sz="3500">
                <a:solidFill>
                  <a:srgbClr val="1341A1"/>
                </a:solidFill>
              </a:defRPr>
            </a:lvl1pPr>
          </a:lstStyle>
          <a:p>
            <a:r>
              <a:rPr lang="en-US" dirty="0"/>
              <a:t>Click to edit Master title style</a:t>
            </a:r>
          </a:p>
        </p:txBody>
      </p:sp>
      <p:sp>
        <p:nvSpPr>
          <p:cNvPr id="3"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8" name="Image 7" descr="SMEGREG EPTB logo Quad.jpg">
            <a:extLst>
              <a:ext uri="{FF2B5EF4-FFF2-40B4-BE49-F238E27FC236}">
                <a16:creationId xmlns:a16="http://schemas.microsoft.com/office/drawing/2014/main" id="{1812E441-733E-B719-35B0-B1BF7D86F0B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134043386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6" name="Title 1"/>
          <p:cNvSpPr>
            <a:spLocks noGrp="1"/>
          </p:cNvSpPr>
          <p:nvPr>
            <p:ph type="ctrTitle"/>
          </p:nvPr>
        </p:nvSpPr>
        <p:spPr>
          <a:xfrm>
            <a:off x="1269456" y="2130426"/>
            <a:ext cx="10363200" cy="1470025"/>
          </a:xfrm>
        </p:spPr>
        <p:txBody>
          <a:bodyPr>
            <a:normAutofit/>
          </a:bodyPr>
          <a:lstStyle>
            <a:lvl1pPr>
              <a:defRPr sz="3500">
                <a:solidFill>
                  <a:srgbClr val="FF0000"/>
                </a:solidFill>
              </a:defRPr>
            </a:lvl1pPr>
          </a:lstStyle>
          <a:p>
            <a:r>
              <a:rPr lang="en-US" dirty="0"/>
              <a:t>Click to edit Master title style</a:t>
            </a:r>
          </a:p>
        </p:txBody>
      </p:sp>
      <p:sp>
        <p:nvSpPr>
          <p:cNvPr id="7" name="Subtitle 2"/>
          <p:cNvSpPr>
            <a:spLocks noGrp="1"/>
          </p:cNvSpPr>
          <p:nvPr>
            <p:ph type="subTitle" idx="1" hasCustomPrompt="1"/>
          </p:nvPr>
        </p:nvSpPr>
        <p:spPr>
          <a:xfrm>
            <a:off x="2183856" y="3886201"/>
            <a:ext cx="8534400" cy="784239"/>
          </a:xfrm>
        </p:spPr>
        <p:txBody>
          <a:bodyPr>
            <a:normAutofit/>
          </a:bodyPr>
          <a:lstStyle>
            <a:lvl1pPr marL="0" indent="0" algn="ctr">
              <a:buNone/>
              <a:defRPr sz="22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2183856" y="3700845"/>
            <a:ext cx="9050005"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3" name="Image 2" descr="SMEGREG EPTB logo Quad.jpg">
            <a:extLst>
              <a:ext uri="{FF2B5EF4-FFF2-40B4-BE49-F238E27FC236}">
                <a16:creationId xmlns:a16="http://schemas.microsoft.com/office/drawing/2014/main" id="{64F2A7D9-36AD-AF8D-0612-0D4845B90C2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12170" y="5774276"/>
            <a:ext cx="2499688" cy="566014"/>
          </a:xfrm>
          <a:prstGeom prst="rect">
            <a:avLst/>
          </a:prstGeom>
        </p:spPr>
      </p:pic>
    </p:spTree>
    <p:extLst>
      <p:ext uri="{BB962C8B-B14F-4D97-AF65-F5344CB8AC3E}">
        <p14:creationId xmlns:p14="http://schemas.microsoft.com/office/powerpoint/2010/main" val="76320877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460736" y="0"/>
            <a:ext cx="1731264"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5512776"/>
            <a:ext cx="12192001" cy="1352053"/>
          </a:xfrm>
          <a:prstGeom prst="rect">
            <a:avLst/>
          </a:prstGeom>
        </p:spPr>
      </p:pic>
      <p:sp>
        <p:nvSpPr>
          <p:cNvPr id="3"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sp>
        <p:nvSpPr>
          <p:cNvPr id="5" name="Title 1">
            <a:extLst>
              <a:ext uri="{FF2B5EF4-FFF2-40B4-BE49-F238E27FC236}">
                <a16:creationId xmlns:a16="http://schemas.microsoft.com/office/drawing/2014/main" id="{B32AD444-F135-CEDA-6880-5DFAE5837989}"/>
              </a:ext>
            </a:extLst>
          </p:cNvPr>
          <p:cNvSpPr>
            <a:spLocks noGrp="1"/>
          </p:cNvSpPr>
          <p:nvPr>
            <p:ph type="title"/>
          </p:nvPr>
        </p:nvSpPr>
        <p:spPr>
          <a:xfrm>
            <a:off x="3006969" y="0"/>
            <a:ext cx="8009946" cy="886945"/>
          </a:xfrm>
        </p:spPr>
        <p:txBody>
          <a:bodyPr>
            <a:normAutofit/>
          </a:bodyPr>
          <a:lstStyle>
            <a:lvl1pPr algn="l">
              <a:defRPr sz="2500">
                <a:solidFill>
                  <a:srgbClr val="1341A1"/>
                </a:solidFill>
              </a:defRPr>
            </a:lvl1pPr>
          </a:lstStyle>
          <a:p>
            <a:r>
              <a:rPr lang="en-US" dirty="0"/>
              <a:t>Click to edit Master title style</a:t>
            </a:r>
          </a:p>
        </p:txBody>
      </p:sp>
      <p:cxnSp>
        <p:nvCxnSpPr>
          <p:cNvPr id="9" name="Connecteur droit 8">
            <a:extLst>
              <a:ext uri="{FF2B5EF4-FFF2-40B4-BE49-F238E27FC236}">
                <a16:creationId xmlns:a16="http://schemas.microsoft.com/office/drawing/2014/main" id="{D26ADB32-5457-682B-085F-64E9C115EBBF}"/>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 name="Connecteur droit 1">
            <a:extLst>
              <a:ext uri="{FF2B5EF4-FFF2-40B4-BE49-F238E27FC236}">
                <a16:creationId xmlns:a16="http://schemas.microsoft.com/office/drawing/2014/main" id="{2560911D-F185-49F5-5BAB-88F0A67C9D47}"/>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4" name="Image 3" descr="SMEGREG EPTB logo Quad.jpg">
            <a:extLst>
              <a:ext uri="{FF2B5EF4-FFF2-40B4-BE49-F238E27FC236}">
                <a16:creationId xmlns:a16="http://schemas.microsoft.com/office/drawing/2014/main" id="{5EEF2DA5-772D-7CFE-1B28-0B9A27845D7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9706581"/>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
            <a:ext cx="12192000" cy="6857999"/>
          </a:xfrm>
          <a:prstGeom prst="rect">
            <a:avLst/>
          </a:prstGeom>
        </p:spPr>
      </p:pic>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10" name="Connecteur droit 9"/>
          <p:cNvCxnSpPr/>
          <p:nvPr/>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3" name="Title 1">
            <a:extLst>
              <a:ext uri="{FF2B5EF4-FFF2-40B4-BE49-F238E27FC236}">
                <a16:creationId xmlns:a16="http://schemas.microsoft.com/office/drawing/2014/main" id="{675BAB49-3601-85C0-36F0-D1DC0356A1A1}"/>
              </a:ext>
            </a:extLst>
          </p:cNvPr>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cxnSp>
        <p:nvCxnSpPr>
          <p:cNvPr id="4" name="Connecteur droit 3">
            <a:extLst>
              <a:ext uri="{FF2B5EF4-FFF2-40B4-BE49-F238E27FC236}">
                <a16:creationId xmlns:a16="http://schemas.microsoft.com/office/drawing/2014/main" id="{F8ED4229-D38E-E603-703A-07DDEF822FB8}"/>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5" name="Image 4" descr="SMEGREG EPTB logo Quad.jpg">
            <a:extLst>
              <a:ext uri="{FF2B5EF4-FFF2-40B4-BE49-F238E27FC236}">
                <a16:creationId xmlns:a16="http://schemas.microsoft.com/office/drawing/2014/main" id="{BE2D3641-1384-D449-522C-0D82AEF9A1B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220470937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p:cNvSpPr>
            <a:spLocks noGrp="1"/>
          </p:cNvSpPr>
          <p:nvPr>
            <p:ph type="title"/>
          </p:nvPr>
        </p:nvSpPr>
        <p:spPr>
          <a:xfrm>
            <a:off x="3006969" y="0"/>
            <a:ext cx="8015521" cy="894767"/>
          </a:xfrm>
        </p:spPr>
        <p:txBody>
          <a:bodyPr>
            <a:normAutofit/>
          </a:bodyPr>
          <a:lstStyle>
            <a:lvl1pPr algn="l">
              <a:defRPr sz="2500">
                <a:solidFill>
                  <a:srgbClr val="FF0000"/>
                </a:solidFill>
              </a:defRPr>
            </a:lvl1pPr>
          </a:lstStyle>
          <a:p>
            <a:r>
              <a:rPr lang="en-US" dirty="0"/>
              <a:t>Click to edit Master title style</a:t>
            </a:r>
          </a:p>
        </p:txBody>
      </p:sp>
      <p:sp>
        <p:nvSpPr>
          <p:cNvPr id="7" name="Content Placeholder 2"/>
          <p:cNvSpPr>
            <a:spLocks noGrp="1"/>
          </p:cNvSpPr>
          <p:nvPr>
            <p:ph idx="1"/>
          </p:nvPr>
        </p:nvSpPr>
        <p:spPr>
          <a:xfrm>
            <a:off x="609600" y="1600201"/>
            <a:ext cx="10972800" cy="3904751"/>
          </a:xfrm>
        </p:spPr>
        <p:txBody>
          <a:bodyPr/>
          <a:lstStyle>
            <a:lvl1pPr>
              <a:defRPr sz="2500">
                <a:solidFill>
                  <a:srgbClr val="1341A1"/>
                </a:solidFill>
              </a:defRPr>
            </a:lvl1pPr>
            <a:lvl2pPr>
              <a:defRPr sz="1800"/>
            </a:lvl2pPr>
            <a:lvl3pPr>
              <a:defRPr sz="1500"/>
            </a:lvl3pPr>
            <a:lvl4pPr>
              <a:defRPr sz="13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a:spLocks noGrp="1"/>
          </p:cNvSpPr>
          <p:nvPr>
            <p:ph type="sldNum" sz="quarter" idx="12"/>
          </p:nvPr>
        </p:nvSpPr>
        <p:spPr>
          <a:xfrm>
            <a:off x="298560" y="6356351"/>
            <a:ext cx="812080" cy="365125"/>
          </a:xfrm>
        </p:spPr>
        <p:txBody>
          <a:bodyPr/>
          <a:lstStyle>
            <a:lvl1pPr algn="l">
              <a:defRPr sz="1000">
                <a:solidFill>
                  <a:schemeClr val="bg1"/>
                </a:solidFill>
              </a:defRPr>
            </a:lvl1pPr>
          </a:lstStyle>
          <a:p>
            <a:fld id="{A69E00E3-DEE3-4217-B4F6-3EC050798811}" type="slidenum">
              <a:rPr lang="fr-FR" smtClean="0"/>
              <a:t>‹N°›</a:t>
            </a:fld>
            <a:endParaRPr lang="fr-FR" dirty="0"/>
          </a:p>
        </p:txBody>
      </p:sp>
      <p:cxnSp>
        <p:nvCxnSpPr>
          <p:cNvPr id="3" name="Connecteur droit 2">
            <a:extLst>
              <a:ext uri="{FF2B5EF4-FFF2-40B4-BE49-F238E27FC236}">
                <a16:creationId xmlns:a16="http://schemas.microsoft.com/office/drawing/2014/main" id="{57468803-D967-1A16-21CD-6EF23C8A53F4}"/>
              </a:ext>
            </a:extLst>
          </p:cNvPr>
          <p:cNvCxnSpPr/>
          <p:nvPr userDrawn="1"/>
        </p:nvCxnSpPr>
        <p:spPr>
          <a:xfrm>
            <a:off x="295293" y="894769"/>
            <a:ext cx="11046296"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 name="Connecteur droit 3">
            <a:extLst>
              <a:ext uri="{FF2B5EF4-FFF2-40B4-BE49-F238E27FC236}">
                <a16:creationId xmlns:a16="http://schemas.microsoft.com/office/drawing/2014/main" id="{3C95BB13-7F16-B82F-6780-631A93DBB250}"/>
              </a:ext>
            </a:extLst>
          </p:cNvPr>
          <p:cNvCxnSpPr/>
          <p:nvPr userDrawn="1"/>
        </p:nvCxnSpPr>
        <p:spPr>
          <a:xfrm flipV="1">
            <a:off x="2832607" y="214799"/>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2" name="Image 1" descr="SMEGREG EPTB logo Quad.jpg">
            <a:extLst>
              <a:ext uri="{FF2B5EF4-FFF2-40B4-BE49-F238E27FC236}">
                <a16:creationId xmlns:a16="http://schemas.microsoft.com/office/drawing/2014/main" id="{E07AECC4-ABFB-FD50-8652-D611ACA5CE9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8558" y="163943"/>
            <a:ext cx="2499688" cy="566014"/>
          </a:xfrm>
          <a:prstGeom prst="rect">
            <a:avLst/>
          </a:prstGeom>
        </p:spPr>
      </p:pic>
    </p:spTree>
    <p:extLst>
      <p:ext uri="{BB962C8B-B14F-4D97-AF65-F5344CB8AC3E}">
        <p14:creationId xmlns:p14="http://schemas.microsoft.com/office/powerpoint/2010/main" val="4071488636"/>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C007F8-CCD2-4E45-B1E9-339A56482E0E}" type="datetime1">
              <a:rPr lang="fr-FR" smtClean="0"/>
              <a:t>25/11/2025</a:t>
            </a:fld>
            <a:endParaRPr lang="fr-FR"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9E00E3-DEE3-4217-B4F6-3EC050798811}" type="slidenum">
              <a:rPr lang="fr-FR" smtClean="0"/>
              <a:t>‹N°›</a:t>
            </a:fld>
            <a:endParaRPr lang="fr-FR" dirty="0"/>
          </a:p>
        </p:txBody>
      </p:sp>
    </p:spTree>
    <p:extLst>
      <p:ext uri="{BB962C8B-B14F-4D97-AF65-F5344CB8AC3E}">
        <p14:creationId xmlns:p14="http://schemas.microsoft.com/office/powerpoint/2010/main" val="276681552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chart" Target="../charts/char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jpeg"/><Relationship Id="rId7" Type="http://schemas.openxmlformats.org/officeDocument/2006/relationships/image" Target="../media/image30.png"/><Relationship Id="rId2" Type="http://schemas.openxmlformats.org/officeDocument/2006/relationships/image" Target="../media/image25.jpeg"/><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hyperlink" Target="https://smegreg-my.sharepoint.com/personal/emilie_laurent_smegreg_org/Documents/Bureau/SMEGREG/DATATION/Reunion%2024%2009%20-%20el/SMEGREG%20Maquette_ss%20titrage_v24.mp4" TargetMode="External"/><Relationship Id="rId7" Type="http://schemas.openxmlformats.org/officeDocument/2006/relationships/oleObject" Target="../embeddings/oleObject2.bin"/><Relationship Id="rId12" Type="http://schemas.openxmlformats.org/officeDocument/2006/relationships/image" Target="../media/image45.png"/><Relationship Id="rId2" Type="http://schemas.openxmlformats.org/officeDocument/2006/relationships/image" Target="../media/image39.jpeg"/><Relationship Id="rId1" Type="http://schemas.openxmlformats.org/officeDocument/2006/relationships/slideLayout" Target="../slideLayouts/slideLayout6.xml"/><Relationship Id="rId6" Type="http://schemas.openxmlformats.org/officeDocument/2006/relationships/image" Target="../media/image41.wmf"/><Relationship Id="rId11" Type="http://schemas.openxmlformats.org/officeDocument/2006/relationships/image" Target="../media/image44.png"/><Relationship Id="rId5" Type="http://schemas.openxmlformats.org/officeDocument/2006/relationships/oleObject" Target="../embeddings/oleObject1.bin"/><Relationship Id="rId10" Type="http://schemas.openxmlformats.org/officeDocument/2006/relationships/image" Target="../media/image43.wmf"/><Relationship Id="rId4" Type="http://schemas.openxmlformats.org/officeDocument/2006/relationships/image" Target="../media/image40.png"/><Relationship Id="rId9"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FA3CC3-2106-D976-1E1A-A4242FC81144}"/>
              </a:ext>
            </a:extLst>
          </p:cNvPr>
          <p:cNvSpPr>
            <a:spLocks noGrp="1"/>
          </p:cNvSpPr>
          <p:nvPr>
            <p:ph type="ctrTitle"/>
          </p:nvPr>
        </p:nvSpPr>
        <p:spPr/>
        <p:txBody>
          <a:bodyPr>
            <a:normAutofit/>
          </a:bodyPr>
          <a:lstStyle/>
          <a:p>
            <a:br>
              <a:rPr lang="fr-FR" sz="3600" dirty="0"/>
            </a:br>
            <a:r>
              <a:rPr lang="fr-FR" sz="3600" dirty="0"/>
              <a:t>Point sur la mise en œuvre du programme 2025</a:t>
            </a:r>
            <a:endParaRPr lang="fr-FR" dirty="0"/>
          </a:p>
        </p:txBody>
      </p:sp>
      <p:sp>
        <p:nvSpPr>
          <p:cNvPr id="3" name="Sous-titre 2">
            <a:extLst>
              <a:ext uri="{FF2B5EF4-FFF2-40B4-BE49-F238E27FC236}">
                <a16:creationId xmlns:a16="http://schemas.microsoft.com/office/drawing/2014/main" id="{D388FAEB-F14C-61DB-9E3A-940D4C3D2D7B}"/>
              </a:ext>
            </a:extLst>
          </p:cNvPr>
          <p:cNvSpPr>
            <a:spLocks noGrp="1"/>
          </p:cNvSpPr>
          <p:nvPr>
            <p:ph type="subTitle" idx="1"/>
          </p:nvPr>
        </p:nvSpPr>
        <p:spPr/>
        <p:txBody>
          <a:bodyPr>
            <a:normAutofit fontScale="92500" lnSpcReduction="10000"/>
          </a:bodyPr>
          <a:lstStyle/>
          <a:p>
            <a:r>
              <a:rPr lang="fr-FR" dirty="0"/>
              <a:t>Comité syndical du SMEGREG</a:t>
            </a:r>
          </a:p>
          <a:p>
            <a:r>
              <a:rPr lang="fr-FR" dirty="0"/>
              <a:t>Réunion du 26 novembre 2025 - </a:t>
            </a:r>
            <a:r>
              <a:rPr lang="fr-FR" sz="2400" dirty="0"/>
              <a:t>Rapport n°3</a:t>
            </a:r>
            <a:endParaRPr lang="fr-FR" dirty="0"/>
          </a:p>
        </p:txBody>
      </p:sp>
    </p:spTree>
    <p:extLst>
      <p:ext uri="{BB962C8B-B14F-4D97-AF65-F5344CB8AC3E}">
        <p14:creationId xmlns:p14="http://schemas.microsoft.com/office/powerpoint/2010/main" val="2192212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2">
            <a:extLst>
              <a:ext uri="{FF2B5EF4-FFF2-40B4-BE49-F238E27FC236}">
                <a16:creationId xmlns:a16="http://schemas.microsoft.com/office/drawing/2014/main" id="{5E2EB934-EA86-2831-0517-7371A613EDF3}"/>
              </a:ext>
            </a:extLst>
          </p:cNvPr>
          <p:cNvSpPr>
            <a:spLocks noGrp="1"/>
          </p:cNvSpPr>
          <p:nvPr>
            <p:ph type="sldNum" sz="quarter" idx="12"/>
          </p:nvPr>
        </p:nvSpPr>
        <p:spPr>
          <a:xfrm>
            <a:off x="298560" y="6356351"/>
            <a:ext cx="812080" cy="365125"/>
          </a:xfrm>
        </p:spPr>
        <p:txBody>
          <a:bodyPr/>
          <a:lstStyle/>
          <a:p>
            <a:pPr>
              <a:spcAft>
                <a:spcPts val="600"/>
              </a:spcAft>
            </a:pPr>
            <a:fld id="{A69E00E3-DEE3-4217-B4F6-3EC050798811}" type="slidenum">
              <a:rPr lang="fr-FR" smtClean="0"/>
              <a:pPr>
                <a:spcAft>
                  <a:spcPts val="600"/>
                </a:spcAft>
              </a:pPr>
              <a:t>2</a:t>
            </a:fld>
            <a:endParaRPr lang="fr-FR"/>
          </a:p>
        </p:txBody>
      </p:sp>
      <p:sp>
        <p:nvSpPr>
          <p:cNvPr id="2" name="Text Box 15">
            <a:extLst>
              <a:ext uri="{FF2B5EF4-FFF2-40B4-BE49-F238E27FC236}">
                <a16:creationId xmlns:a16="http://schemas.microsoft.com/office/drawing/2014/main" id="{5D384B8E-59C8-62E9-2E45-43898CDD8C0E}"/>
              </a:ext>
            </a:extLst>
          </p:cNvPr>
          <p:cNvSpPr txBox="1">
            <a:spLocks noChangeArrowheads="1"/>
          </p:cNvSpPr>
          <p:nvPr/>
        </p:nvSpPr>
        <p:spPr bwMode="auto">
          <a:xfrm>
            <a:off x="686692" y="2769285"/>
            <a:ext cx="1081861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300"/>
              </a:spcBef>
            </a:pPr>
            <a:r>
              <a:rPr lang="fr-FR" sz="4000" b="1" dirty="0">
                <a:solidFill>
                  <a:srgbClr val="0077D4"/>
                </a:solidFill>
              </a:rPr>
              <a:t>RECHERCHES DE RESSOURCES NOUVELLES</a:t>
            </a:r>
          </a:p>
        </p:txBody>
      </p:sp>
      <p:pic>
        <p:nvPicPr>
          <p:cNvPr id="3" name="Image 2" descr="SAGE logo Quad.jpg">
            <a:extLst>
              <a:ext uri="{FF2B5EF4-FFF2-40B4-BE49-F238E27FC236}">
                <a16:creationId xmlns:a16="http://schemas.microsoft.com/office/drawing/2014/main" id="{9519104A-490A-E08E-56F9-0297D5B27E4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76779" y="199099"/>
            <a:ext cx="1848582" cy="498864"/>
          </a:xfrm>
          <a:prstGeom prst="rect">
            <a:avLst/>
          </a:prstGeom>
        </p:spPr>
      </p:pic>
    </p:spTree>
    <p:extLst>
      <p:ext uri="{BB962C8B-B14F-4D97-AF65-F5344CB8AC3E}">
        <p14:creationId xmlns:p14="http://schemas.microsoft.com/office/powerpoint/2010/main" val="2721181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B434C-9576-DF98-9251-189A530A2FF5}"/>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2E4A46E2-50AE-71D1-0666-3F6F99AE7869}"/>
              </a:ext>
            </a:extLst>
          </p:cNvPr>
          <p:cNvSpPr>
            <a:spLocks noGrp="1"/>
          </p:cNvSpPr>
          <p:nvPr>
            <p:ph type="sldNum" sz="quarter" idx="12"/>
          </p:nvPr>
        </p:nvSpPr>
        <p:spPr/>
        <p:txBody>
          <a:bodyPr/>
          <a:lstStyle/>
          <a:p>
            <a:fld id="{A69E00E3-DEE3-4217-B4F6-3EC050798811}" type="slidenum">
              <a:rPr lang="fr-FR" smtClean="0"/>
              <a:t>3</a:t>
            </a:fld>
            <a:endParaRPr lang="fr-FR" dirty="0"/>
          </a:p>
        </p:txBody>
      </p:sp>
      <p:sp>
        <p:nvSpPr>
          <p:cNvPr id="4" name="Titre 3">
            <a:extLst>
              <a:ext uri="{FF2B5EF4-FFF2-40B4-BE49-F238E27FC236}">
                <a16:creationId xmlns:a16="http://schemas.microsoft.com/office/drawing/2014/main" id="{8B546304-E68D-6C9C-BDF5-86AD81A32D07}"/>
              </a:ext>
            </a:extLst>
          </p:cNvPr>
          <p:cNvSpPr>
            <a:spLocks noGrp="1"/>
          </p:cNvSpPr>
          <p:nvPr>
            <p:ph type="title"/>
          </p:nvPr>
        </p:nvSpPr>
        <p:spPr>
          <a:xfrm>
            <a:off x="3237065" y="0"/>
            <a:ext cx="7779849" cy="886945"/>
          </a:xfrm>
        </p:spPr>
        <p:txBody>
          <a:bodyPr/>
          <a:lstStyle/>
          <a:p>
            <a:pPr algn="ctr"/>
            <a:r>
              <a:rPr lang="fr-FR" dirty="0"/>
              <a:t>SIAEPA du </a:t>
            </a:r>
            <a:r>
              <a:rPr lang="fr-FR" dirty="0" err="1"/>
              <a:t>Cubzadais</a:t>
            </a:r>
            <a:r>
              <a:rPr lang="fr-FR" dirty="0"/>
              <a:t>-Fronsadais</a:t>
            </a:r>
          </a:p>
        </p:txBody>
      </p:sp>
      <p:sp>
        <p:nvSpPr>
          <p:cNvPr id="9" name="Sous-titre 2">
            <a:extLst>
              <a:ext uri="{FF2B5EF4-FFF2-40B4-BE49-F238E27FC236}">
                <a16:creationId xmlns:a16="http://schemas.microsoft.com/office/drawing/2014/main" id="{22352DD1-CA5F-F7C6-8617-8102EB2F24E6}"/>
              </a:ext>
            </a:extLst>
          </p:cNvPr>
          <p:cNvSpPr>
            <a:spLocks/>
          </p:cNvSpPr>
          <p:nvPr/>
        </p:nvSpPr>
        <p:spPr bwMode="auto">
          <a:xfrm>
            <a:off x="119336" y="1139000"/>
            <a:ext cx="11953328"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lnSpc>
                <a:spcPct val="130000"/>
              </a:lnSpc>
              <a:spcBef>
                <a:spcPts val="300"/>
              </a:spcBef>
              <a:spcAft>
                <a:spcPts val="300"/>
              </a:spcAft>
              <a:buNone/>
            </a:pPr>
            <a:r>
              <a:rPr lang="fr-FR" altLang="fr-FR" sz="1800" dirty="0">
                <a:solidFill>
                  <a:srgbClr val="333399"/>
                </a:solidFill>
                <a:latin typeface="+mn-lt"/>
              </a:rPr>
              <a:t>Lancement d’une étude visant à évaluer les capacités de production de la nappe alluviale de l’Isle et la qualité de ses eaux sur la commune des </a:t>
            </a:r>
            <a:r>
              <a:rPr lang="fr-FR" altLang="fr-FR" sz="1800" dirty="0" err="1">
                <a:solidFill>
                  <a:srgbClr val="333399"/>
                </a:solidFill>
                <a:latin typeface="+mn-lt"/>
              </a:rPr>
              <a:t>Billaux</a:t>
            </a:r>
            <a:r>
              <a:rPr lang="fr-FR" altLang="fr-FR" sz="1800" dirty="0">
                <a:solidFill>
                  <a:srgbClr val="333399"/>
                </a:solidFill>
                <a:latin typeface="+mn-lt"/>
              </a:rPr>
              <a:t> :</a:t>
            </a:r>
          </a:p>
          <a:p>
            <a:pPr marL="720000" lvl="1" algn="just" eaLnBrk="1" hangingPunct="1">
              <a:lnSpc>
                <a:spcPct val="130000"/>
              </a:lnSpc>
              <a:spcBef>
                <a:spcPts val="600"/>
              </a:spcBef>
              <a:spcAft>
                <a:spcPts val="300"/>
              </a:spcAft>
              <a:buClr>
                <a:srgbClr val="E46C0A"/>
              </a:buClr>
              <a:buFont typeface="Wingdings" panose="05000000000000000000" pitchFamily="2" charset="2"/>
              <a:buChar char="§"/>
            </a:pPr>
            <a:r>
              <a:rPr lang="fr-FR" altLang="fr-FR" sz="1800" dirty="0">
                <a:solidFill>
                  <a:srgbClr val="333399"/>
                </a:solidFill>
                <a:latin typeface="+mn-lt"/>
              </a:rPr>
              <a:t>organisation en 5 phases successives :</a:t>
            </a:r>
            <a:endParaRPr lang="fr-FR" altLang="fr-FR" sz="1400" dirty="0">
              <a:solidFill>
                <a:srgbClr val="333399"/>
              </a:solidFill>
              <a:latin typeface="+mn-lt"/>
            </a:endParaRPr>
          </a:p>
          <a:p>
            <a:pPr marL="1080000" lvl="2" indent="-285750" algn="just" eaLnBrk="1" hangingPunct="1">
              <a:lnSpc>
                <a:spcPct val="130000"/>
              </a:lnSpc>
              <a:spcBef>
                <a:spcPts val="300"/>
              </a:spcBef>
              <a:spcAft>
                <a:spcPts val="300"/>
              </a:spcAft>
              <a:buClr>
                <a:srgbClr val="E46C0A"/>
              </a:buClr>
              <a:buFont typeface="Arial" panose="020B0604020202020204" pitchFamily="34" charset="0"/>
              <a:buChar char="•"/>
            </a:pPr>
            <a:r>
              <a:rPr lang="fr-FR" altLang="fr-FR" sz="1800" dirty="0">
                <a:solidFill>
                  <a:srgbClr val="333399"/>
                </a:solidFill>
                <a:latin typeface="+mn-lt"/>
              </a:rPr>
              <a:t>Analyse bibliographique</a:t>
            </a:r>
          </a:p>
          <a:p>
            <a:pPr marL="1080000" lvl="2" indent="-285750" algn="just" eaLnBrk="1" hangingPunct="1">
              <a:lnSpc>
                <a:spcPct val="130000"/>
              </a:lnSpc>
              <a:spcBef>
                <a:spcPts val="300"/>
              </a:spcBef>
              <a:spcAft>
                <a:spcPts val="300"/>
              </a:spcAft>
              <a:buClr>
                <a:srgbClr val="E46C0A"/>
              </a:buClr>
              <a:buFont typeface="Arial" panose="020B0604020202020204" pitchFamily="34" charset="0"/>
              <a:buChar char="•"/>
            </a:pPr>
            <a:r>
              <a:rPr lang="fr-FR" altLang="fr-FR" sz="1800" dirty="0">
                <a:solidFill>
                  <a:srgbClr val="333399"/>
                </a:solidFill>
                <a:latin typeface="+mn-lt"/>
              </a:rPr>
              <a:t>Investigations géophysiques (panneaux électriques)</a:t>
            </a:r>
          </a:p>
          <a:p>
            <a:pPr marL="1080000" lvl="2" indent="-285750" algn="just" eaLnBrk="1" hangingPunct="1">
              <a:lnSpc>
                <a:spcPct val="130000"/>
              </a:lnSpc>
              <a:spcBef>
                <a:spcPts val="300"/>
              </a:spcBef>
              <a:spcAft>
                <a:spcPts val="300"/>
              </a:spcAft>
              <a:buClr>
                <a:srgbClr val="E46C0A"/>
              </a:buClr>
              <a:buFont typeface="Arial" panose="020B0604020202020204" pitchFamily="34" charset="0"/>
              <a:buChar char="•"/>
            </a:pPr>
            <a:r>
              <a:rPr lang="fr-FR" altLang="fr-FR" sz="1800" dirty="0">
                <a:solidFill>
                  <a:srgbClr val="333399"/>
                </a:solidFill>
                <a:latin typeface="+mn-lt"/>
              </a:rPr>
              <a:t>Sondages de reconnaissance géologique</a:t>
            </a:r>
          </a:p>
          <a:p>
            <a:pPr marL="1080000" lvl="2" indent="-285750" algn="just" eaLnBrk="1" hangingPunct="1">
              <a:lnSpc>
                <a:spcPct val="130000"/>
              </a:lnSpc>
              <a:spcBef>
                <a:spcPts val="300"/>
              </a:spcBef>
              <a:spcAft>
                <a:spcPts val="300"/>
              </a:spcAft>
              <a:buClr>
                <a:srgbClr val="E46C0A"/>
              </a:buClr>
              <a:buFont typeface="Arial" panose="020B0604020202020204" pitchFamily="34" charset="0"/>
              <a:buChar char="•"/>
            </a:pPr>
            <a:r>
              <a:rPr lang="fr-FR" altLang="fr-FR" sz="1800" dirty="0">
                <a:solidFill>
                  <a:srgbClr val="333399"/>
                </a:solidFill>
                <a:latin typeface="+mn-lt"/>
              </a:rPr>
              <a:t>Forages d’essai et tests hydrauliques</a:t>
            </a:r>
          </a:p>
          <a:p>
            <a:pPr marL="1080000" lvl="2" indent="-285750" algn="just" eaLnBrk="1" hangingPunct="1">
              <a:lnSpc>
                <a:spcPct val="130000"/>
              </a:lnSpc>
              <a:spcBef>
                <a:spcPts val="300"/>
              </a:spcBef>
              <a:spcAft>
                <a:spcPts val="300"/>
              </a:spcAft>
              <a:buClr>
                <a:srgbClr val="E46C0A"/>
              </a:buClr>
              <a:buFont typeface="Arial" panose="020B0604020202020204" pitchFamily="34" charset="0"/>
              <a:buChar char="•"/>
            </a:pPr>
            <a:r>
              <a:rPr lang="fr-FR" altLang="fr-FR" sz="1800" dirty="0">
                <a:solidFill>
                  <a:srgbClr val="333399"/>
                </a:solidFill>
                <a:latin typeface="+mn-lt"/>
              </a:rPr>
              <a:t>Avant-projet sommaire pour l’exploitation</a:t>
            </a:r>
          </a:p>
          <a:p>
            <a:pPr marL="720000" lvl="1" algn="just" eaLnBrk="1" hangingPunct="1">
              <a:lnSpc>
                <a:spcPct val="130000"/>
              </a:lnSpc>
              <a:spcBef>
                <a:spcPts val="600"/>
              </a:spcBef>
              <a:spcAft>
                <a:spcPts val="300"/>
              </a:spcAft>
              <a:buClr>
                <a:srgbClr val="E46C0A"/>
              </a:buClr>
              <a:buFont typeface="Wingdings" panose="05000000000000000000" pitchFamily="2" charset="2"/>
              <a:buChar char="§"/>
            </a:pPr>
            <a:r>
              <a:rPr lang="fr-FR" altLang="fr-FR" sz="1800" dirty="0">
                <a:solidFill>
                  <a:srgbClr val="333399"/>
                </a:solidFill>
                <a:latin typeface="+mn-lt"/>
              </a:rPr>
              <a:t>coût hors forages d’essai et tests hydrauliques ≈ 50 k€ TTC (coût des forages et essais à préciser selon le nombre et les caractéristiques des ouvrages)</a:t>
            </a:r>
          </a:p>
          <a:p>
            <a:pPr marL="720000" lvl="1" algn="just" eaLnBrk="1" hangingPunct="1">
              <a:lnSpc>
                <a:spcPct val="130000"/>
              </a:lnSpc>
              <a:spcBef>
                <a:spcPts val="600"/>
              </a:spcBef>
              <a:spcAft>
                <a:spcPts val="300"/>
              </a:spcAft>
              <a:buClr>
                <a:srgbClr val="E46C0A"/>
              </a:buClr>
              <a:buFont typeface="Wingdings" panose="05000000000000000000" pitchFamily="2" charset="2"/>
              <a:buChar char="§"/>
            </a:pPr>
            <a:r>
              <a:rPr lang="fr-FR" altLang="fr-FR" sz="1800" dirty="0">
                <a:solidFill>
                  <a:srgbClr val="333399"/>
                </a:solidFill>
                <a:latin typeface="+mn-lt"/>
              </a:rPr>
              <a:t>prévision notification marché décembre 2025</a:t>
            </a:r>
            <a:endParaRPr lang="fr-FR" altLang="fr-FR" sz="1800" dirty="0">
              <a:solidFill>
                <a:srgbClr val="333399"/>
              </a:solidFill>
              <a:highlight>
                <a:srgbClr val="FFFF00"/>
              </a:highlight>
              <a:latin typeface="+mn-lt"/>
            </a:endParaRPr>
          </a:p>
          <a:p>
            <a:pPr marL="720000" lvl="1" algn="just" eaLnBrk="1" hangingPunct="1">
              <a:lnSpc>
                <a:spcPct val="130000"/>
              </a:lnSpc>
              <a:spcBef>
                <a:spcPts val="300"/>
              </a:spcBef>
              <a:spcAft>
                <a:spcPts val="300"/>
              </a:spcAft>
              <a:buClr>
                <a:srgbClr val="E46C0A"/>
              </a:buClr>
              <a:buFont typeface="Wingdings" panose="05000000000000000000" pitchFamily="2" charset="2"/>
              <a:buChar char="Ø"/>
            </a:pPr>
            <a:endParaRPr lang="fr-FR" altLang="fr-FR" sz="1800" dirty="0">
              <a:solidFill>
                <a:srgbClr val="333399"/>
              </a:solidFill>
              <a:latin typeface="+mj-lt"/>
            </a:endParaRPr>
          </a:p>
        </p:txBody>
      </p:sp>
      <p:pic>
        <p:nvPicPr>
          <p:cNvPr id="12" name="Image 11">
            <a:extLst>
              <a:ext uri="{FF2B5EF4-FFF2-40B4-BE49-F238E27FC236}">
                <a16:creationId xmlns:a16="http://schemas.microsoft.com/office/drawing/2014/main" id="{6FE3ED6A-2736-07E7-E8B3-101FACA1684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682697" y="1515428"/>
            <a:ext cx="5318946" cy="3096344"/>
          </a:xfrm>
          <a:prstGeom prst="rect">
            <a:avLst/>
          </a:prstGeom>
        </p:spPr>
      </p:pic>
    </p:spTree>
    <p:extLst>
      <p:ext uri="{BB962C8B-B14F-4D97-AF65-F5344CB8AC3E}">
        <p14:creationId xmlns:p14="http://schemas.microsoft.com/office/powerpoint/2010/main" val="2514438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CE6EF-A538-6B5C-D754-E5C80410A307}"/>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2BF78532-B842-76B7-B524-ED1762E1F505}"/>
              </a:ext>
            </a:extLst>
          </p:cNvPr>
          <p:cNvSpPr>
            <a:spLocks noGrp="1"/>
          </p:cNvSpPr>
          <p:nvPr>
            <p:ph type="sldNum" sz="quarter" idx="12"/>
          </p:nvPr>
        </p:nvSpPr>
        <p:spPr/>
        <p:txBody>
          <a:bodyPr/>
          <a:lstStyle/>
          <a:p>
            <a:fld id="{A69E00E3-DEE3-4217-B4F6-3EC050798811}" type="slidenum">
              <a:rPr lang="fr-FR" smtClean="0"/>
              <a:t>4</a:t>
            </a:fld>
            <a:endParaRPr lang="fr-FR" dirty="0"/>
          </a:p>
        </p:txBody>
      </p:sp>
      <p:sp>
        <p:nvSpPr>
          <p:cNvPr id="4" name="Titre 3">
            <a:extLst>
              <a:ext uri="{FF2B5EF4-FFF2-40B4-BE49-F238E27FC236}">
                <a16:creationId xmlns:a16="http://schemas.microsoft.com/office/drawing/2014/main" id="{7E852BBF-CBC9-893E-A4F2-A46E395C409F}"/>
              </a:ext>
            </a:extLst>
          </p:cNvPr>
          <p:cNvSpPr>
            <a:spLocks noGrp="1"/>
          </p:cNvSpPr>
          <p:nvPr>
            <p:ph type="title"/>
          </p:nvPr>
        </p:nvSpPr>
        <p:spPr>
          <a:xfrm>
            <a:off x="3237065" y="0"/>
            <a:ext cx="7779849" cy="886945"/>
          </a:xfrm>
        </p:spPr>
        <p:txBody>
          <a:bodyPr/>
          <a:lstStyle/>
          <a:p>
            <a:pPr algn="ctr"/>
            <a:r>
              <a:rPr lang="fr-FR" dirty="0"/>
              <a:t>S. de La Brède, Léognan-Cadaujac et Saint-Selve</a:t>
            </a:r>
          </a:p>
        </p:txBody>
      </p:sp>
      <p:sp>
        <p:nvSpPr>
          <p:cNvPr id="2" name="Sous-titre 2">
            <a:extLst>
              <a:ext uri="{FF2B5EF4-FFF2-40B4-BE49-F238E27FC236}">
                <a16:creationId xmlns:a16="http://schemas.microsoft.com/office/drawing/2014/main" id="{E15D4161-A700-7F9F-73EF-3F1C7EBC9EF0}"/>
              </a:ext>
            </a:extLst>
          </p:cNvPr>
          <p:cNvSpPr>
            <a:spLocks/>
          </p:cNvSpPr>
          <p:nvPr/>
        </p:nvSpPr>
        <p:spPr bwMode="auto">
          <a:xfrm>
            <a:off x="0" y="886945"/>
            <a:ext cx="6048672" cy="3602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lnSpc>
                <a:spcPct val="130000"/>
              </a:lnSpc>
              <a:spcBef>
                <a:spcPts val="300"/>
              </a:spcBef>
              <a:spcAft>
                <a:spcPts val="300"/>
              </a:spcAft>
              <a:buNone/>
            </a:pPr>
            <a:r>
              <a:rPr lang="fr-FR" altLang="fr-FR" sz="1800" dirty="0">
                <a:solidFill>
                  <a:srgbClr val="333399"/>
                </a:solidFill>
                <a:latin typeface="+mj-lt"/>
              </a:rPr>
              <a:t>Lancement d’une étude visant à identifier des ressources nouvelles pour l’alimentation en eau potable au sud de la métropole bordelaise :</a:t>
            </a:r>
          </a:p>
          <a:p>
            <a:pPr marL="720000" lvl="1" algn="just" eaLnBrk="1" hangingPunct="1">
              <a:lnSpc>
                <a:spcPct val="130000"/>
              </a:lnSpc>
              <a:spcBef>
                <a:spcPts val="300"/>
              </a:spcBef>
              <a:spcAft>
                <a:spcPts val="300"/>
              </a:spcAft>
              <a:buClr>
                <a:srgbClr val="E46C0A"/>
              </a:buClr>
              <a:buFont typeface="Wingdings" panose="05000000000000000000" pitchFamily="2" charset="2"/>
              <a:buChar char="§"/>
            </a:pPr>
            <a:r>
              <a:rPr lang="fr-FR" altLang="fr-FR" sz="1800" dirty="0">
                <a:solidFill>
                  <a:srgbClr val="333399"/>
                </a:solidFill>
                <a:latin typeface="+mj-lt"/>
              </a:rPr>
              <a:t>organisation en 2 phases successives :</a:t>
            </a:r>
            <a:endParaRPr lang="fr-FR" altLang="fr-FR" sz="1400" dirty="0">
              <a:solidFill>
                <a:srgbClr val="333399"/>
              </a:solidFill>
              <a:latin typeface="+mj-lt"/>
            </a:endParaRPr>
          </a:p>
          <a:p>
            <a:pPr marL="1080000" lvl="2" indent="-285750" algn="just" eaLnBrk="1" hangingPunct="1">
              <a:lnSpc>
                <a:spcPct val="130000"/>
              </a:lnSpc>
              <a:spcBef>
                <a:spcPts val="300"/>
              </a:spcBef>
              <a:spcAft>
                <a:spcPts val="300"/>
              </a:spcAft>
              <a:buClr>
                <a:srgbClr val="E46C0A"/>
              </a:buClr>
              <a:buFont typeface="Arial" panose="020B0604020202020204" pitchFamily="34" charset="0"/>
              <a:buChar char="•"/>
            </a:pPr>
            <a:r>
              <a:rPr lang="fr-FR" altLang="fr-FR" sz="1800" dirty="0">
                <a:solidFill>
                  <a:srgbClr val="333399"/>
                </a:solidFill>
                <a:latin typeface="+mj-lt"/>
              </a:rPr>
              <a:t>Critique de l’approche initiale du SMEGREG pour délimiter les secteurs d’intérêt et caractérisation bibliographique des ressources mobilisables (règlementation, quantité, qualité, influences entre ouvrages…)</a:t>
            </a:r>
          </a:p>
          <a:p>
            <a:pPr marL="1080000" lvl="2" indent="-285750" algn="just" eaLnBrk="1" hangingPunct="1">
              <a:lnSpc>
                <a:spcPct val="130000"/>
              </a:lnSpc>
              <a:spcBef>
                <a:spcPts val="300"/>
              </a:spcBef>
              <a:spcAft>
                <a:spcPts val="300"/>
              </a:spcAft>
              <a:buClr>
                <a:srgbClr val="E46C0A"/>
              </a:buClr>
              <a:buFont typeface="Arial" panose="020B0604020202020204" pitchFamily="34" charset="0"/>
              <a:buChar char="•"/>
            </a:pPr>
            <a:r>
              <a:rPr lang="fr-FR" altLang="fr-FR" sz="1800" dirty="0">
                <a:solidFill>
                  <a:srgbClr val="333399"/>
                </a:solidFill>
                <a:latin typeface="+mn-lt"/>
              </a:rPr>
              <a:t>Investigations à mettre en œuvre pour vérifier in situ les hypothèses et propositions de modalités de mobilisation de ces ressources</a:t>
            </a:r>
          </a:p>
          <a:p>
            <a:pPr marL="1080000" lvl="2" indent="-285750" algn="just" eaLnBrk="1" hangingPunct="1">
              <a:lnSpc>
                <a:spcPct val="130000"/>
              </a:lnSpc>
              <a:spcBef>
                <a:spcPts val="300"/>
              </a:spcBef>
              <a:spcAft>
                <a:spcPts val="300"/>
              </a:spcAft>
              <a:buClr>
                <a:srgbClr val="E46C0A"/>
              </a:buClr>
              <a:buFont typeface="Arial" panose="020B0604020202020204" pitchFamily="34" charset="0"/>
              <a:buChar char="•"/>
            </a:pPr>
            <a:endParaRPr lang="fr-FR" altLang="fr-FR" sz="1800" dirty="0">
              <a:solidFill>
                <a:srgbClr val="333399"/>
              </a:solidFill>
              <a:latin typeface="+mj-lt"/>
            </a:endParaRPr>
          </a:p>
        </p:txBody>
      </p:sp>
      <p:sp>
        <p:nvSpPr>
          <p:cNvPr id="5" name="Sous-titre 2">
            <a:extLst>
              <a:ext uri="{FF2B5EF4-FFF2-40B4-BE49-F238E27FC236}">
                <a16:creationId xmlns:a16="http://schemas.microsoft.com/office/drawing/2014/main" id="{D4EC0BFD-9444-F1FC-6EF5-AB20CFBBCAD6}"/>
              </a:ext>
            </a:extLst>
          </p:cNvPr>
          <p:cNvSpPr>
            <a:spLocks/>
          </p:cNvSpPr>
          <p:nvPr/>
        </p:nvSpPr>
        <p:spPr bwMode="auto">
          <a:xfrm>
            <a:off x="298560" y="5584637"/>
            <a:ext cx="6396874" cy="98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1800000" lvl="1" algn="just" eaLnBrk="1" hangingPunct="1">
              <a:lnSpc>
                <a:spcPct val="130000"/>
              </a:lnSpc>
              <a:spcBef>
                <a:spcPts val="300"/>
              </a:spcBef>
              <a:spcAft>
                <a:spcPts val="300"/>
              </a:spcAft>
              <a:buClr>
                <a:srgbClr val="E46C0A"/>
              </a:buClr>
              <a:buFont typeface="Wingdings" panose="05000000000000000000" pitchFamily="2" charset="2"/>
              <a:buChar char="§"/>
            </a:pPr>
            <a:r>
              <a:rPr lang="fr-FR" altLang="fr-FR" sz="1800" dirty="0">
                <a:solidFill>
                  <a:srgbClr val="333399"/>
                </a:solidFill>
                <a:latin typeface="+mn-lt"/>
              </a:rPr>
              <a:t>coût ≈ 46 k€ TTC</a:t>
            </a:r>
          </a:p>
          <a:p>
            <a:pPr marL="1800000" lvl="1" algn="just" eaLnBrk="1" hangingPunct="1">
              <a:lnSpc>
                <a:spcPct val="130000"/>
              </a:lnSpc>
              <a:spcBef>
                <a:spcPts val="300"/>
              </a:spcBef>
              <a:spcAft>
                <a:spcPts val="300"/>
              </a:spcAft>
              <a:buClr>
                <a:srgbClr val="E46C0A"/>
              </a:buClr>
              <a:buFont typeface="Wingdings" panose="05000000000000000000" pitchFamily="2" charset="2"/>
              <a:buChar char="§"/>
            </a:pPr>
            <a:r>
              <a:rPr lang="fr-FR" altLang="fr-FR" sz="1800" dirty="0">
                <a:solidFill>
                  <a:srgbClr val="333399"/>
                </a:solidFill>
                <a:latin typeface="+mn-lt"/>
              </a:rPr>
              <a:t>marché notifié le 22 septembre 2025</a:t>
            </a:r>
          </a:p>
          <a:p>
            <a:pPr marL="1800000" lvl="1" algn="just" eaLnBrk="1" hangingPunct="1">
              <a:lnSpc>
                <a:spcPct val="130000"/>
              </a:lnSpc>
              <a:spcBef>
                <a:spcPts val="300"/>
              </a:spcBef>
              <a:spcAft>
                <a:spcPts val="300"/>
              </a:spcAft>
              <a:buClr>
                <a:srgbClr val="E46C0A"/>
              </a:buClr>
              <a:buFont typeface="Wingdings" panose="05000000000000000000" pitchFamily="2" charset="2"/>
              <a:buChar char="Ø"/>
            </a:pPr>
            <a:endParaRPr lang="fr-FR" altLang="fr-FR" sz="1800" dirty="0">
              <a:solidFill>
                <a:srgbClr val="333399"/>
              </a:solidFill>
              <a:latin typeface="+mj-lt"/>
            </a:endParaRPr>
          </a:p>
        </p:txBody>
      </p:sp>
      <p:pic>
        <p:nvPicPr>
          <p:cNvPr id="6" name="Image 5">
            <a:extLst>
              <a:ext uri="{FF2B5EF4-FFF2-40B4-BE49-F238E27FC236}">
                <a16:creationId xmlns:a16="http://schemas.microsoft.com/office/drawing/2014/main" id="{220AAC3B-B9D5-CAA1-C0C8-F0025129F02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33068" y="1514512"/>
            <a:ext cx="5839595" cy="3858704"/>
          </a:xfrm>
          <a:prstGeom prst="rect">
            <a:avLst/>
          </a:prstGeom>
        </p:spPr>
      </p:pic>
    </p:spTree>
    <p:extLst>
      <p:ext uri="{BB962C8B-B14F-4D97-AF65-F5344CB8AC3E}">
        <p14:creationId xmlns:p14="http://schemas.microsoft.com/office/powerpoint/2010/main" val="1445203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5CEFA-A8ED-9AB2-C85D-4EEF7A124B49}"/>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1386E41A-EE10-E983-CE3A-7D44D8AEC9C0}"/>
              </a:ext>
            </a:extLst>
          </p:cNvPr>
          <p:cNvSpPr>
            <a:spLocks noGrp="1"/>
          </p:cNvSpPr>
          <p:nvPr>
            <p:ph type="sldNum" sz="quarter" idx="12"/>
          </p:nvPr>
        </p:nvSpPr>
        <p:spPr/>
        <p:txBody>
          <a:bodyPr/>
          <a:lstStyle/>
          <a:p>
            <a:fld id="{A69E00E3-DEE3-4217-B4F6-3EC050798811}" type="slidenum">
              <a:rPr lang="fr-FR" smtClean="0"/>
              <a:t>5</a:t>
            </a:fld>
            <a:endParaRPr lang="fr-FR" dirty="0"/>
          </a:p>
        </p:txBody>
      </p:sp>
      <p:sp>
        <p:nvSpPr>
          <p:cNvPr id="4" name="Titre 3">
            <a:extLst>
              <a:ext uri="{FF2B5EF4-FFF2-40B4-BE49-F238E27FC236}">
                <a16:creationId xmlns:a16="http://schemas.microsoft.com/office/drawing/2014/main" id="{B7AB8DE9-13C3-BE00-A8CC-1147D0D93CFF}"/>
              </a:ext>
            </a:extLst>
          </p:cNvPr>
          <p:cNvSpPr>
            <a:spLocks noGrp="1"/>
          </p:cNvSpPr>
          <p:nvPr>
            <p:ph type="title"/>
          </p:nvPr>
        </p:nvSpPr>
        <p:spPr>
          <a:xfrm>
            <a:off x="3237065" y="0"/>
            <a:ext cx="7779849" cy="886945"/>
          </a:xfrm>
        </p:spPr>
        <p:txBody>
          <a:bodyPr/>
          <a:lstStyle/>
          <a:p>
            <a:pPr algn="ctr"/>
            <a:r>
              <a:rPr lang="fr-FR" dirty="0"/>
              <a:t>Commune d’Izon – SIAEPA de la Région d’Arveyres</a:t>
            </a:r>
          </a:p>
        </p:txBody>
      </p:sp>
      <p:sp>
        <p:nvSpPr>
          <p:cNvPr id="2" name="Sous-titre 2">
            <a:extLst>
              <a:ext uri="{FF2B5EF4-FFF2-40B4-BE49-F238E27FC236}">
                <a16:creationId xmlns:a16="http://schemas.microsoft.com/office/drawing/2014/main" id="{EA3F73FE-657C-3378-7967-CF5D0DE5BDF3}"/>
              </a:ext>
            </a:extLst>
          </p:cNvPr>
          <p:cNvSpPr>
            <a:spLocks/>
          </p:cNvSpPr>
          <p:nvPr/>
        </p:nvSpPr>
        <p:spPr bwMode="auto">
          <a:xfrm>
            <a:off x="119336" y="1062594"/>
            <a:ext cx="11953328"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just" eaLnBrk="1" hangingPunct="1">
              <a:lnSpc>
                <a:spcPct val="130000"/>
              </a:lnSpc>
              <a:spcBef>
                <a:spcPts val="300"/>
              </a:spcBef>
              <a:spcAft>
                <a:spcPts val="300"/>
              </a:spcAft>
              <a:buNone/>
            </a:pPr>
            <a:r>
              <a:rPr lang="fr-FR" altLang="fr-FR" sz="1800" dirty="0">
                <a:solidFill>
                  <a:srgbClr val="333399"/>
                </a:solidFill>
                <a:latin typeface="+mj-lt"/>
              </a:rPr>
              <a:t>La commune d’Izon et le SIAEPA de la Région d’Arveyres, avec l’appui du SMEGREG, ont engagé une réflexion pour réduire, voire supprimer l’usage de l’eau potable pour l’arrosage du stade municipal : réutilisation des eaux traitées par la STEP du Bourg, collecte des eaux pluviales des lotissements proches, récupération des eaux de drainage des terrains de football, pompage d’eau souterraine à faible profondeur (alluvions anciennes de la Dordogne ou nappe d’accompagnement du cours d’eau). Ces différentes solutions ont fait l’objet d’une première étude permettant de déterminer leur faisabilité technico-règlementaire et les coûts d’investissement et de fonctionnement associés. Aujourd’hui, l’étude se poursuit pour caractériser plus précisément le potentiel des alluvions anciennes :</a:t>
            </a:r>
          </a:p>
        </p:txBody>
      </p:sp>
      <p:sp>
        <p:nvSpPr>
          <p:cNvPr id="5" name="Sous-titre 2">
            <a:extLst>
              <a:ext uri="{FF2B5EF4-FFF2-40B4-BE49-F238E27FC236}">
                <a16:creationId xmlns:a16="http://schemas.microsoft.com/office/drawing/2014/main" id="{DC4766A4-B354-2415-3001-2683F67C4652}"/>
              </a:ext>
            </a:extLst>
          </p:cNvPr>
          <p:cNvSpPr>
            <a:spLocks/>
          </p:cNvSpPr>
          <p:nvPr/>
        </p:nvSpPr>
        <p:spPr bwMode="auto">
          <a:xfrm>
            <a:off x="695400" y="4084801"/>
            <a:ext cx="6048672" cy="223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chemeClr val="tx1"/>
                </a:solidFill>
                <a:latin typeface="Arial" charset="0"/>
              </a:defRPr>
            </a:lvl1pPr>
            <a:lvl2pPr marL="742950" indent="-285750" algn="l" eaLnBrk="0" hangingPunct="0">
              <a:spcBef>
                <a:spcPct val="20000"/>
              </a:spcBef>
              <a:buChar char="–"/>
              <a:defRPr sz="2800">
                <a:solidFill>
                  <a:schemeClr val="tx1"/>
                </a:solidFill>
                <a:latin typeface="Arial" charset="0"/>
              </a:defRPr>
            </a:lvl2pPr>
            <a:lvl3pPr marL="1143000" indent="-228600" algn="l" eaLnBrk="0" hangingPunct="0">
              <a:spcBef>
                <a:spcPct val="20000"/>
              </a:spcBef>
              <a:buChar char="•"/>
              <a:defRPr sz="2400">
                <a:solidFill>
                  <a:schemeClr val="tx1"/>
                </a:solidFill>
                <a:latin typeface="Arial" charset="0"/>
              </a:defRPr>
            </a:lvl3pPr>
            <a:lvl4pPr marL="1600200" indent="-228600" algn="l" eaLnBrk="0" hangingPunct="0">
              <a:spcBef>
                <a:spcPct val="20000"/>
              </a:spcBef>
              <a:buChar char="–"/>
              <a:defRPr sz="2000">
                <a:solidFill>
                  <a:schemeClr val="tx1"/>
                </a:solidFill>
                <a:latin typeface="Arial" charset="0"/>
              </a:defRPr>
            </a:lvl4pPr>
            <a:lvl5pPr marL="2057400" indent="-228600" algn="l"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720000" lvl="1" algn="just" eaLnBrk="1" hangingPunct="1">
              <a:lnSpc>
                <a:spcPct val="130000"/>
              </a:lnSpc>
              <a:spcBef>
                <a:spcPts val="300"/>
              </a:spcBef>
              <a:spcAft>
                <a:spcPts val="300"/>
              </a:spcAft>
              <a:buClr>
                <a:srgbClr val="E46C0A"/>
              </a:buClr>
              <a:buFont typeface="Wingdings" panose="05000000000000000000" pitchFamily="2" charset="2"/>
              <a:buChar char="Ø"/>
            </a:pPr>
            <a:r>
              <a:rPr lang="fr-FR" altLang="fr-FR" sz="1800" dirty="0">
                <a:solidFill>
                  <a:srgbClr val="333399"/>
                </a:solidFill>
                <a:latin typeface="+mj-lt"/>
              </a:rPr>
              <a:t>Fouille 5 m de profondeur</a:t>
            </a:r>
          </a:p>
          <a:p>
            <a:pPr marL="720000" lvl="1" algn="just" eaLnBrk="1" hangingPunct="1">
              <a:lnSpc>
                <a:spcPct val="130000"/>
              </a:lnSpc>
              <a:spcBef>
                <a:spcPts val="300"/>
              </a:spcBef>
              <a:spcAft>
                <a:spcPts val="300"/>
              </a:spcAft>
              <a:buClr>
                <a:srgbClr val="E46C0A"/>
              </a:buClr>
              <a:buFont typeface="Wingdings" panose="05000000000000000000" pitchFamily="2" charset="2"/>
              <a:buChar char="Ø"/>
            </a:pPr>
            <a:r>
              <a:rPr lang="fr-FR" altLang="fr-FR" sz="1800" dirty="0">
                <a:solidFill>
                  <a:srgbClr val="333399"/>
                </a:solidFill>
                <a:latin typeface="+mj-lt"/>
              </a:rPr>
              <a:t>Buse béton avec crépine PVC et massif de gravier</a:t>
            </a:r>
          </a:p>
          <a:p>
            <a:pPr marL="720000" lvl="1" algn="just" eaLnBrk="1" hangingPunct="1">
              <a:lnSpc>
                <a:spcPct val="130000"/>
              </a:lnSpc>
              <a:spcBef>
                <a:spcPts val="300"/>
              </a:spcBef>
              <a:spcAft>
                <a:spcPts val="300"/>
              </a:spcAft>
              <a:buClr>
                <a:srgbClr val="E46C0A"/>
              </a:buClr>
              <a:buFont typeface="Wingdings" panose="05000000000000000000" pitchFamily="2" charset="2"/>
              <a:buChar char="Ø"/>
            </a:pPr>
            <a:r>
              <a:rPr lang="fr-FR" altLang="fr-FR" sz="1800" dirty="0">
                <a:solidFill>
                  <a:srgbClr val="333399"/>
                </a:solidFill>
                <a:latin typeface="+mj-lt"/>
              </a:rPr>
              <a:t>Instrumentation avec une sonde de pression et un baromètre pour suivi des niveaux de nappe</a:t>
            </a:r>
          </a:p>
          <a:p>
            <a:pPr marL="720000" lvl="1" algn="just" eaLnBrk="1" hangingPunct="1">
              <a:lnSpc>
                <a:spcPct val="130000"/>
              </a:lnSpc>
              <a:spcBef>
                <a:spcPts val="300"/>
              </a:spcBef>
              <a:spcAft>
                <a:spcPts val="300"/>
              </a:spcAft>
              <a:buClr>
                <a:srgbClr val="E46C0A"/>
              </a:buClr>
              <a:buFont typeface="Wingdings" panose="05000000000000000000" pitchFamily="2" charset="2"/>
              <a:buChar char="Ø"/>
            </a:pPr>
            <a:r>
              <a:rPr lang="fr-FR" altLang="fr-FR" sz="1800" dirty="0">
                <a:solidFill>
                  <a:srgbClr val="333399"/>
                </a:solidFill>
                <a:latin typeface="+mj-lt"/>
              </a:rPr>
              <a:t>Pompage d’essai prévu</a:t>
            </a:r>
          </a:p>
          <a:p>
            <a:pPr algn="just" eaLnBrk="1" hangingPunct="1">
              <a:lnSpc>
                <a:spcPct val="130000"/>
              </a:lnSpc>
              <a:spcBef>
                <a:spcPts val="300"/>
              </a:spcBef>
              <a:spcAft>
                <a:spcPts val="300"/>
              </a:spcAft>
              <a:buNone/>
            </a:pPr>
            <a:endParaRPr lang="fr-FR" altLang="fr-FR" sz="1800" dirty="0">
              <a:solidFill>
                <a:srgbClr val="333399"/>
              </a:solidFill>
              <a:latin typeface="+mj-lt"/>
            </a:endParaRPr>
          </a:p>
        </p:txBody>
      </p:sp>
      <p:pic>
        <p:nvPicPr>
          <p:cNvPr id="6" name="Image 5">
            <a:extLst>
              <a:ext uri="{FF2B5EF4-FFF2-40B4-BE49-F238E27FC236}">
                <a16:creationId xmlns:a16="http://schemas.microsoft.com/office/drawing/2014/main" id="{E0368581-FBC2-12F4-CE2C-3A0FDEFCBB9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79810" y="4124673"/>
            <a:ext cx="1619911" cy="2160000"/>
          </a:xfrm>
          <a:prstGeom prst="rect">
            <a:avLst/>
          </a:prstGeom>
          <a:noFill/>
          <a:ln>
            <a:noFill/>
          </a:ln>
        </p:spPr>
      </p:pic>
      <p:pic>
        <p:nvPicPr>
          <p:cNvPr id="7" name="Image 6">
            <a:extLst>
              <a:ext uri="{FF2B5EF4-FFF2-40B4-BE49-F238E27FC236}">
                <a16:creationId xmlns:a16="http://schemas.microsoft.com/office/drawing/2014/main" id="{22F3B4B1-CA4F-30B3-FCE2-5A427679C1AE}"/>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16280" y="4124673"/>
            <a:ext cx="1619911" cy="2160000"/>
          </a:xfrm>
          <a:prstGeom prst="rect">
            <a:avLst/>
          </a:prstGeom>
          <a:noFill/>
          <a:ln>
            <a:noFill/>
          </a:ln>
        </p:spPr>
      </p:pic>
      <p:pic>
        <p:nvPicPr>
          <p:cNvPr id="8" name="Image 7" descr="Une image contenant plein air, ciel, sol, arbre&#10;&#10;Le contenu généré par l’IA peut être incorrect.">
            <a:extLst>
              <a:ext uri="{FF2B5EF4-FFF2-40B4-BE49-F238E27FC236}">
                <a16:creationId xmlns:a16="http://schemas.microsoft.com/office/drawing/2014/main" id="{6FA9483F-D02B-FB30-97B2-039BC22700B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452750" y="4130783"/>
            <a:ext cx="1619914" cy="2160000"/>
          </a:xfrm>
          <a:prstGeom prst="rect">
            <a:avLst/>
          </a:prstGeom>
          <a:noFill/>
          <a:ln>
            <a:noFill/>
          </a:ln>
        </p:spPr>
      </p:pic>
    </p:spTree>
    <p:extLst>
      <p:ext uri="{BB962C8B-B14F-4D97-AF65-F5344CB8AC3E}">
        <p14:creationId xmlns:p14="http://schemas.microsoft.com/office/powerpoint/2010/main" val="803447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863374CF-B56E-4D5B-1A35-09136E0DA0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14738" y="2217916"/>
            <a:ext cx="7972980" cy="3215262"/>
          </a:xfrm>
          <a:prstGeom prst="rect">
            <a:avLst/>
          </a:prstGeom>
          <a:ln w="28575">
            <a:solidFill>
              <a:schemeClr val="accent3">
                <a:lumMod val="75000"/>
              </a:schemeClr>
            </a:solidFill>
          </a:ln>
        </p:spPr>
      </p:pic>
      <p:sp>
        <p:nvSpPr>
          <p:cNvPr id="2" name="Espace réservé du contenu 1">
            <a:extLst>
              <a:ext uri="{FF2B5EF4-FFF2-40B4-BE49-F238E27FC236}">
                <a16:creationId xmlns:a16="http://schemas.microsoft.com/office/drawing/2014/main" id="{7BEC7953-0EA4-4130-9FA9-DBFB4A251011}"/>
              </a:ext>
            </a:extLst>
          </p:cNvPr>
          <p:cNvSpPr>
            <a:spLocks noGrp="1"/>
          </p:cNvSpPr>
          <p:nvPr>
            <p:ph idx="1"/>
          </p:nvPr>
        </p:nvSpPr>
        <p:spPr>
          <a:xfrm>
            <a:off x="806545" y="5855584"/>
            <a:ext cx="7470429" cy="500767"/>
          </a:xfrm>
        </p:spPr>
        <p:txBody>
          <a:bodyPr>
            <a:normAutofit fontScale="92500" lnSpcReduction="20000"/>
          </a:bodyPr>
          <a:lstStyle/>
          <a:p>
            <a:pPr marL="0" indent="0" algn="ctr">
              <a:buNone/>
            </a:pPr>
            <a:r>
              <a:rPr lang="fr-FR" sz="1700" dirty="0">
                <a:solidFill>
                  <a:schemeClr val="tx1"/>
                </a:solidFill>
              </a:rPr>
              <a:t>Convention BRGM CSG2 - phase 3 construction d'un modèle hydrogéologique : 215 000 € TTC</a:t>
            </a:r>
          </a:p>
        </p:txBody>
      </p:sp>
      <p:sp>
        <p:nvSpPr>
          <p:cNvPr id="3" name="Espace réservé du numéro de diapositive 2">
            <a:extLst>
              <a:ext uri="{FF2B5EF4-FFF2-40B4-BE49-F238E27FC236}">
                <a16:creationId xmlns:a16="http://schemas.microsoft.com/office/drawing/2014/main" id="{198334A8-FBA3-D3EF-D6EE-458430AB50A7}"/>
              </a:ext>
            </a:extLst>
          </p:cNvPr>
          <p:cNvSpPr>
            <a:spLocks noGrp="1"/>
          </p:cNvSpPr>
          <p:nvPr>
            <p:ph type="sldNum" sz="quarter" idx="12"/>
          </p:nvPr>
        </p:nvSpPr>
        <p:spPr/>
        <p:txBody>
          <a:bodyPr/>
          <a:lstStyle/>
          <a:p>
            <a:fld id="{A69E00E3-DEE3-4217-B4F6-3EC050798811}" type="slidenum">
              <a:rPr lang="fr-FR" smtClean="0"/>
              <a:t>6</a:t>
            </a:fld>
            <a:endParaRPr lang="fr-FR" dirty="0"/>
          </a:p>
        </p:txBody>
      </p:sp>
      <p:sp>
        <p:nvSpPr>
          <p:cNvPr id="4" name="Titre 3">
            <a:extLst>
              <a:ext uri="{FF2B5EF4-FFF2-40B4-BE49-F238E27FC236}">
                <a16:creationId xmlns:a16="http://schemas.microsoft.com/office/drawing/2014/main" id="{029F3BBB-7D76-A4FE-892A-4E584C5DCA7E}"/>
              </a:ext>
            </a:extLst>
          </p:cNvPr>
          <p:cNvSpPr>
            <a:spLocks noGrp="1"/>
          </p:cNvSpPr>
          <p:nvPr>
            <p:ph type="title"/>
          </p:nvPr>
        </p:nvSpPr>
        <p:spPr>
          <a:xfrm>
            <a:off x="3237065" y="0"/>
            <a:ext cx="7779849" cy="886945"/>
          </a:xfrm>
        </p:spPr>
        <p:txBody>
          <a:bodyPr/>
          <a:lstStyle/>
          <a:p>
            <a:pPr algn="ctr"/>
            <a:r>
              <a:rPr lang="fr-FR" dirty="0"/>
              <a:t>Crétacé sud Gironde – Finalisation de la phase 2 </a:t>
            </a:r>
          </a:p>
        </p:txBody>
      </p:sp>
      <p:sp>
        <p:nvSpPr>
          <p:cNvPr id="11" name="Ellipse 10">
            <a:extLst>
              <a:ext uri="{FF2B5EF4-FFF2-40B4-BE49-F238E27FC236}">
                <a16:creationId xmlns:a16="http://schemas.microsoft.com/office/drawing/2014/main" id="{553DBC84-6586-6343-A224-315834C04707}"/>
              </a:ext>
            </a:extLst>
          </p:cNvPr>
          <p:cNvSpPr/>
          <p:nvPr/>
        </p:nvSpPr>
        <p:spPr>
          <a:xfrm>
            <a:off x="2911483" y="3536060"/>
            <a:ext cx="468000" cy="468000"/>
          </a:xfrm>
          <a:prstGeom prst="ellipse">
            <a:avLst/>
          </a:prstGeom>
          <a:noFill/>
          <a:ln w="57150">
            <a:solidFill>
              <a:srgbClr val="FF7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5" name="Connecteur droit avec flèche 24">
            <a:extLst>
              <a:ext uri="{FF2B5EF4-FFF2-40B4-BE49-F238E27FC236}">
                <a16:creationId xmlns:a16="http://schemas.microsoft.com/office/drawing/2014/main" id="{5B04B917-1D8E-9F0C-ADDB-7FF40C3F74D2}"/>
              </a:ext>
            </a:extLst>
          </p:cNvPr>
          <p:cNvCxnSpPr>
            <a:cxnSpLocks/>
            <a:endCxn id="27" idx="1"/>
          </p:cNvCxnSpPr>
          <p:nvPr/>
        </p:nvCxnSpPr>
        <p:spPr>
          <a:xfrm>
            <a:off x="3366985" y="1588074"/>
            <a:ext cx="1586365" cy="2302374"/>
          </a:xfrm>
          <a:prstGeom prst="straightConnector1">
            <a:avLst/>
          </a:prstGeom>
          <a:ln w="57150">
            <a:solidFill>
              <a:srgbClr val="1300BA">
                <a:alpha val="50000"/>
              </a:srgbClr>
            </a:solidFill>
            <a:tailEnd type="triangle"/>
          </a:ln>
        </p:spPr>
        <p:style>
          <a:lnRef idx="2">
            <a:schemeClr val="accent1"/>
          </a:lnRef>
          <a:fillRef idx="0">
            <a:schemeClr val="accent1"/>
          </a:fillRef>
          <a:effectRef idx="1">
            <a:schemeClr val="accent1"/>
          </a:effectRef>
          <a:fontRef idx="minor">
            <a:schemeClr val="tx1"/>
          </a:fontRef>
        </p:style>
      </p:cxnSp>
      <p:sp>
        <p:nvSpPr>
          <p:cNvPr id="26" name="Ellipse 25">
            <a:extLst>
              <a:ext uri="{FF2B5EF4-FFF2-40B4-BE49-F238E27FC236}">
                <a16:creationId xmlns:a16="http://schemas.microsoft.com/office/drawing/2014/main" id="{076032E8-F2D0-7124-5016-4410CEE09DE3}"/>
              </a:ext>
            </a:extLst>
          </p:cNvPr>
          <p:cNvSpPr/>
          <p:nvPr/>
        </p:nvSpPr>
        <p:spPr>
          <a:xfrm>
            <a:off x="5538772" y="3605168"/>
            <a:ext cx="396000" cy="396000"/>
          </a:xfrm>
          <a:prstGeom prst="ellipse">
            <a:avLst/>
          </a:prstGeom>
          <a:noFill/>
          <a:ln w="57150">
            <a:solidFill>
              <a:srgbClr val="1300B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6BB68289-60AF-ED54-4120-D2741B8F2055}"/>
              </a:ext>
            </a:extLst>
          </p:cNvPr>
          <p:cNvSpPr/>
          <p:nvPr/>
        </p:nvSpPr>
        <p:spPr>
          <a:xfrm>
            <a:off x="4895357" y="3832455"/>
            <a:ext cx="396000" cy="396000"/>
          </a:xfrm>
          <a:prstGeom prst="ellipse">
            <a:avLst/>
          </a:prstGeom>
          <a:noFill/>
          <a:ln w="57150">
            <a:solidFill>
              <a:srgbClr val="1300B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cxnSp>
        <p:nvCxnSpPr>
          <p:cNvPr id="29" name="Connecteur droit avec flèche 28">
            <a:extLst>
              <a:ext uri="{FF2B5EF4-FFF2-40B4-BE49-F238E27FC236}">
                <a16:creationId xmlns:a16="http://schemas.microsoft.com/office/drawing/2014/main" id="{48843DB9-CB76-A638-18BD-E4ACBC8C60BF}"/>
              </a:ext>
            </a:extLst>
          </p:cNvPr>
          <p:cNvCxnSpPr>
            <a:cxnSpLocks/>
          </p:cNvCxnSpPr>
          <p:nvPr/>
        </p:nvCxnSpPr>
        <p:spPr>
          <a:xfrm>
            <a:off x="3353326" y="1593559"/>
            <a:ext cx="2268007" cy="1961551"/>
          </a:xfrm>
          <a:prstGeom prst="straightConnector1">
            <a:avLst/>
          </a:prstGeom>
          <a:ln w="57150">
            <a:solidFill>
              <a:srgbClr val="1300BA">
                <a:alpha val="50000"/>
              </a:srgbClr>
            </a:solidFill>
            <a:tailEnd type="triangle"/>
          </a:ln>
        </p:spPr>
        <p:style>
          <a:lnRef idx="2">
            <a:schemeClr val="accent1"/>
          </a:lnRef>
          <a:fillRef idx="0">
            <a:schemeClr val="accent1"/>
          </a:fillRef>
          <a:effectRef idx="1">
            <a:schemeClr val="accent1"/>
          </a:effectRef>
          <a:fontRef idx="minor">
            <a:schemeClr val="tx1"/>
          </a:fontRef>
        </p:style>
      </p:cxnSp>
      <p:sp>
        <p:nvSpPr>
          <p:cNvPr id="31" name="Ellipse 30">
            <a:extLst>
              <a:ext uri="{FF2B5EF4-FFF2-40B4-BE49-F238E27FC236}">
                <a16:creationId xmlns:a16="http://schemas.microsoft.com/office/drawing/2014/main" id="{ABF2D3E1-617C-EE16-9521-A4C9A4A3BCCE}"/>
              </a:ext>
            </a:extLst>
          </p:cNvPr>
          <p:cNvSpPr/>
          <p:nvPr/>
        </p:nvSpPr>
        <p:spPr>
          <a:xfrm>
            <a:off x="9166327" y="3511590"/>
            <a:ext cx="1575982" cy="1129883"/>
          </a:xfrm>
          <a:prstGeom prst="ellipse">
            <a:avLst/>
          </a:prstGeom>
          <a:noFill/>
          <a:ln w="57150">
            <a:solidFill>
              <a:srgbClr val="E4128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756B3035-97D0-0F49-5ECE-50103DAC9A85}"/>
              </a:ext>
            </a:extLst>
          </p:cNvPr>
          <p:cNvSpPr txBox="1"/>
          <p:nvPr/>
        </p:nvSpPr>
        <p:spPr>
          <a:xfrm>
            <a:off x="8491392" y="1098878"/>
            <a:ext cx="3526234" cy="584775"/>
          </a:xfrm>
          <a:prstGeom prst="rect">
            <a:avLst/>
          </a:prstGeom>
          <a:solidFill>
            <a:schemeClr val="bg1"/>
          </a:solidFill>
          <a:ln w="38100">
            <a:solidFill>
              <a:srgbClr val="E4128F">
                <a:alpha val="50000"/>
              </a:srgbClr>
            </a:solidFill>
          </a:ln>
        </p:spPr>
        <p:txBody>
          <a:bodyPr wrap="square" rtlCol="0">
            <a:spAutoFit/>
          </a:bodyPr>
          <a:lstStyle/>
          <a:p>
            <a:pPr algn="ctr"/>
            <a:r>
              <a:rPr lang="fr-FR" sz="1600" u="sng" dirty="0">
                <a:solidFill>
                  <a:schemeClr val="bg1">
                    <a:lumMod val="50000"/>
                  </a:schemeClr>
                </a:solidFill>
              </a:rPr>
              <a:t>Prospection géophysique </a:t>
            </a:r>
            <a:r>
              <a:rPr lang="fr-FR" sz="1600" dirty="0">
                <a:solidFill>
                  <a:schemeClr val="bg1">
                    <a:lumMod val="50000"/>
                  </a:schemeClr>
                </a:solidFill>
              </a:rPr>
              <a:t>(2023) </a:t>
            </a:r>
            <a:br>
              <a:rPr lang="fr-FR" sz="1600" dirty="0">
                <a:solidFill>
                  <a:schemeClr val="bg1">
                    <a:lumMod val="50000"/>
                  </a:schemeClr>
                </a:solidFill>
              </a:rPr>
            </a:br>
            <a:r>
              <a:rPr lang="fr-FR" sz="1600" dirty="0">
                <a:solidFill>
                  <a:schemeClr val="bg1">
                    <a:lumMod val="50000"/>
                  </a:schemeClr>
                </a:solidFill>
                <a:sym typeface="Wingdings" panose="05000000000000000000" pitchFamily="2" charset="2"/>
              </a:rPr>
              <a:t> </a:t>
            </a:r>
            <a:r>
              <a:rPr lang="fr-FR" sz="1600" dirty="0">
                <a:solidFill>
                  <a:schemeClr val="bg1">
                    <a:lumMod val="50000"/>
                  </a:schemeClr>
                </a:solidFill>
              </a:rPr>
              <a:t>Résultats en cours d’exploitation</a:t>
            </a:r>
          </a:p>
        </p:txBody>
      </p:sp>
      <p:sp>
        <p:nvSpPr>
          <p:cNvPr id="33" name="ZoneTexte 32">
            <a:extLst>
              <a:ext uri="{FF2B5EF4-FFF2-40B4-BE49-F238E27FC236}">
                <a16:creationId xmlns:a16="http://schemas.microsoft.com/office/drawing/2014/main" id="{B3C40B3E-AF0F-282F-03FB-28A4D1AC1CD6}"/>
              </a:ext>
            </a:extLst>
          </p:cNvPr>
          <p:cNvSpPr txBox="1"/>
          <p:nvPr/>
        </p:nvSpPr>
        <p:spPr>
          <a:xfrm>
            <a:off x="5103254" y="1211447"/>
            <a:ext cx="2825799" cy="830997"/>
          </a:xfrm>
          <a:prstGeom prst="rect">
            <a:avLst/>
          </a:prstGeom>
          <a:solidFill>
            <a:schemeClr val="bg1"/>
          </a:solidFill>
          <a:ln w="38100">
            <a:solidFill>
              <a:srgbClr val="01BCFF">
                <a:alpha val="50000"/>
              </a:srgbClr>
            </a:solidFill>
          </a:ln>
        </p:spPr>
        <p:txBody>
          <a:bodyPr wrap="square" rtlCol="0">
            <a:spAutoFit/>
          </a:bodyPr>
          <a:lstStyle/>
          <a:p>
            <a:pPr algn="ctr"/>
            <a:r>
              <a:rPr lang="fr-FR" sz="1600" u="sng" dirty="0">
                <a:solidFill>
                  <a:schemeClr val="bg1">
                    <a:lumMod val="50000"/>
                  </a:schemeClr>
                </a:solidFill>
              </a:rPr>
              <a:t>Forage EAAO (2023) </a:t>
            </a:r>
          </a:p>
          <a:p>
            <a:pPr algn="ctr"/>
            <a:r>
              <a:rPr lang="fr-FR" sz="1600" dirty="0">
                <a:solidFill>
                  <a:schemeClr val="bg1">
                    <a:lumMod val="50000"/>
                  </a:schemeClr>
                </a:solidFill>
              </a:rPr>
              <a:t>Mise en évidence d’anomalie lithologique</a:t>
            </a:r>
          </a:p>
        </p:txBody>
      </p:sp>
      <p:sp>
        <p:nvSpPr>
          <p:cNvPr id="34" name="ZoneTexte 33">
            <a:extLst>
              <a:ext uri="{FF2B5EF4-FFF2-40B4-BE49-F238E27FC236}">
                <a16:creationId xmlns:a16="http://schemas.microsoft.com/office/drawing/2014/main" id="{271B640C-5027-190F-6A88-1771497090D6}"/>
              </a:ext>
            </a:extLst>
          </p:cNvPr>
          <p:cNvSpPr txBox="1"/>
          <p:nvPr/>
        </p:nvSpPr>
        <p:spPr>
          <a:xfrm>
            <a:off x="3812847" y="4641473"/>
            <a:ext cx="4644453" cy="1077218"/>
          </a:xfrm>
          <a:prstGeom prst="rect">
            <a:avLst/>
          </a:prstGeom>
          <a:solidFill>
            <a:schemeClr val="bg1"/>
          </a:solidFill>
          <a:ln w="38100">
            <a:solidFill>
              <a:srgbClr val="CC00FF"/>
            </a:solidFill>
          </a:ln>
        </p:spPr>
        <p:txBody>
          <a:bodyPr wrap="square" rtlCol="0">
            <a:spAutoFit/>
          </a:bodyPr>
          <a:lstStyle/>
          <a:p>
            <a:pPr algn="ctr"/>
            <a:r>
              <a:rPr lang="fr-FR" sz="1600" u="sng" dirty="0">
                <a:solidFill>
                  <a:schemeClr val="bg1">
                    <a:lumMod val="50000"/>
                  </a:schemeClr>
                </a:solidFill>
              </a:rPr>
              <a:t>Analyse palynologique</a:t>
            </a:r>
            <a:r>
              <a:rPr lang="fr-FR" sz="1600" dirty="0">
                <a:solidFill>
                  <a:schemeClr val="bg1">
                    <a:lumMod val="50000"/>
                  </a:schemeClr>
                </a:solidFill>
              </a:rPr>
              <a:t> (2024) – 1 000 € TTC</a:t>
            </a:r>
            <a:br>
              <a:rPr lang="fr-FR" sz="1600" dirty="0"/>
            </a:br>
            <a:r>
              <a:rPr lang="fr-FR" sz="1600" b="1" dirty="0"/>
              <a:t>Abandon de la prospection géophysique prévue en 2025 </a:t>
            </a:r>
            <a:r>
              <a:rPr lang="fr-FR" sz="1600" b="1" dirty="0">
                <a:sym typeface="Wingdings" panose="05000000000000000000" pitchFamily="2" charset="2"/>
              </a:rPr>
              <a:t></a:t>
            </a:r>
            <a:r>
              <a:rPr lang="fr-FR" sz="1600" b="1" dirty="0"/>
              <a:t> discussions en cours pour géophysique aéroportée grande ampleur 2026</a:t>
            </a:r>
          </a:p>
        </p:txBody>
      </p:sp>
      <p:cxnSp>
        <p:nvCxnSpPr>
          <p:cNvPr id="36" name="Connecteur droit avec flèche 35">
            <a:extLst>
              <a:ext uri="{FF2B5EF4-FFF2-40B4-BE49-F238E27FC236}">
                <a16:creationId xmlns:a16="http://schemas.microsoft.com/office/drawing/2014/main" id="{EF7A0CD4-46B7-9A94-1229-1DD218EA40ED}"/>
              </a:ext>
            </a:extLst>
          </p:cNvPr>
          <p:cNvCxnSpPr>
            <a:cxnSpLocks/>
          </p:cNvCxnSpPr>
          <p:nvPr/>
        </p:nvCxnSpPr>
        <p:spPr>
          <a:xfrm>
            <a:off x="9517577" y="1700103"/>
            <a:ext cx="121723" cy="1811487"/>
          </a:xfrm>
          <a:prstGeom prst="straightConnector1">
            <a:avLst/>
          </a:prstGeom>
          <a:ln w="57150">
            <a:solidFill>
              <a:srgbClr val="E4128F">
                <a:alpha val="50000"/>
              </a:srgbClr>
            </a:solidFill>
            <a:tailEnd type="triangle"/>
          </a:ln>
        </p:spPr>
        <p:style>
          <a:lnRef idx="2">
            <a:schemeClr val="accent1"/>
          </a:lnRef>
          <a:fillRef idx="0">
            <a:schemeClr val="accent1"/>
          </a:fillRef>
          <a:effectRef idx="1">
            <a:schemeClr val="accent1"/>
          </a:effectRef>
          <a:fontRef idx="minor">
            <a:schemeClr val="tx1"/>
          </a:fontRef>
        </p:style>
      </p:cxnSp>
      <p:cxnSp>
        <p:nvCxnSpPr>
          <p:cNvPr id="38" name="Connecteur droit avec flèche 37">
            <a:extLst>
              <a:ext uri="{FF2B5EF4-FFF2-40B4-BE49-F238E27FC236}">
                <a16:creationId xmlns:a16="http://schemas.microsoft.com/office/drawing/2014/main" id="{4A8DFEC1-E1F7-DC32-BEB5-47A412EE55E9}"/>
              </a:ext>
            </a:extLst>
          </p:cNvPr>
          <p:cNvCxnSpPr>
            <a:cxnSpLocks/>
          </p:cNvCxnSpPr>
          <p:nvPr/>
        </p:nvCxnSpPr>
        <p:spPr>
          <a:xfrm flipH="1">
            <a:off x="6217175" y="2042444"/>
            <a:ext cx="403058" cy="1924087"/>
          </a:xfrm>
          <a:prstGeom prst="straightConnector1">
            <a:avLst/>
          </a:prstGeom>
          <a:ln w="57150">
            <a:solidFill>
              <a:srgbClr val="01BCFF">
                <a:alpha val="50000"/>
              </a:srgbClr>
            </a:solidFill>
            <a:tailEnd type="triangle"/>
          </a:ln>
        </p:spPr>
        <p:style>
          <a:lnRef idx="2">
            <a:schemeClr val="accent1"/>
          </a:lnRef>
          <a:fillRef idx="0">
            <a:schemeClr val="accent1"/>
          </a:fillRef>
          <a:effectRef idx="1">
            <a:schemeClr val="accent1"/>
          </a:effectRef>
          <a:fontRef idx="minor">
            <a:schemeClr val="tx1"/>
          </a:fontRef>
        </p:style>
      </p:cxnSp>
      <p:pic>
        <p:nvPicPr>
          <p:cNvPr id="51" name="Image 50" descr="Une image contenant sol, tuyau, acier, gaz&#10;&#10;Description générée automatiquement">
            <a:extLst>
              <a:ext uri="{FF2B5EF4-FFF2-40B4-BE49-F238E27FC236}">
                <a16:creationId xmlns:a16="http://schemas.microsoft.com/office/drawing/2014/main" id="{592A37F0-DC8F-B9EA-0B3E-4DE08BB7A097}"/>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4331" y="1100478"/>
            <a:ext cx="1384428" cy="2794557"/>
          </a:xfrm>
          <a:prstGeom prst="rect">
            <a:avLst/>
          </a:prstGeom>
        </p:spPr>
      </p:pic>
      <p:cxnSp>
        <p:nvCxnSpPr>
          <p:cNvPr id="6" name="Connecteur droit avec flèche 5">
            <a:extLst>
              <a:ext uri="{FF2B5EF4-FFF2-40B4-BE49-F238E27FC236}">
                <a16:creationId xmlns:a16="http://schemas.microsoft.com/office/drawing/2014/main" id="{354A9CE1-7687-4A5E-6DF3-05E66F4DAA99}"/>
              </a:ext>
            </a:extLst>
          </p:cNvPr>
          <p:cNvCxnSpPr>
            <a:cxnSpLocks/>
            <a:endCxn id="11" idx="0"/>
          </p:cNvCxnSpPr>
          <p:nvPr/>
        </p:nvCxnSpPr>
        <p:spPr>
          <a:xfrm>
            <a:off x="2255217" y="2410899"/>
            <a:ext cx="890266" cy="1125161"/>
          </a:xfrm>
          <a:prstGeom prst="straightConnector1">
            <a:avLst/>
          </a:prstGeom>
          <a:ln w="57150">
            <a:solidFill>
              <a:srgbClr val="FFBF7F"/>
            </a:solidFill>
            <a:tailEnd type="triangle"/>
          </a:ln>
        </p:spPr>
        <p:style>
          <a:lnRef idx="2">
            <a:schemeClr val="accent1"/>
          </a:lnRef>
          <a:fillRef idx="0">
            <a:schemeClr val="accent1"/>
          </a:fillRef>
          <a:effectRef idx="1">
            <a:schemeClr val="accent1"/>
          </a:effectRef>
          <a:fontRef idx="minor">
            <a:schemeClr val="tx1"/>
          </a:fontRef>
        </p:style>
      </p:cxnSp>
      <p:sp>
        <p:nvSpPr>
          <p:cNvPr id="10" name="ZoneTexte 9">
            <a:extLst>
              <a:ext uri="{FF2B5EF4-FFF2-40B4-BE49-F238E27FC236}">
                <a16:creationId xmlns:a16="http://schemas.microsoft.com/office/drawing/2014/main" id="{E305A78B-A989-2BB6-9637-A448663B3BEE}"/>
              </a:ext>
            </a:extLst>
          </p:cNvPr>
          <p:cNvSpPr txBox="1"/>
          <p:nvPr/>
        </p:nvSpPr>
        <p:spPr>
          <a:xfrm>
            <a:off x="1648663" y="2003168"/>
            <a:ext cx="1634468" cy="1077218"/>
          </a:xfrm>
          <a:prstGeom prst="rect">
            <a:avLst/>
          </a:prstGeom>
          <a:solidFill>
            <a:schemeClr val="bg1"/>
          </a:solidFill>
          <a:ln w="38100">
            <a:solidFill>
              <a:srgbClr val="FF7F00">
                <a:alpha val="50000"/>
              </a:srgbClr>
            </a:solidFill>
          </a:ln>
        </p:spPr>
        <p:txBody>
          <a:bodyPr wrap="square" rtlCol="0">
            <a:spAutoFit/>
          </a:bodyPr>
          <a:lstStyle/>
          <a:p>
            <a:pPr algn="ctr"/>
            <a:r>
              <a:rPr lang="fr-FR" sz="1600" u="sng" dirty="0">
                <a:solidFill>
                  <a:schemeClr val="bg1">
                    <a:lumMod val="50000"/>
                  </a:schemeClr>
                </a:solidFill>
              </a:rPr>
              <a:t>Forage de reconnaissance Ouest à Salles (2024)</a:t>
            </a:r>
          </a:p>
        </p:txBody>
      </p:sp>
      <p:sp>
        <p:nvSpPr>
          <p:cNvPr id="8" name="ZoneTexte 7">
            <a:extLst>
              <a:ext uri="{FF2B5EF4-FFF2-40B4-BE49-F238E27FC236}">
                <a16:creationId xmlns:a16="http://schemas.microsoft.com/office/drawing/2014/main" id="{82DB70B4-71E2-060C-7532-5EA3B01269C8}"/>
              </a:ext>
            </a:extLst>
          </p:cNvPr>
          <p:cNvSpPr txBox="1"/>
          <p:nvPr/>
        </p:nvSpPr>
        <p:spPr>
          <a:xfrm>
            <a:off x="251709" y="4618514"/>
            <a:ext cx="3101617" cy="830997"/>
          </a:xfrm>
          <a:prstGeom prst="rect">
            <a:avLst/>
          </a:prstGeom>
          <a:solidFill>
            <a:schemeClr val="bg1"/>
          </a:solidFill>
          <a:ln w="38100">
            <a:solidFill>
              <a:schemeClr val="accent5">
                <a:lumMod val="75000"/>
              </a:schemeClr>
            </a:solidFill>
          </a:ln>
        </p:spPr>
        <p:txBody>
          <a:bodyPr wrap="square" rtlCol="0">
            <a:spAutoFit/>
          </a:bodyPr>
          <a:lstStyle/>
          <a:p>
            <a:pPr algn="ctr"/>
            <a:r>
              <a:rPr lang="fr-FR" sz="1600" b="1" u="sng" dirty="0"/>
              <a:t>Suivi continu du </a:t>
            </a:r>
            <a:r>
              <a:rPr lang="fr-FR" sz="1600" b="1" u="sng" dirty="0" err="1"/>
              <a:t>Gât</a:t>
            </a:r>
            <a:r>
              <a:rPr lang="fr-FR" sz="1600" b="1" u="sng" dirty="0"/>
              <a:t>-Mort (2026) </a:t>
            </a:r>
          </a:p>
          <a:p>
            <a:pPr algn="ctr"/>
            <a:r>
              <a:rPr lang="fr-FR" sz="1600" b="1" dirty="0">
                <a:sym typeface="Wingdings" panose="05000000000000000000" pitchFamily="2" charset="2"/>
              </a:rPr>
              <a:t> relation nappes-rivière</a:t>
            </a:r>
            <a:endParaRPr lang="fr-FR" sz="1600" b="1" dirty="0"/>
          </a:p>
        </p:txBody>
      </p:sp>
      <p:sp>
        <p:nvSpPr>
          <p:cNvPr id="23" name="ZoneTexte 22">
            <a:extLst>
              <a:ext uri="{FF2B5EF4-FFF2-40B4-BE49-F238E27FC236}">
                <a16:creationId xmlns:a16="http://schemas.microsoft.com/office/drawing/2014/main" id="{391285A3-9FF7-59F6-5743-035104B62127}"/>
              </a:ext>
            </a:extLst>
          </p:cNvPr>
          <p:cNvSpPr txBox="1"/>
          <p:nvPr/>
        </p:nvSpPr>
        <p:spPr>
          <a:xfrm>
            <a:off x="1648663" y="1099713"/>
            <a:ext cx="3193596" cy="584775"/>
          </a:xfrm>
          <a:prstGeom prst="rect">
            <a:avLst/>
          </a:prstGeom>
          <a:solidFill>
            <a:schemeClr val="bg1"/>
          </a:solidFill>
          <a:ln w="38100">
            <a:solidFill>
              <a:srgbClr val="1300BA">
                <a:alpha val="50000"/>
              </a:srgbClr>
            </a:solidFill>
          </a:ln>
        </p:spPr>
        <p:txBody>
          <a:bodyPr wrap="square" rtlCol="0">
            <a:spAutoFit/>
          </a:bodyPr>
          <a:lstStyle/>
          <a:p>
            <a:pPr algn="ctr"/>
            <a:r>
              <a:rPr lang="fr-FR" sz="1600" u="sng" dirty="0">
                <a:solidFill>
                  <a:schemeClr val="bg1">
                    <a:lumMod val="50000"/>
                  </a:schemeClr>
                </a:solidFill>
              </a:rPr>
              <a:t>Essais de pompage (2024)</a:t>
            </a:r>
          </a:p>
          <a:p>
            <a:pPr algn="ctr"/>
            <a:r>
              <a:rPr lang="fr-FR" sz="1600" dirty="0">
                <a:solidFill>
                  <a:schemeClr val="bg1">
                    <a:lumMod val="50000"/>
                  </a:schemeClr>
                </a:solidFill>
                <a:sym typeface="Wingdings" panose="05000000000000000000" pitchFamily="2" charset="2"/>
              </a:rPr>
              <a:t> Interprétation en cours </a:t>
            </a:r>
            <a:r>
              <a:rPr lang="fr-FR" sz="1600" dirty="0">
                <a:solidFill>
                  <a:schemeClr val="bg1">
                    <a:lumMod val="50000"/>
                  </a:schemeClr>
                </a:solidFill>
              </a:rPr>
              <a:t>BRGM</a:t>
            </a:r>
          </a:p>
        </p:txBody>
      </p:sp>
      <p:pic>
        <p:nvPicPr>
          <p:cNvPr id="14" name="Image 13" descr="Une image contenant plein air, arbre, roue, plante&#10;&#10;Le contenu généré par l’IA peut être incorrect.">
            <a:extLst>
              <a:ext uri="{FF2B5EF4-FFF2-40B4-BE49-F238E27FC236}">
                <a16:creationId xmlns:a16="http://schemas.microsoft.com/office/drawing/2014/main" id="{990E2E7E-D180-3F4C-417B-534A9BAF1A3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925099" y="4717587"/>
            <a:ext cx="3092528" cy="2100971"/>
          </a:xfrm>
          <a:prstGeom prst="rect">
            <a:avLst/>
          </a:prstGeom>
        </p:spPr>
      </p:pic>
      <p:sp>
        <p:nvSpPr>
          <p:cNvPr id="35" name="ZoneTexte 34">
            <a:extLst>
              <a:ext uri="{FF2B5EF4-FFF2-40B4-BE49-F238E27FC236}">
                <a16:creationId xmlns:a16="http://schemas.microsoft.com/office/drawing/2014/main" id="{68EEACCD-5DE5-A5B3-CDFA-ECC34E1A3D11}"/>
              </a:ext>
            </a:extLst>
          </p:cNvPr>
          <p:cNvSpPr txBox="1"/>
          <p:nvPr/>
        </p:nvSpPr>
        <p:spPr>
          <a:xfrm>
            <a:off x="8626546" y="1902505"/>
            <a:ext cx="3381409" cy="1077218"/>
          </a:xfrm>
          <a:prstGeom prst="rect">
            <a:avLst/>
          </a:prstGeom>
          <a:solidFill>
            <a:schemeClr val="bg1"/>
          </a:solidFill>
          <a:ln w="38100">
            <a:solidFill>
              <a:srgbClr val="E4128F"/>
            </a:solidFill>
          </a:ln>
        </p:spPr>
        <p:txBody>
          <a:bodyPr wrap="square" rtlCol="0">
            <a:spAutoFit/>
          </a:bodyPr>
          <a:lstStyle/>
          <a:p>
            <a:pPr algn="ctr"/>
            <a:r>
              <a:rPr lang="fr-FR" sz="1600" dirty="0">
                <a:solidFill>
                  <a:schemeClr val="bg1">
                    <a:lumMod val="65000"/>
                  </a:schemeClr>
                </a:solidFill>
              </a:rPr>
              <a:t>Abandon du forage de reconnaissance Est </a:t>
            </a:r>
            <a:r>
              <a:rPr lang="fr-FR" sz="1600" dirty="0">
                <a:solidFill>
                  <a:schemeClr val="bg1">
                    <a:lumMod val="65000"/>
                  </a:schemeClr>
                </a:solidFill>
                <a:sym typeface="Wingdings" panose="05000000000000000000" pitchFamily="2" charset="2"/>
              </a:rPr>
              <a:t> Budos</a:t>
            </a:r>
          </a:p>
          <a:p>
            <a:pPr algn="ctr"/>
            <a:r>
              <a:rPr lang="fr-FR" sz="1600" b="1" u="sng" dirty="0">
                <a:sym typeface="Wingdings" panose="05000000000000000000" pitchFamily="2" charset="2"/>
              </a:rPr>
              <a:t>Forage EAAO (2025) </a:t>
            </a:r>
          </a:p>
          <a:p>
            <a:pPr algn="ctr"/>
            <a:r>
              <a:rPr lang="fr-FR" sz="1600" dirty="0">
                <a:sym typeface="Wingdings" panose="05000000000000000000" pitchFamily="2" charset="2"/>
              </a:rPr>
              <a:t>Préciser les données géophysiques</a:t>
            </a:r>
            <a:endParaRPr lang="fr-FR" sz="1600" dirty="0"/>
          </a:p>
        </p:txBody>
      </p:sp>
    </p:spTree>
    <p:extLst>
      <p:ext uri="{BB962C8B-B14F-4D97-AF65-F5344CB8AC3E}">
        <p14:creationId xmlns:p14="http://schemas.microsoft.com/office/powerpoint/2010/main" val="239218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6" grpId="0" animBg="1"/>
      <p:bldP spid="27" grpId="0" animBg="1"/>
      <p:bldP spid="31" grpId="0" animBg="1"/>
      <p:bldP spid="32" grpId="0" animBg="1"/>
      <p:bldP spid="33" grpId="0" animBg="1"/>
      <p:bldP spid="34" grpId="0" animBg="1"/>
      <p:bldP spid="10" grpId="0" animBg="1"/>
      <p:bldP spid="8" grpId="0" animBg="1"/>
      <p:bldP spid="23" grpId="0" animBg="1"/>
      <p:bldP spid="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462BB5FA-38BA-2973-AF28-F3DEA1008C2E}"/>
              </a:ext>
            </a:extLst>
          </p:cNvPr>
          <p:cNvSpPr>
            <a:spLocks noGrp="1"/>
          </p:cNvSpPr>
          <p:nvPr>
            <p:ph type="sldNum" sz="quarter" idx="12"/>
          </p:nvPr>
        </p:nvSpPr>
        <p:spPr/>
        <p:txBody>
          <a:bodyPr/>
          <a:lstStyle/>
          <a:p>
            <a:fld id="{A69E00E3-DEE3-4217-B4F6-3EC050798811}" type="slidenum">
              <a:rPr lang="fr-FR" smtClean="0"/>
              <a:t>7</a:t>
            </a:fld>
            <a:endParaRPr lang="fr-FR" dirty="0"/>
          </a:p>
        </p:txBody>
      </p:sp>
      <p:sp>
        <p:nvSpPr>
          <p:cNvPr id="7" name="Text Box 15">
            <a:extLst>
              <a:ext uri="{FF2B5EF4-FFF2-40B4-BE49-F238E27FC236}">
                <a16:creationId xmlns:a16="http://schemas.microsoft.com/office/drawing/2014/main" id="{197D99AE-D0F4-5DCA-1307-72597971CDAD}"/>
              </a:ext>
            </a:extLst>
          </p:cNvPr>
          <p:cNvSpPr txBox="1">
            <a:spLocks noChangeArrowheads="1"/>
          </p:cNvSpPr>
          <p:nvPr/>
        </p:nvSpPr>
        <p:spPr bwMode="auto">
          <a:xfrm>
            <a:off x="686692" y="2748044"/>
            <a:ext cx="10818616"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300"/>
              </a:spcBef>
            </a:pPr>
            <a:r>
              <a:rPr lang="fr-FR" sz="4000" b="1" dirty="0">
                <a:solidFill>
                  <a:srgbClr val="0077D4"/>
                </a:solidFill>
              </a:rPr>
              <a:t>REVISION DU SAGE</a:t>
            </a:r>
          </a:p>
          <a:p>
            <a:pPr algn="ctr">
              <a:spcBef>
                <a:spcPts val="300"/>
              </a:spcBef>
            </a:pPr>
            <a:r>
              <a:rPr lang="fr-FR" sz="4000" b="1" dirty="0">
                <a:solidFill>
                  <a:srgbClr val="0077D4"/>
                </a:solidFill>
              </a:rPr>
              <a:t>DES NAPPES PROFONDES DE GIRONDE</a:t>
            </a:r>
          </a:p>
        </p:txBody>
      </p:sp>
      <p:pic>
        <p:nvPicPr>
          <p:cNvPr id="8" name="Image 7" descr="SAGE logo Quad.jpg">
            <a:extLst>
              <a:ext uri="{FF2B5EF4-FFF2-40B4-BE49-F238E27FC236}">
                <a16:creationId xmlns:a16="http://schemas.microsoft.com/office/drawing/2014/main" id="{DE4277F5-DD47-3E12-042C-B105428B64E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76779" y="199099"/>
            <a:ext cx="1848582" cy="498864"/>
          </a:xfrm>
          <a:prstGeom prst="rect">
            <a:avLst/>
          </a:prstGeom>
        </p:spPr>
      </p:pic>
    </p:spTree>
    <p:extLst>
      <p:ext uri="{BB962C8B-B14F-4D97-AF65-F5344CB8AC3E}">
        <p14:creationId xmlns:p14="http://schemas.microsoft.com/office/powerpoint/2010/main" val="16452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18E035C2-AB1C-D3C3-A42B-86BA19EAA959}"/>
              </a:ext>
            </a:extLst>
          </p:cNvPr>
          <p:cNvSpPr>
            <a:spLocks noGrp="1"/>
          </p:cNvSpPr>
          <p:nvPr>
            <p:ph idx="1"/>
          </p:nvPr>
        </p:nvSpPr>
        <p:spPr>
          <a:xfrm>
            <a:off x="609600" y="1153161"/>
            <a:ext cx="10972800" cy="3904751"/>
          </a:xfrm>
        </p:spPr>
        <p:txBody>
          <a:bodyPr>
            <a:noAutofit/>
          </a:bodyPr>
          <a:lstStyle/>
          <a:p>
            <a:pPr marL="342900" indent="-342900">
              <a:spcBef>
                <a:spcPts val="1200"/>
              </a:spcBef>
              <a:spcAft>
                <a:spcPts val="0"/>
              </a:spcAft>
              <a:buClr>
                <a:srgbClr val="F78F04"/>
              </a:buClr>
              <a:buFont typeface="Arial" panose="020B0604020202020204" pitchFamily="34" charset="0"/>
              <a:buChar char="•"/>
            </a:pPr>
            <a:r>
              <a:rPr lang="fr-FR" sz="2200" dirty="0">
                <a:solidFill>
                  <a:srgbClr val="333399"/>
                </a:solidFill>
                <a:latin typeface="Trebuchet MS" panose="020B0603020202020204" pitchFamily="34" charset="0"/>
              </a:rPr>
              <a:t>Etat des lieux-Diagnostic :</a:t>
            </a:r>
          </a:p>
          <a:p>
            <a:pPr lvl="1">
              <a:spcBef>
                <a:spcPts val="12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Mise à jour des données finalisées</a:t>
            </a:r>
            <a:r>
              <a:rPr lang="fr-FR" sz="2200" dirty="0">
                <a:solidFill>
                  <a:srgbClr val="333399"/>
                </a:solidFill>
                <a:latin typeface="Trebuchet MS" panose="020B0603020202020204" pitchFamily="34" charset="0"/>
                <a:sym typeface="Wingdings" panose="05000000000000000000" pitchFamily="2" charset="2"/>
              </a:rPr>
              <a:t> </a:t>
            </a:r>
            <a:endParaRPr lang="fr-FR" sz="2200" b="1" dirty="0">
              <a:solidFill>
                <a:srgbClr val="333399"/>
              </a:solidFill>
              <a:latin typeface="Trebuchet MS" panose="020B0603020202020204" pitchFamily="34" charset="0"/>
              <a:sym typeface="Wingdings" panose="05000000000000000000" pitchFamily="2" charset="2"/>
            </a:endParaRPr>
          </a:p>
          <a:p>
            <a:pPr lvl="1">
              <a:spcBef>
                <a:spcPts val="12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Rédaction en cours avec restructuration &amp; </a:t>
            </a:r>
            <a:r>
              <a:rPr lang="fr-FR" sz="2200" dirty="0">
                <a:solidFill>
                  <a:srgbClr val="333399"/>
                </a:solidFill>
                <a:latin typeface="Trebuchet MS" panose="020B0603020202020204" pitchFamily="34" charset="0"/>
                <a:sym typeface="Wingdings" panose="05000000000000000000" pitchFamily="2" charset="2"/>
              </a:rPr>
              <a:t>simplification pour le rendre plus accessible </a:t>
            </a:r>
            <a:r>
              <a:rPr lang="fr-FR" dirty="0">
                <a:solidFill>
                  <a:srgbClr val="333399"/>
                </a:solidFill>
                <a:latin typeface="Trebuchet MS" panose="020B0603020202020204" pitchFamily="34" charset="0"/>
                <a:sym typeface="Wingdings" panose="05000000000000000000" pitchFamily="2" charset="2"/>
              </a:rPr>
              <a:t>(à l’image des documents de synthèse du SAGE)</a:t>
            </a:r>
          </a:p>
          <a:p>
            <a:pPr lvl="2">
              <a:spcBef>
                <a:spcPts val="300"/>
              </a:spcBef>
              <a:buClr>
                <a:srgbClr val="F78F04"/>
              </a:buClr>
              <a:buFont typeface="Wingdings" panose="05000000000000000000" pitchFamily="2" charset="2"/>
              <a:buChar char="§"/>
            </a:pPr>
            <a:r>
              <a:rPr lang="fr-FR" sz="2000" dirty="0">
                <a:solidFill>
                  <a:srgbClr val="333399"/>
                </a:solidFill>
                <a:latin typeface="Trebuchet MS" panose="020B0603020202020204" pitchFamily="34" charset="0"/>
                <a:sym typeface="Wingdings" panose="05000000000000000000" pitchFamily="2" charset="2"/>
              </a:rPr>
              <a:t>Parties « Concepts d’hydrogéologie » &amp; « Gestion en Gironde » quasiment finalisées</a:t>
            </a:r>
          </a:p>
          <a:p>
            <a:pPr lvl="2">
              <a:spcBef>
                <a:spcPts val="300"/>
              </a:spcBef>
              <a:buClr>
                <a:srgbClr val="F78F04"/>
              </a:buClr>
              <a:buFont typeface="Wingdings" panose="05000000000000000000" pitchFamily="2" charset="2"/>
              <a:buChar char="§"/>
            </a:pPr>
            <a:r>
              <a:rPr lang="fr-FR" sz="2000" dirty="0">
                <a:solidFill>
                  <a:srgbClr val="333399"/>
                </a:solidFill>
                <a:latin typeface="Trebuchet MS" panose="020B0603020202020204" pitchFamily="34" charset="0"/>
                <a:sym typeface="Wingdings" panose="05000000000000000000" pitchFamily="2" charset="2"/>
              </a:rPr>
              <a:t>Parties « Prélèvements » et « Usages » en cours </a:t>
            </a:r>
          </a:p>
          <a:p>
            <a:pPr lvl="2">
              <a:spcBef>
                <a:spcPts val="300"/>
              </a:spcBef>
              <a:buClr>
                <a:srgbClr val="F78F04"/>
              </a:buClr>
              <a:buFont typeface="Wingdings" panose="05000000000000000000" pitchFamily="2" charset="2"/>
              <a:buChar char="§"/>
            </a:pPr>
            <a:r>
              <a:rPr lang="fr-FR" sz="2000" dirty="0">
                <a:solidFill>
                  <a:srgbClr val="333399"/>
                </a:solidFill>
                <a:latin typeface="Trebuchet MS" panose="020B0603020202020204" pitchFamily="34" charset="0"/>
                <a:sym typeface="Wingdings" panose="05000000000000000000" pitchFamily="2" charset="2"/>
              </a:rPr>
              <a:t>Partie « Analyse économique »  </a:t>
            </a:r>
            <a:r>
              <a:rPr lang="fr-FR" sz="2000" b="1" dirty="0">
                <a:solidFill>
                  <a:srgbClr val="333399"/>
                </a:solidFill>
                <a:latin typeface="Trebuchet MS" panose="020B0603020202020204" pitchFamily="34" charset="0"/>
                <a:sym typeface="Wingdings" panose="05000000000000000000" pitchFamily="2" charset="2"/>
              </a:rPr>
              <a:t>sujet de stage publié</a:t>
            </a:r>
          </a:p>
          <a:p>
            <a:pPr marL="342900" indent="-342900">
              <a:spcBef>
                <a:spcPts val="1800"/>
              </a:spcBef>
              <a:buClr>
                <a:srgbClr val="F78F04"/>
              </a:buClr>
              <a:buFont typeface="Arial" panose="020B0604020202020204" pitchFamily="34" charset="0"/>
              <a:buChar char="•"/>
            </a:pPr>
            <a:r>
              <a:rPr lang="fr-FR" sz="2200" dirty="0">
                <a:solidFill>
                  <a:srgbClr val="333399"/>
                </a:solidFill>
                <a:latin typeface="Trebuchet MS" panose="020B0603020202020204" pitchFamily="34" charset="0"/>
                <a:sym typeface="Wingdings" panose="05000000000000000000" pitchFamily="2" charset="2"/>
              </a:rPr>
              <a:t>Prestation modernisation et harmonisation des illustrations :</a:t>
            </a:r>
          </a:p>
          <a:p>
            <a:pPr marL="857250" lvl="1" indent="-342900">
              <a:spcBef>
                <a:spcPts val="12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sym typeface="Wingdings" panose="05000000000000000000" pitchFamily="2" charset="2"/>
              </a:rPr>
              <a:t>Illustrations techniques/conceptuels quasiment finalisées</a:t>
            </a:r>
          </a:p>
          <a:p>
            <a:pPr marL="857250" lvl="1" indent="-342900">
              <a:spcBef>
                <a:spcPts val="120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sym typeface="Wingdings" panose="05000000000000000000" pitchFamily="2" charset="2"/>
              </a:rPr>
              <a:t>Cartographies, graphiques, etc. quasiment finalisées</a:t>
            </a:r>
          </a:p>
          <a:p>
            <a:pPr>
              <a:spcBef>
                <a:spcPts val="1800"/>
              </a:spcBef>
              <a:buClr>
                <a:srgbClr val="F78F04"/>
              </a:buClr>
              <a:buFont typeface="Arial" panose="020B0604020202020204" pitchFamily="34" charset="0"/>
              <a:buChar char="•"/>
            </a:pPr>
            <a:r>
              <a:rPr lang="fr-FR" sz="2200" dirty="0">
                <a:solidFill>
                  <a:srgbClr val="333399"/>
                </a:solidFill>
                <a:latin typeface="Trebuchet MS" panose="020B0603020202020204" pitchFamily="34" charset="0"/>
                <a:sym typeface="Wingdings" panose="05000000000000000000" pitchFamily="2" charset="2"/>
              </a:rPr>
              <a:t>Dématérialisation du tableau de bord – en cours</a:t>
            </a:r>
            <a:endParaRPr lang="fr-FR" sz="2200" dirty="0">
              <a:solidFill>
                <a:srgbClr val="333399"/>
              </a:solidFill>
              <a:latin typeface="Trebuchet MS" panose="020B0603020202020204" pitchFamily="34" charset="0"/>
            </a:endParaRPr>
          </a:p>
          <a:p>
            <a:endParaRPr lang="fr-FR" sz="2200" dirty="0"/>
          </a:p>
        </p:txBody>
      </p:sp>
      <p:sp>
        <p:nvSpPr>
          <p:cNvPr id="3" name="Espace réservé du numéro de diapositive 2">
            <a:extLst>
              <a:ext uri="{FF2B5EF4-FFF2-40B4-BE49-F238E27FC236}">
                <a16:creationId xmlns:a16="http://schemas.microsoft.com/office/drawing/2014/main" id="{76ACA945-C1FB-926F-B0EF-CF62C841BC69}"/>
              </a:ext>
            </a:extLst>
          </p:cNvPr>
          <p:cNvSpPr>
            <a:spLocks noGrp="1"/>
          </p:cNvSpPr>
          <p:nvPr>
            <p:ph type="sldNum" sz="quarter" idx="12"/>
          </p:nvPr>
        </p:nvSpPr>
        <p:spPr/>
        <p:txBody>
          <a:bodyPr/>
          <a:lstStyle/>
          <a:p>
            <a:fld id="{A69E00E3-DEE3-4217-B4F6-3EC050798811}" type="slidenum">
              <a:rPr lang="fr-FR" smtClean="0"/>
              <a:t>8</a:t>
            </a:fld>
            <a:endParaRPr lang="fr-FR" dirty="0"/>
          </a:p>
        </p:txBody>
      </p:sp>
      <p:sp>
        <p:nvSpPr>
          <p:cNvPr id="4" name="Titre 3">
            <a:extLst>
              <a:ext uri="{FF2B5EF4-FFF2-40B4-BE49-F238E27FC236}">
                <a16:creationId xmlns:a16="http://schemas.microsoft.com/office/drawing/2014/main" id="{23D9279A-0C18-0B79-B6A9-6FE80F2B900A}"/>
              </a:ext>
            </a:extLst>
          </p:cNvPr>
          <p:cNvSpPr>
            <a:spLocks noGrp="1"/>
          </p:cNvSpPr>
          <p:nvPr>
            <p:ph type="title"/>
          </p:nvPr>
        </p:nvSpPr>
        <p:spPr/>
        <p:txBody>
          <a:bodyPr/>
          <a:lstStyle/>
          <a:p>
            <a:r>
              <a:rPr lang="fr-FR" dirty="0"/>
              <a:t>Mise à jour des documents d’élaboration</a:t>
            </a:r>
          </a:p>
        </p:txBody>
      </p:sp>
    </p:spTree>
    <p:extLst>
      <p:ext uri="{BB962C8B-B14F-4D97-AF65-F5344CB8AC3E}">
        <p14:creationId xmlns:p14="http://schemas.microsoft.com/office/powerpoint/2010/main" val="3214632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1A371-2BCC-68B9-1EAB-44B23A7323E2}"/>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F50881D1-BDDE-E48C-61C4-0E79F347E2A4}"/>
              </a:ext>
            </a:extLst>
          </p:cNvPr>
          <p:cNvSpPr>
            <a:spLocks noGrp="1"/>
          </p:cNvSpPr>
          <p:nvPr>
            <p:ph idx="1"/>
          </p:nvPr>
        </p:nvSpPr>
        <p:spPr/>
        <p:txBody>
          <a:bodyPr/>
          <a:lstStyle/>
          <a:p>
            <a:endParaRPr lang="fr-FR"/>
          </a:p>
        </p:txBody>
      </p:sp>
      <p:sp>
        <p:nvSpPr>
          <p:cNvPr id="3" name="Espace réservé du numéro de diapositive 2">
            <a:extLst>
              <a:ext uri="{FF2B5EF4-FFF2-40B4-BE49-F238E27FC236}">
                <a16:creationId xmlns:a16="http://schemas.microsoft.com/office/drawing/2014/main" id="{D0F6D300-ACCA-D25C-9FBC-55AFA13091C3}"/>
              </a:ext>
            </a:extLst>
          </p:cNvPr>
          <p:cNvSpPr>
            <a:spLocks noGrp="1"/>
          </p:cNvSpPr>
          <p:nvPr>
            <p:ph type="sldNum" sz="quarter" idx="12"/>
          </p:nvPr>
        </p:nvSpPr>
        <p:spPr/>
        <p:txBody>
          <a:bodyPr/>
          <a:lstStyle/>
          <a:p>
            <a:fld id="{A69E00E3-DEE3-4217-B4F6-3EC050798811}" type="slidenum">
              <a:rPr lang="fr-FR" smtClean="0"/>
              <a:t>9</a:t>
            </a:fld>
            <a:endParaRPr lang="fr-FR" dirty="0"/>
          </a:p>
        </p:txBody>
      </p:sp>
      <p:sp>
        <p:nvSpPr>
          <p:cNvPr id="4" name="Titre 3">
            <a:extLst>
              <a:ext uri="{FF2B5EF4-FFF2-40B4-BE49-F238E27FC236}">
                <a16:creationId xmlns:a16="http://schemas.microsoft.com/office/drawing/2014/main" id="{C04413B8-3F87-FC1E-5EA0-018CDEB89EDC}"/>
              </a:ext>
            </a:extLst>
          </p:cNvPr>
          <p:cNvSpPr>
            <a:spLocks noGrp="1"/>
          </p:cNvSpPr>
          <p:nvPr>
            <p:ph type="title"/>
          </p:nvPr>
        </p:nvSpPr>
        <p:spPr/>
        <p:txBody>
          <a:bodyPr/>
          <a:lstStyle/>
          <a:p>
            <a:r>
              <a:rPr lang="fr-FR" dirty="0"/>
              <a:t>Mise à jour des documents d’élaboration</a:t>
            </a:r>
          </a:p>
        </p:txBody>
      </p:sp>
      <p:pic>
        <p:nvPicPr>
          <p:cNvPr id="8" name="Image 7">
            <a:extLst>
              <a:ext uri="{FF2B5EF4-FFF2-40B4-BE49-F238E27FC236}">
                <a16:creationId xmlns:a16="http://schemas.microsoft.com/office/drawing/2014/main" id="{A8A52F20-2466-1A30-BD38-EB4A773C35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9169" y="1540043"/>
            <a:ext cx="5906831" cy="4143676"/>
          </a:xfrm>
          <a:prstGeom prst="rect">
            <a:avLst/>
          </a:prstGeom>
        </p:spPr>
      </p:pic>
      <p:pic>
        <p:nvPicPr>
          <p:cNvPr id="10" name="Image 9">
            <a:extLst>
              <a:ext uri="{FF2B5EF4-FFF2-40B4-BE49-F238E27FC236}">
                <a16:creationId xmlns:a16="http://schemas.microsoft.com/office/drawing/2014/main" id="{3296D1C8-A983-A342-F598-3D200C9ECC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30509" y="1540042"/>
            <a:ext cx="5861155" cy="4143676"/>
          </a:xfrm>
          <a:prstGeom prst="rect">
            <a:avLst/>
          </a:prstGeom>
        </p:spPr>
      </p:pic>
    </p:spTree>
    <p:extLst>
      <p:ext uri="{BB962C8B-B14F-4D97-AF65-F5344CB8AC3E}">
        <p14:creationId xmlns:p14="http://schemas.microsoft.com/office/powerpoint/2010/main" val="3506653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042CB-451A-9E9A-D0A9-B7052BB34AA9}"/>
            </a:ext>
          </a:extLst>
        </p:cNvPr>
        <p:cNvGrpSpPr/>
        <p:nvPr/>
      </p:nvGrpSpPr>
      <p:grpSpPr>
        <a:xfrm>
          <a:off x="0" y="0"/>
          <a:ext cx="0" cy="0"/>
          <a:chOff x="0" y="0"/>
          <a:chExt cx="0" cy="0"/>
        </a:xfrm>
      </p:grpSpPr>
      <p:sp>
        <p:nvSpPr>
          <p:cNvPr id="7" name="Espace réservé du contenu 1">
            <a:extLst>
              <a:ext uri="{FF2B5EF4-FFF2-40B4-BE49-F238E27FC236}">
                <a16:creationId xmlns:a16="http://schemas.microsoft.com/office/drawing/2014/main" id="{1242A996-CEF9-7128-6070-45374627DD4A}"/>
              </a:ext>
            </a:extLst>
          </p:cNvPr>
          <p:cNvSpPr>
            <a:spLocks noGrp="1"/>
          </p:cNvSpPr>
          <p:nvPr>
            <p:ph idx="1"/>
          </p:nvPr>
        </p:nvSpPr>
        <p:spPr>
          <a:xfrm>
            <a:off x="298560" y="894767"/>
            <a:ext cx="10972800" cy="3904751"/>
          </a:xfrm>
        </p:spPr>
        <p:txBody>
          <a:bodyPr>
            <a:noAutofit/>
          </a:bodyPr>
          <a:lstStyle/>
          <a:p>
            <a:pPr marL="342900" indent="-342900">
              <a:spcBef>
                <a:spcPts val="1200"/>
              </a:spcBef>
              <a:spcAft>
                <a:spcPts val="0"/>
              </a:spcAft>
              <a:buClr>
                <a:srgbClr val="F78F04"/>
              </a:buClr>
              <a:buFont typeface="Arial" panose="020B0604020202020204" pitchFamily="34" charset="0"/>
              <a:buChar char="•"/>
            </a:pPr>
            <a:r>
              <a:rPr lang="fr-FR" sz="2200" dirty="0">
                <a:solidFill>
                  <a:srgbClr val="333399"/>
                </a:solidFill>
                <a:latin typeface="Trebuchet MS" panose="020B0603020202020204" pitchFamily="34" charset="0"/>
              </a:rPr>
              <a:t>Avancée des travaux du groupe d’experts </a:t>
            </a:r>
            <a:endParaRPr lang="fr-FR" sz="2200" dirty="0"/>
          </a:p>
        </p:txBody>
      </p:sp>
      <p:sp>
        <p:nvSpPr>
          <p:cNvPr id="3" name="Espace réservé du numéro de diapositive 2">
            <a:extLst>
              <a:ext uri="{FF2B5EF4-FFF2-40B4-BE49-F238E27FC236}">
                <a16:creationId xmlns:a16="http://schemas.microsoft.com/office/drawing/2014/main" id="{26386E14-8635-CC2E-2D9E-AE063D3FA61B}"/>
              </a:ext>
            </a:extLst>
          </p:cNvPr>
          <p:cNvSpPr>
            <a:spLocks noGrp="1"/>
          </p:cNvSpPr>
          <p:nvPr>
            <p:ph type="sldNum" sz="quarter" idx="12"/>
          </p:nvPr>
        </p:nvSpPr>
        <p:spPr/>
        <p:txBody>
          <a:bodyPr/>
          <a:lstStyle/>
          <a:p>
            <a:fld id="{A69E00E3-DEE3-4217-B4F6-3EC050798811}" type="slidenum">
              <a:rPr lang="fr-FR" smtClean="0"/>
              <a:t>10</a:t>
            </a:fld>
            <a:endParaRPr lang="fr-FR" dirty="0"/>
          </a:p>
        </p:txBody>
      </p:sp>
      <p:sp>
        <p:nvSpPr>
          <p:cNvPr id="4" name="Titre 3">
            <a:extLst>
              <a:ext uri="{FF2B5EF4-FFF2-40B4-BE49-F238E27FC236}">
                <a16:creationId xmlns:a16="http://schemas.microsoft.com/office/drawing/2014/main" id="{4DBE2C3D-15A8-E961-F7CB-293A1066D103}"/>
              </a:ext>
            </a:extLst>
          </p:cNvPr>
          <p:cNvSpPr>
            <a:spLocks noGrp="1"/>
          </p:cNvSpPr>
          <p:nvPr>
            <p:ph type="title"/>
          </p:nvPr>
        </p:nvSpPr>
        <p:spPr/>
        <p:txBody>
          <a:bodyPr/>
          <a:lstStyle/>
          <a:p>
            <a:r>
              <a:rPr lang="fr-FR" dirty="0"/>
              <a:t>Révision des VMPO </a:t>
            </a:r>
          </a:p>
        </p:txBody>
      </p:sp>
      <p:graphicFrame>
        <p:nvGraphicFramePr>
          <p:cNvPr id="6" name="Tableau 5">
            <a:extLst>
              <a:ext uri="{FF2B5EF4-FFF2-40B4-BE49-F238E27FC236}">
                <a16:creationId xmlns:a16="http://schemas.microsoft.com/office/drawing/2014/main" id="{A60122F3-94AE-145D-FB53-0BB938192952}"/>
              </a:ext>
            </a:extLst>
          </p:cNvPr>
          <p:cNvGraphicFramePr>
            <a:graphicFrameLocks noGrp="1"/>
          </p:cNvGraphicFramePr>
          <p:nvPr>
            <p:extLst>
              <p:ext uri="{D42A27DB-BD31-4B8C-83A1-F6EECF244321}">
                <p14:modId xmlns:p14="http://schemas.microsoft.com/office/powerpoint/2010/main" val="2210891543"/>
              </p:ext>
            </p:extLst>
          </p:nvPr>
        </p:nvGraphicFramePr>
        <p:xfrm>
          <a:off x="178980" y="1450490"/>
          <a:ext cx="11834039" cy="4846320"/>
        </p:xfrm>
        <a:graphic>
          <a:graphicData uri="http://schemas.openxmlformats.org/drawingml/2006/table">
            <a:tbl>
              <a:tblPr firstRow="1" bandRow="1">
                <a:tableStyleId>{5940675A-B579-460E-94D1-54222C63F5DA}</a:tableStyleId>
              </a:tblPr>
              <a:tblGrid>
                <a:gridCol w="2497698">
                  <a:extLst>
                    <a:ext uri="{9D8B030D-6E8A-4147-A177-3AD203B41FA5}">
                      <a16:colId xmlns:a16="http://schemas.microsoft.com/office/drawing/2014/main" val="1226485767"/>
                    </a:ext>
                  </a:extLst>
                </a:gridCol>
                <a:gridCol w="2329553">
                  <a:extLst>
                    <a:ext uri="{9D8B030D-6E8A-4147-A177-3AD203B41FA5}">
                      <a16:colId xmlns:a16="http://schemas.microsoft.com/office/drawing/2014/main" val="3985846097"/>
                    </a:ext>
                  </a:extLst>
                </a:gridCol>
                <a:gridCol w="2402069">
                  <a:extLst>
                    <a:ext uri="{9D8B030D-6E8A-4147-A177-3AD203B41FA5}">
                      <a16:colId xmlns:a16="http://schemas.microsoft.com/office/drawing/2014/main" val="2856101454"/>
                    </a:ext>
                  </a:extLst>
                </a:gridCol>
                <a:gridCol w="2175457">
                  <a:extLst>
                    <a:ext uri="{9D8B030D-6E8A-4147-A177-3AD203B41FA5}">
                      <a16:colId xmlns:a16="http://schemas.microsoft.com/office/drawing/2014/main" val="819692891"/>
                    </a:ext>
                  </a:extLst>
                </a:gridCol>
                <a:gridCol w="2429262">
                  <a:extLst>
                    <a:ext uri="{9D8B030D-6E8A-4147-A177-3AD203B41FA5}">
                      <a16:colId xmlns:a16="http://schemas.microsoft.com/office/drawing/2014/main" val="1930607124"/>
                    </a:ext>
                  </a:extLst>
                </a:gridCol>
              </a:tblGrid>
              <a:tr h="0">
                <a:tc>
                  <a:txBody>
                    <a:bodyPr/>
                    <a:lstStyle/>
                    <a:p>
                      <a:pPr algn="ctr"/>
                      <a:r>
                        <a:rPr lang="fr-FR" sz="1600" dirty="0"/>
                        <a:t>Miocène Nord </a:t>
                      </a:r>
                    </a:p>
                  </a:txBody>
                  <a:tcPr anchor="ctr"/>
                </a:tc>
                <a:tc>
                  <a:txBody>
                    <a:bodyPr/>
                    <a:lstStyle/>
                    <a:p>
                      <a:pPr algn="ctr"/>
                      <a:r>
                        <a:rPr lang="fr-FR" sz="1600" dirty="0"/>
                        <a:t>Miocène Centre </a:t>
                      </a:r>
                    </a:p>
                  </a:txBody>
                  <a:tcPr anchor="ctr"/>
                </a:tc>
                <a:tc>
                  <a:txBody>
                    <a:bodyPr/>
                    <a:lstStyle/>
                    <a:p>
                      <a:pPr algn="ctr"/>
                      <a:r>
                        <a:rPr lang="fr-FR" sz="1600" b="1" dirty="0">
                          <a:solidFill>
                            <a:schemeClr val="bg1"/>
                          </a:solidFill>
                        </a:rPr>
                        <a:t>Miocène Littoral</a:t>
                      </a:r>
                    </a:p>
                  </a:txBody>
                  <a:tcPr anchor="ctr">
                    <a:solidFill>
                      <a:srgbClr val="00B050"/>
                    </a:solidFill>
                  </a:tcPr>
                </a:tc>
                <a:tc>
                  <a:txBody>
                    <a:bodyPr/>
                    <a:lstStyle/>
                    <a:p>
                      <a:pPr algn="ctr"/>
                      <a:r>
                        <a:rPr lang="fr-FR" sz="1600" b="1" dirty="0">
                          <a:solidFill>
                            <a:schemeClr val="bg1"/>
                          </a:solidFill>
                        </a:rPr>
                        <a:t>Miocène Sud </a:t>
                      </a:r>
                    </a:p>
                  </a:txBody>
                  <a:tcPr anchor="ctr">
                    <a:solidFill>
                      <a:srgbClr val="00B05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a:t>Miocène </a:t>
                      </a:r>
                      <a:br>
                        <a:rPr lang="fr-FR" sz="1600" dirty="0"/>
                      </a:br>
                      <a:r>
                        <a:rPr lang="fr-FR" sz="1600" dirty="0"/>
                        <a:t>Médoc-Estuaire</a:t>
                      </a:r>
                    </a:p>
                  </a:txBody>
                  <a:tcPr anchor="ctr"/>
                </a:tc>
                <a:extLst>
                  <a:ext uri="{0D108BD9-81ED-4DB2-BD59-A6C34878D82A}">
                    <a16:rowId xmlns:a16="http://schemas.microsoft.com/office/drawing/2014/main" val="3296161425"/>
                  </a:ext>
                </a:extLst>
              </a:tr>
              <a:tr h="0">
                <a:tc>
                  <a:txBody>
                    <a:bodyPr/>
                    <a:lstStyle/>
                    <a:p>
                      <a:pPr algn="ctr"/>
                      <a:r>
                        <a:rPr lang="fr-FR" sz="1600" dirty="0"/>
                        <a:t>Oligocène Nord </a:t>
                      </a:r>
                    </a:p>
                  </a:txBody>
                  <a:tcPr anchor="ctr"/>
                </a:tc>
                <a:tc>
                  <a:txBody>
                    <a:bodyPr/>
                    <a:lstStyle/>
                    <a:p>
                      <a:pPr algn="ctr"/>
                      <a:r>
                        <a:rPr lang="fr-FR" sz="1600" b="1" dirty="0"/>
                        <a:t>Oligocène Centre </a:t>
                      </a:r>
                    </a:p>
                    <a:p>
                      <a:pPr algn="ctr"/>
                      <a:r>
                        <a:rPr lang="fr-FR" sz="1600" b="0" dirty="0">
                          <a:sym typeface="Wingdings" panose="05000000000000000000" pitchFamily="2" charset="2"/>
                        </a:rPr>
                        <a:t> Travaux en cours pour subdivision</a:t>
                      </a:r>
                      <a:endParaRPr lang="fr-FR" sz="1600" b="0" dirty="0"/>
                    </a:p>
                  </a:txBody>
                  <a:tcPr anchor="ctr">
                    <a:solidFill>
                      <a:schemeClr val="accent3">
                        <a:lumMod val="40000"/>
                        <a:lumOff val="60000"/>
                      </a:schemeClr>
                    </a:solidFill>
                  </a:tcPr>
                </a:tc>
                <a:tc>
                  <a:txBody>
                    <a:bodyPr/>
                    <a:lstStyle/>
                    <a:p>
                      <a:pPr algn="ctr"/>
                      <a:r>
                        <a:rPr lang="fr-FR" sz="1600" b="1" dirty="0">
                          <a:solidFill>
                            <a:schemeClr val="tx1"/>
                          </a:solidFill>
                        </a:rPr>
                        <a:t>Oligocène Littoral</a:t>
                      </a:r>
                    </a:p>
                    <a:p>
                      <a:pPr algn="ctr"/>
                      <a:r>
                        <a:rPr lang="fr-FR" sz="1600" b="0" dirty="0">
                          <a:solidFill>
                            <a:schemeClr val="tx1"/>
                          </a:solidFill>
                          <a:sym typeface="Wingdings" panose="05000000000000000000" pitchFamily="2" charset="2"/>
                        </a:rPr>
                        <a:t> Construction de scénarios &amp; Simulations à la hausse, sur la base des besoin AEP à 2050</a:t>
                      </a:r>
                      <a:endParaRPr lang="fr-FR" sz="1600" b="0" dirty="0">
                        <a:solidFill>
                          <a:schemeClr val="tx1"/>
                        </a:solidFill>
                      </a:endParaRPr>
                    </a:p>
                  </a:txBody>
                  <a:tcPr anchor="ctr">
                    <a:solidFill>
                      <a:schemeClr val="accent3">
                        <a:lumMod val="40000"/>
                        <a:lumOff val="60000"/>
                      </a:schemeClr>
                    </a:solidFill>
                  </a:tcPr>
                </a:tc>
                <a:tc>
                  <a:txBody>
                    <a:bodyPr/>
                    <a:lstStyle/>
                    <a:p>
                      <a:pPr algn="ctr"/>
                      <a:r>
                        <a:rPr lang="fr-FR" sz="1600" b="1" dirty="0">
                          <a:solidFill>
                            <a:schemeClr val="bg1"/>
                          </a:solidFill>
                        </a:rPr>
                        <a:t>Oligocène Sud </a:t>
                      </a:r>
                    </a:p>
                  </a:txBody>
                  <a:tcPr anchor="ctr">
                    <a:solidFill>
                      <a:srgbClr val="00B05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a:t>Oligocène Médoc-Estuaire</a:t>
                      </a:r>
                    </a:p>
                  </a:txBody>
                  <a:tcPr anchor="ctr"/>
                </a:tc>
                <a:extLst>
                  <a:ext uri="{0D108BD9-81ED-4DB2-BD59-A6C34878D82A}">
                    <a16:rowId xmlns:a16="http://schemas.microsoft.com/office/drawing/2014/main" val="2484234226"/>
                  </a:ext>
                </a:extLst>
              </a:tr>
              <a:tr h="0">
                <a:tc>
                  <a:txBody>
                    <a:bodyPr/>
                    <a:lstStyle/>
                    <a:p>
                      <a:pPr algn="ctr"/>
                      <a:r>
                        <a:rPr lang="fr-FR" sz="1600" b="1" dirty="0"/>
                        <a:t>Eocène Nord</a:t>
                      </a:r>
                    </a:p>
                    <a:p>
                      <a:pPr algn="ctr"/>
                      <a:r>
                        <a:rPr lang="fr-FR" sz="1600" dirty="0">
                          <a:sym typeface="Wingdings" panose="05000000000000000000" pitchFamily="2" charset="2"/>
                        </a:rPr>
                        <a:t> Etude en cours pour distinguo nappe libre/captive</a:t>
                      </a:r>
                      <a:r>
                        <a:rPr lang="fr-FR" sz="1600" dirty="0"/>
                        <a:t> </a:t>
                      </a:r>
                    </a:p>
                  </a:txBody>
                  <a:tcPr anchor="ctr">
                    <a:solidFill>
                      <a:schemeClr val="accent3">
                        <a:lumMod val="40000"/>
                        <a:lumOff val="60000"/>
                      </a:schemeClr>
                    </a:solidFill>
                  </a:tcPr>
                </a:tc>
                <a:tc>
                  <a:txBody>
                    <a:bodyPr/>
                    <a:lstStyle/>
                    <a:p>
                      <a:pPr algn="ctr"/>
                      <a:r>
                        <a:rPr lang="fr-FR" sz="1600" dirty="0"/>
                        <a:t>Eocène Centre </a:t>
                      </a:r>
                    </a:p>
                  </a:txBody>
                  <a:tcPr anchor="ctr"/>
                </a:tc>
                <a:tc>
                  <a:txBody>
                    <a:bodyPr/>
                    <a:lstStyle/>
                    <a:p>
                      <a:pPr algn="ctr"/>
                      <a:r>
                        <a:rPr lang="fr-FR" sz="1600" b="1" dirty="0">
                          <a:solidFill>
                            <a:schemeClr val="tx1"/>
                          </a:solidFill>
                        </a:rPr>
                        <a:t>Eocène Littoral</a:t>
                      </a:r>
                    </a:p>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b="0" dirty="0">
                          <a:solidFill>
                            <a:schemeClr val="tx1"/>
                          </a:solidFill>
                          <a:sym typeface="Wingdings" panose="05000000000000000000" pitchFamily="2" charset="2"/>
                        </a:rPr>
                        <a:t> Construction de scénarios &amp; Simulations à la hausse, sur la base des besoin AEP à 2050</a:t>
                      </a:r>
                      <a:endParaRPr lang="fr-FR" sz="1600" b="0" dirty="0">
                        <a:solidFill>
                          <a:schemeClr val="tx1"/>
                        </a:solidFill>
                      </a:endParaRPr>
                    </a:p>
                  </a:txBody>
                  <a:tcPr anchor="ctr">
                    <a:solidFill>
                      <a:schemeClr val="accent3">
                        <a:lumMod val="40000"/>
                        <a:lumOff val="60000"/>
                      </a:schemeClr>
                    </a:solidFill>
                  </a:tcPr>
                </a:tc>
                <a:tc>
                  <a:txBody>
                    <a:bodyPr/>
                    <a:lstStyle/>
                    <a:p>
                      <a:pPr algn="ctr"/>
                      <a:r>
                        <a:rPr lang="fr-FR" sz="1600" b="1" dirty="0">
                          <a:solidFill>
                            <a:schemeClr val="bg1"/>
                          </a:solidFill>
                        </a:rPr>
                        <a:t>Eocène Sud </a:t>
                      </a:r>
                    </a:p>
                  </a:txBody>
                  <a:tcPr anchor="ctr">
                    <a:solidFill>
                      <a:srgbClr val="00B05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a:t>Eocène </a:t>
                      </a:r>
                      <a:br>
                        <a:rPr lang="fr-FR" sz="1600" dirty="0"/>
                      </a:br>
                      <a:r>
                        <a:rPr lang="fr-FR" sz="1600" dirty="0"/>
                        <a:t>Médoc-Estuaire</a:t>
                      </a:r>
                    </a:p>
                  </a:txBody>
                  <a:tcPr anchor="ctr"/>
                </a:tc>
                <a:extLst>
                  <a:ext uri="{0D108BD9-81ED-4DB2-BD59-A6C34878D82A}">
                    <a16:rowId xmlns:a16="http://schemas.microsoft.com/office/drawing/2014/main" val="3966333981"/>
                  </a:ext>
                </a:extLst>
              </a:tr>
              <a:tr h="0">
                <a:tc>
                  <a:txBody>
                    <a:bodyPr/>
                    <a:lstStyle/>
                    <a:p>
                      <a:pPr algn="ctr"/>
                      <a:r>
                        <a:rPr lang="fr-FR" sz="1600" dirty="0" err="1"/>
                        <a:t>Campano</a:t>
                      </a:r>
                      <a:r>
                        <a:rPr lang="fr-FR" sz="1600" dirty="0"/>
                        <a:t>-Maastrichtien Nord </a:t>
                      </a:r>
                    </a:p>
                  </a:txBody>
                  <a:tcPr anchor="ctr"/>
                </a:tc>
                <a:tc>
                  <a:txBody>
                    <a:bodyPr/>
                    <a:lstStyle/>
                    <a:p>
                      <a:pPr algn="ctr"/>
                      <a:r>
                        <a:rPr lang="fr-FR" sz="1600" dirty="0" err="1"/>
                        <a:t>Campano</a:t>
                      </a:r>
                      <a:r>
                        <a:rPr lang="fr-FR" sz="1600" dirty="0"/>
                        <a:t>-Maastrichtien </a:t>
                      </a:r>
                      <a:br>
                        <a:rPr lang="fr-FR" sz="1600" dirty="0"/>
                      </a:br>
                      <a:r>
                        <a:rPr lang="fr-FR" sz="1600" dirty="0"/>
                        <a:t>Centre </a:t>
                      </a:r>
                    </a:p>
                  </a:txBody>
                  <a:tcPr anchor="ctr"/>
                </a:tc>
                <a:tc>
                  <a:txBody>
                    <a:bodyPr/>
                    <a:lstStyle/>
                    <a:p>
                      <a:pPr algn="ctr"/>
                      <a:r>
                        <a:rPr lang="fr-FR" sz="1600" b="1" kern="1200" dirty="0" err="1">
                          <a:solidFill>
                            <a:schemeClr val="bg1"/>
                          </a:solidFill>
                          <a:latin typeface="+mn-lt"/>
                          <a:ea typeface="+mn-ea"/>
                          <a:cs typeface="+mn-cs"/>
                        </a:rPr>
                        <a:t>Campano</a:t>
                      </a:r>
                      <a:r>
                        <a:rPr lang="fr-FR" sz="1600" b="1" kern="1200" dirty="0">
                          <a:solidFill>
                            <a:schemeClr val="bg1"/>
                          </a:solidFill>
                          <a:latin typeface="+mn-lt"/>
                          <a:ea typeface="+mn-ea"/>
                          <a:cs typeface="+mn-cs"/>
                        </a:rPr>
                        <a:t>-Maastrichtien </a:t>
                      </a:r>
                      <a:br>
                        <a:rPr lang="fr-FR" sz="1600" b="1" kern="1200" dirty="0">
                          <a:solidFill>
                            <a:schemeClr val="bg1"/>
                          </a:solidFill>
                          <a:latin typeface="+mn-lt"/>
                          <a:ea typeface="+mn-ea"/>
                          <a:cs typeface="+mn-cs"/>
                        </a:rPr>
                      </a:br>
                      <a:r>
                        <a:rPr lang="fr-FR" sz="1600" b="1" kern="1200" dirty="0">
                          <a:solidFill>
                            <a:schemeClr val="bg1"/>
                          </a:solidFill>
                          <a:latin typeface="+mn-lt"/>
                          <a:ea typeface="+mn-ea"/>
                          <a:cs typeface="+mn-cs"/>
                        </a:rPr>
                        <a:t>Littoral</a:t>
                      </a:r>
                    </a:p>
                  </a:txBody>
                  <a:tcPr anchor="ctr">
                    <a:solidFill>
                      <a:srgbClr val="00B050"/>
                    </a:solidFill>
                  </a:tcPr>
                </a:tc>
                <a:tc>
                  <a:txBody>
                    <a:bodyPr/>
                    <a:lstStyle/>
                    <a:p>
                      <a:pPr algn="ctr"/>
                      <a:r>
                        <a:rPr lang="fr-FR" sz="1600" b="1" dirty="0" err="1">
                          <a:solidFill>
                            <a:schemeClr val="bg1"/>
                          </a:solidFill>
                        </a:rPr>
                        <a:t>Campano</a:t>
                      </a:r>
                      <a:r>
                        <a:rPr lang="fr-FR" sz="1600" b="1" dirty="0">
                          <a:solidFill>
                            <a:schemeClr val="bg1"/>
                          </a:solidFill>
                        </a:rPr>
                        <a:t>-Maastrichtien</a:t>
                      </a:r>
                      <a:br>
                        <a:rPr lang="fr-FR" sz="1600" b="1" dirty="0">
                          <a:solidFill>
                            <a:schemeClr val="bg1"/>
                          </a:solidFill>
                        </a:rPr>
                      </a:br>
                      <a:r>
                        <a:rPr lang="fr-FR" sz="1600" b="1" dirty="0">
                          <a:solidFill>
                            <a:schemeClr val="bg1"/>
                          </a:solidFill>
                        </a:rPr>
                        <a:t> Sud </a:t>
                      </a:r>
                    </a:p>
                  </a:txBody>
                  <a:tcPr anchor="ctr">
                    <a:solidFill>
                      <a:srgbClr val="00B050"/>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err="1"/>
                        <a:t>Campano</a:t>
                      </a:r>
                      <a:r>
                        <a:rPr lang="fr-FR" sz="1600" dirty="0"/>
                        <a:t>-Maastrichtien </a:t>
                      </a:r>
                      <a:br>
                        <a:rPr lang="fr-FR" sz="1600" dirty="0"/>
                      </a:br>
                      <a:r>
                        <a:rPr lang="fr-FR" sz="1600" dirty="0"/>
                        <a:t>Médoc-Estuaire</a:t>
                      </a:r>
                    </a:p>
                  </a:txBody>
                  <a:tcPr anchor="ctr"/>
                </a:tc>
                <a:extLst>
                  <a:ext uri="{0D108BD9-81ED-4DB2-BD59-A6C34878D82A}">
                    <a16:rowId xmlns:a16="http://schemas.microsoft.com/office/drawing/2014/main" val="3267373712"/>
                  </a:ext>
                </a:extLst>
              </a:tr>
              <a:tr h="0">
                <a:tc>
                  <a:txBody>
                    <a:bodyPr/>
                    <a:lstStyle/>
                    <a:p>
                      <a:pPr algn="ctr"/>
                      <a:r>
                        <a:rPr lang="fr-FR" sz="1600" dirty="0"/>
                        <a:t>Cénomanien Nord </a:t>
                      </a:r>
                    </a:p>
                  </a:txBody>
                  <a:tcPr anchor="ctr"/>
                </a:tc>
                <a:tc>
                  <a:txBody>
                    <a:bodyPr/>
                    <a:lstStyle/>
                    <a:p>
                      <a:pPr algn="ctr"/>
                      <a:r>
                        <a:rPr lang="fr-FR" sz="1600" dirty="0"/>
                        <a:t>Cénomanien Centre </a:t>
                      </a:r>
                    </a:p>
                  </a:txBody>
                  <a:tcPr anchor="ctr"/>
                </a:tc>
                <a:tc>
                  <a:txBody>
                    <a:bodyPr/>
                    <a:lstStyle/>
                    <a:p>
                      <a:pPr algn="ctr"/>
                      <a:r>
                        <a:rPr lang="fr-FR" sz="1600" b="1" kern="1200" dirty="0">
                          <a:solidFill>
                            <a:schemeClr val="bg1"/>
                          </a:solidFill>
                          <a:latin typeface="+mn-lt"/>
                          <a:ea typeface="+mn-ea"/>
                          <a:cs typeface="+mn-cs"/>
                        </a:rPr>
                        <a:t>Cénomanien Littoral</a:t>
                      </a:r>
                    </a:p>
                  </a:txBody>
                  <a:tcPr anchor="ctr">
                    <a:solidFill>
                      <a:srgbClr val="00B050"/>
                    </a:solidFill>
                  </a:tcPr>
                </a:tc>
                <a:tc>
                  <a:txBody>
                    <a:bodyPr/>
                    <a:lstStyle/>
                    <a:p>
                      <a:pPr algn="ctr"/>
                      <a:r>
                        <a:rPr lang="fr-FR" sz="1600" b="1" dirty="0">
                          <a:solidFill>
                            <a:schemeClr val="bg1"/>
                          </a:solidFill>
                        </a:rPr>
                        <a:t>Cénomanien Sud</a:t>
                      </a:r>
                    </a:p>
                    <a:p>
                      <a:pPr algn="ctr"/>
                      <a:r>
                        <a:rPr lang="fr-FR" sz="1600" b="1" dirty="0">
                          <a:solidFill>
                            <a:schemeClr val="bg1"/>
                          </a:solidFill>
                        </a:rPr>
                        <a:t>« sous réserve de validité » </a:t>
                      </a:r>
                    </a:p>
                  </a:txBody>
                  <a:tcPr anchor="ctr">
                    <a:solidFill>
                      <a:srgbClr val="005C2A"/>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600" dirty="0"/>
                        <a:t>Cénomanien </a:t>
                      </a:r>
                      <a:br>
                        <a:rPr lang="fr-FR" sz="1600" dirty="0"/>
                      </a:br>
                      <a:r>
                        <a:rPr lang="fr-FR" sz="1600" dirty="0"/>
                        <a:t>Médoc-Estuaire</a:t>
                      </a:r>
                    </a:p>
                  </a:txBody>
                  <a:tcPr anchor="ctr"/>
                </a:tc>
                <a:extLst>
                  <a:ext uri="{0D108BD9-81ED-4DB2-BD59-A6C34878D82A}">
                    <a16:rowId xmlns:a16="http://schemas.microsoft.com/office/drawing/2014/main" val="2217443482"/>
                  </a:ext>
                </a:extLst>
              </a:tr>
            </a:tbl>
          </a:graphicData>
        </a:graphic>
      </p:graphicFrame>
      <p:sp>
        <p:nvSpPr>
          <p:cNvPr id="2" name="Espace réservé du contenu 1">
            <a:extLst>
              <a:ext uri="{FF2B5EF4-FFF2-40B4-BE49-F238E27FC236}">
                <a16:creationId xmlns:a16="http://schemas.microsoft.com/office/drawing/2014/main" id="{7FEC5C24-FF86-EB55-E898-650C82F745AF}"/>
              </a:ext>
            </a:extLst>
          </p:cNvPr>
          <p:cNvSpPr txBox="1">
            <a:spLocks/>
          </p:cNvSpPr>
          <p:nvPr/>
        </p:nvSpPr>
        <p:spPr>
          <a:xfrm>
            <a:off x="7719238" y="234249"/>
            <a:ext cx="3919387" cy="981992"/>
          </a:xfrm>
          <a:prstGeom prst="rect">
            <a:avLst/>
          </a:prstGeom>
          <a:solidFill>
            <a:schemeClr val="bg1"/>
          </a:solidFill>
          <a:ln>
            <a:solidFill>
              <a:schemeClr val="bg1"/>
            </a:solidFill>
          </a:ln>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500"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5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Clr>
                <a:schemeClr val="accent6">
                  <a:lumMod val="75000"/>
                </a:schemeClr>
              </a:buClr>
              <a:buNone/>
            </a:pPr>
            <a:r>
              <a:rPr lang="fr-FR" sz="1700" dirty="0">
                <a:solidFill>
                  <a:srgbClr val="217AA8"/>
                </a:solidFill>
              </a:rPr>
              <a:t>En cours : </a:t>
            </a:r>
          </a:p>
          <a:p>
            <a:pPr>
              <a:buClr>
                <a:schemeClr val="accent6">
                  <a:lumMod val="75000"/>
                </a:schemeClr>
              </a:buClr>
              <a:buFont typeface="Arial" panose="020B0604020202020204" pitchFamily="34" charset="0"/>
              <a:buChar char="•"/>
            </a:pPr>
            <a:r>
              <a:rPr lang="fr-FR" sz="1700" dirty="0">
                <a:solidFill>
                  <a:srgbClr val="217AA8"/>
                </a:solidFill>
              </a:rPr>
              <a:t>Etude Eocène Nord – 77 000 € </a:t>
            </a:r>
          </a:p>
          <a:p>
            <a:pPr>
              <a:buClr>
                <a:schemeClr val="accent6">
                  <a:lumMod val="75000"/>
                </a:schemeClr>
              </a:buClr>
              <a:buFont typeface="Arial" panose="020B0604020202020204" pitchFamily="34" charset="0"/>
              <a:buChar char="•"/>
            </a:pPr>
            <a:r>
              <a:rPr lang="fr-FR" sz="1700" dirty="0">
                <a:solidFill>
                  <a:srgbClr val="217AA8"/>
                </a:solidFill>
              </a:rPr>
              <a:t>Projet d’étude ENSEGID Oligocène</a:t>
            </a:r>
          </a:p>
        </p:txBody>
      </p:sp>
    </p:spTree>
    <p:extLst>
      <p:ext uri="{BB962C8B-B14F-4D97-AF65-F5344CB8AC3E}">
        <p14:creationId xmlns:p14="http://schemas.microsoft.com/office/powerpoint/2010/main" val="12608875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264D5-319C-D490-F480-9BC210B27C00}"/>
            </a:ext>
          </a:extLst>
        </p:cNvPr>
        <p:cNvGrpSpPr/>
        <p:nvPr/>
      </p:nvGrpSpPr>
      <p:grpSpPr>
        <a:xfrm>
          <a:off x="0" y="0"/>
          <a:ext cx="0" cy="0"/>
          <a:chOff x="0" y="0"/>
          <a:chExt cx="0" cy="0"/>
        </a:xfrm>
      </p:grpSpPr>
      <p:sp>
        <p:nvSpPr>
          <p:cNvPr id="9" name="Espace réservé du contenu 1">
            <a:extLst>
              <a:ext uri="{FF2B5EF4-FFF2-40B4-BE49-F238E27FC236}">
                <a16:creationId xmlns:a16="http://schemas.microsoft.com/office/drawing/2014/main" id="{45F63336-4BAE-9B69-A051-D9FAA61784B7}"/>
              </a:ext>
            </a:extLst>
          </p:cNvPr>
          <p:cNvSpPr>
            <a:spLocks noGrp="1"/>
          </p:cNvSpPr>
          <p:nvPr>
            <p:ph idx="1"/>
          </p:nvPr>
        </p:nvSpPr>
        <p:spPr>
          <a:xfrm>
            <a:off x="298560" y="1009181"/>
            <a:ext cx="6532290" cy="3904751"/>
          </a:xfrm>
        </p:spPr>
        <p:txBody>
          <a:bodyPr>
            <a:noAutofit/>
          </a:bodyPr>
          <a:lstStyle/>
          <a:p>
            <a:pPr marL="342900" indent="-342900">
              <a:spcBef>
                <a:spcPts val="1200"/>
              </a:spcBef>
              <a:spcAft>
                <a:spcPts val="600"/>
              </a:spcAft>
              <a:buClr>
                <a:srgbClr val="F78F04"/>
              </a:buClr>
              <a:buFont typeface="Arial" panose="020B0604020202020204" pitchFamily="34" charset="0"/>
              <a:buChar char="•"/>
            </a:pPr>
            <a:r>
              <a:rPr lang="fr-FR" sz="2200" dirty="0">
                <a:solidFill>
                  <a:srgbClr val="333399"/>
                </a:solidFill>
                <a:latin typeface="Trebuchet MS" panose="020B0603020202020204" pitchFamily="34" charset="0"/>
              </a:rPr>
              <a:t>Evolutions majeures du MONA, le modèle de simulation servant pour les VMPO : </a:t>
            </a:r>
          </a:p>
          <a:p>
            <a:pPr lvl="1" indent="-342900">
              <a:spcBef>
                <a:spcPts val="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amélioration de la géologie </a:t>
            </a:r>
            <a:r>
              <a:rPr lang="fr-FR" i="1" dirty="0">
                <a:solidFill>
                  <a:srgbClr val="333399"/>
                </a:solidFill>
                <a:latin typeface="Trebuchet MS" panose="020B0603020202020204" pitchFamily="34" charset="0"/>
              </a:rPr>
              <a:t>(travaux actuels menés avec le V3.3) </a:t>
            </a:r>
          </a:p>
          <a:p>
            <a:pPr lvl="1" indent="-342900">
              <a:spcBef>
                <a:spcPts val="0"/>
              </a:spcBef>
              <a:buClr>
                <a:srgbClr val="F78F04"/>
              </a:buClr>
              <a:buFont typeface="Wingdings" panose="05000000000000000000" pitchFamily="2" charset="2"/>
              <a:buChar char="ü"/>
            </a:pPr>
            <a:r>
              <a:rPr lang="fr-FR" sz="2200" dirty="0">
                <a:solidFill>
                  <a:srgbClr val="333399"/>
                </a:solidFill>
                <a:latin typeface="Trebuchet MS" panose="020B0603020202020204" pitchFamily="34" charset="0"/>
              </a:rPr>
              <a:t>arrêt de la mise à jour des versions antérieures du modèle </a:t>
            </a:r>
          </a:p>
          <a:p>
            <a:pPr marL="400050" lvl="1" indent="0">
              <a:spcBef>
                <a:spcPts val="1200"/>
              </a:spcBef>
              <a:buClr>
                <a:srgbClr val="F78F04"/>
              </a:buClr>
              <a:buNone/>
            </a:pPr>
            <a:r>
              <a:rPr lang="fr-FR" sz="2200" b="1" dirty="0">
                <a:solidFill>
                  <a:srgbClr val="333399"/>
                </a:solidFill>
                <a:latin typeface="Trebuchet MS" panose="020B0603020202020204" pitchFamily="34" charset="0"/>
                <a:sym typeface="Wingdings" panose="05000000000000000000" pitchFamily="2" charset="2"/>
              </a:rPr>
              <a:t> besoin de basculer sur la nouvelle version </a:t>
            </a:r>
          </a:p>
          <a:p>
            <a:pPr>
              <a:spcBef>
                <a:spcPts val="1200"/>
              </a:spcBef>
              <a:buClr>
                <a:srgbClr val="F78F04"/>
              </a:buClr>
              <a:buFont typeface="Arial" panose="020B0604020202020204" pitchFamily="34" charset="0"/>
              <a:buChar char="•"/>
            </a:pPr>
            <a:r>
              <a:rPr lang="fr-FR" sz="2200" dirty="0">
                <a:solidFill>
                  <a:srgbClr val="333399"/>
                </a:solidFill>
                <a:latin typeface="Trebuchet MS" panose="020B0603020202020204" pitchFamily="34" charset="0"/>
                <a:sym typeface="Wingdings" panose="05000000000000000000" pitchFamily="2" charset="2"/>
              </a:rPr>
              <a:t>Prise en compte de la trajectoire de réchauffement de référence à l’échelle nationale (Explore 2) </a:t>
            </a:r>
          </a:p>
          <a:p>
            <a:pPr marL="0" indent="0">
              <a:spcBef>
                <a:spcPts val="1200"/>
              </a:spcBef>
              <a:buClr>
                <a:srgbClr val="F78F04"/>
              </a:buClr>
              <a:buNone/>
            </a:pPr>
            <a:r>
              <a:rPr lang="fr-FR" sz="2200" b="1" dirty="0">
                <a:solidFill>
                  <a:srgbClr val="333399"/>
                </a:solidFill>
                <a:latin typeface="Trebuchet MS" panose="020B0603020202020204" pitchFamily="34" charset="0"/>
                <a:sym typeface="Wingdings" panose="05000000000000000000" pitchFamily="2" charset="2"/>
              </a:rPr>
              <a:t> Vérifier la validité des travaux déjà entrepris et poursuivre le travail de révision</a:t>
            </a:r>
          </a:p>
        </p:txBody>
      </p:sp>
      <p:sp>
        <p:nvSpPr>
          <p:cNvPr id="3" name="Espace réservé du numéro de diapositive 2">
            <a:extLst>
              <a:ext uri="{FF2B5EF4-FFF2-40B4-BE49-F238E27FC236}">
                <a16:creationId xmlns:a16="http://schemas.microsoft.com/office/drawing/2014/main" id="{02061F07-13EF-739D-D698-AF237D52AF86}"/>
              </a:ext>
            </a:extLst>
          </p:cNvPr>
          <p:cNvSpPr>
            <a:spLocks noGrp="1"/>
          </p:cNvSpPr>
          <p:nvPr>
            <p:ph type="sldNum" sz="quarter" idx="12"/>
          </p:nvPr>
        </p:nvSpPr>
        <p:spPr/>
        <p:txBody>
          <a:bodyPr/>
          <a:lstStyle/>
          <a:p>
            <a:fld id="{A69E00E3-DEE3-4217-B4F6-3EC050798811}" type="slidenum">
              <a:rPr lang="fr-FR" smtClean="0"/>
              <a:t>11</a:t>
            </a:fld>
            <a:endParaRPr lang="fr-FR" dirty="0"/>
          </a:p>
        </p:txBody>
      </p:sp>
      <p:sp>
        <p:nvSpPr>
          <p:cNvPr id="4" name="Titre 3">
            <a:extLst>
              <a:ext uri="{FF2B5EF4-FFF2-40B4-BE49-F238E27FC236}">
                <a16:creationId xmlns:a16="http://schemas.microsoft.com/office/drawing/2014/main" id="{13929537-2BB0-6E36-160B-BB77EE85677E}"/>
              </a:ext>
            </a:extLst>
          </p:cNvPr>
          <p:cNvSpPr>
            <a:spLocks noGrp="1"/>
          </p:cNvSpPr>
          <p:nvPr>
            <p:ph type="title"/>
          </p:nvPr>
        </p:nvSpPr>
        <p:spPr/>
        <p:txBody>
          <a:bodyPr/>
          <a:lstStyle/>
          <a:p>
            <a:r>
              <a:rPr lang="fr-FR" dirty="0"/>
              <a:t>Révision des VMPO </a:t>
            </a:r>
          </a:p>
        </p:txBody>
      </p:sp>
      <p:pic>
        <p:nvPicPr>
          <p:cNvPr id="6" name="Image 5">
            <a:extLst>
              <a:ext uri="{FF2B5EF4-FFF2-40B4-BE49-F238E27FC236}">
                <a16:creationId xmlns:a16="http://schemas.microsoft.com/office/drawing/2014/main" id="{2F048F02-9A97-605A-48E9-DD024ADC621A}"/>
              </a:ext>
            </a:extLst>
          </p:cNvPr>
          <p:cNvPicPr>
            <a:picLocks noChangeAspect="1"/>
          </p:cNvPicPr>
          <p:nvPr/>
        </p:nvPicPr>
        <p:blipFill>
          <a:blip r:embed="rId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011942" y="4025738"/>
            <a:ext cx="4785368" cy="2316118"/>
          </a:xfrm>
          <a:prstGeom prst="rect">
            <a:avLst/>
          </a:prstGeom>
        </p:spPr>
      </p:pic>
      <p:pic>
        <p:nvPicPr>
          <p:cNvPr id="8" name="Image 7">
            <a:extLst>
              <a:ext uri="{FF2B5EF4-FFF2-40B4-BE49-F238E27FC236}">
                <a16:creationId xmlns:a16="http://schemas.microsoft.com/office/drawing/2014/main" id="{5DA37A0E-C187-835A-BC43-2A573C08CB08}"/>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6720115" y="215251"/>
            <a:ext cx="5488388" cy="3888915"/>
          </a:xfrm>
          <a:prstGeom prst="rect">
            <a:avLst/>
          </a:prstGeom>
        </p:spPr>
      </p:pic>
      <p:sp>
        <p:nvSpPr>
          <p:cNvPr id="11" name="ZoneTexte 10">
            <a:extLst>
              <a:ext uri="{FF2B5EF4-FFF2-40B4-BE49-F238E27FC236}">
                <a16:creationId xmlns:a16="http://schemas.microsoft.com/office/drawing/2014/main" id="{E2952AE5-8986-CD53-B364-422F471BC016}"/>
              </a:ext>
            </a:extLst>
          </p:cNvPr>
          <p:cNvSpPr txBox="1"/>
          <p:nvPr/>
        </p:nvSpPr>
        <p:spPr>
          <a:xfrm>
            <a:off x="9506804" y="339664"/>
            <a:ext cx="2580167" cy="369332"/>
          </a:xfrm>
          <a:prstGeom prst="rect">
            <a:avLst/>
          </a:prstGeom>
          <a:noFill/>
        </p:spPr>
        <p:txBody>
          <a:bodyPr wrap="square" rtlCol="0">
            <a:spAutoFit/>
          </a:bodyPr>
          <a:lstStyle/>
          <a:p>
            <a:r>
              <a:rPr lang="fr-FR" dirty="0">
                <a:solidFill>
                  <a:srgbClr val="002060"/>
                </a:solidFill>
              </a:rPr>
              <a:t>MONA Nouvelle version</a:t>
            </a:r>
          </a:p>
        </p:txBody>
      </p:sp>
      <p:sp>
        <p:nvSpPr>
          <p:cNvPr id="5" name="Rectangle 4">
            <a:extLst>
              <a:ext uri="{FF2B5EF4-FFF2-40B4-BE49-F238E27FC236}">
                <a16:creationId xmlns:a16="http://schemas.microsoft.com/office/drawing/2014/main" id="{B9C71C6F-6621-3497-835F-326FB3FCFA0B}"/>
              </a:ext>
            </a:extLst>
          </p:cNvPr>
          <p:cNvSpPr/>
          <p:nvPr/>
        </p:nvSpPr>
        <p:spPr>
          <a:xfrm>
            <a:off x="10678233" y="2328529"/>
            <a:ext cx="1513767" cy="190004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F3322EC1-C478-1736-6340-CD08D62F3693}"/>
              </a:ext>
            </a:extLst>
          </p:cNvPr>
          <p:cNvSpPr txBox="1"/>
          <p:nvPr/>
        </p:nvSpPr>
        <p:spPr>
          <a:xfrm>
            <a:off x="10319724" y="3386124"/>
            <a:ext cx="1658678" cy="923330"/>
          </a:xfrm>
          <a:prstGeom prst="rect">
            <a:avLst/>
          </a:prstGeom>
          <a:noFill/>
        </p:spPr>
        <p:txBody>
          <a:bodyPr wrap="square" rtlCol="0">
            <a:spAutoFit/>
          </a:bodyPr>
          <a:lstStyle/>
          <a:p>
            <a:pPr algn="r"/>
            <a:r>
              <a:rPr lang="fr-FR" dirty="0">
                <a:solidFill>
                  <a:srgbClr val="002060"/>
                </a:solidFill>
              </a:rPr>
              <a:t>Ancien MONA – utilisé pour les VMPO</a:t>
            </a:r>
          </a:p>
        </p:txBody>
      </p:sp>
      <p:sp>
        <p:nvSpPr>
          <p:cNvPr id="7" name="Espace réservé du contenu 1">
            <a:extLst>
              <a:ext uri="{FF2B5EF4-FFF2-40B4-BE49-F238E27FC236}">
                <a16:creationId xmlns:a16="http://schemas.microsoft.com/office/drawing/2014/main" id="{5992163C-766F-9428-3F07-7EBE31B5C17E}"/>
              </a:ext>
            </a:extLst>
          </p:cNvPr>
          <p:cNvSpPr txBox="1">
            <a:spLocks/>
          </p:cNvSpPr>
          <p:nvPr/>
        </p:nvSpPr>
        <p:spPr>
          <a:xfrm>
            <a:off x="831069" y="5967054"/>
            <a:ext cx="7470429" cy="500767"/>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500"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5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fr-FR" sz="2000" dirty="0">
                <a:solidFill>
                  <a:schemeClr val="tx1"/>
                </a:solidFill>
              </a:rPr>
              <a:t>Convention BRGM VMPO – 10 simulations : 100 000 € TTC</a:t>
            </a:r>
          </a:p>
        </p:txBody>
      </p:sp>
    </p:spTree>
    <p:extLst>
      <p:ext uri="{BB962C8B-B14F-4D97-AF65-F5344CB8AC3E}">
        <p14:creationId xmlns:p14="http://schemas.microsoft.com/office/powerpoint/2010/main" val="2343426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3BFC1-1F87-6583-7EA7-AC733AED9AE7}"/>
            </a:ext>
          </a:extLst>
        </p:cNvPr>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6A78619-C77F-4115-2D9C-0784D4DE7D9A}"/>
              </a:ext>
            </a:extLst>
          </p:cNvPr>
          <p:cNvSpPr>
            <a:spLocks noGrp="1"/>
          </p:cNvSpPr>
          <p:nvPr>
            <p:ph idx="1"/>
          </p:nvPr>
        </p:nvSpPr>
        <p:spPr>
          <a:xfrm>
            <a:off x="320294" y="993150"/>
            <a:ext cx="10972800" cy="3904751"/>
          </a:xfrm>
        </p:spPr>
        <p:txBody>
          <a:bodyPr>
            <a:noAutofit/>
          </a:bodyPr>
          <a:lstStyle/>
          <a:p>
            <a:pPr algn="just" hangingPunct="0">
              <a:spcBef>
                <a:spcPts val="300"/>
              </a:spcBef>
              <a:spcAft>
                <a:spcPts val="600"/>
              </a:spcAft>
              <a:buClr>
                <a:schemeClr val="accent6"/>
              </a:buClr>
              <a:buFont typeface="Arial" panose="020B0604020202020204" pitchFamily="34" charset="0"/>
              <a:buChar char="•"/>
            </a:pPr>
            <a:r>
              <a:rPr lang="fr-FR" sz="2200" dirty="0">
                <a:solidFill>
                  <a:srgbClr val="1341A1"/>
                </a:solidFill>
                <a:latin typeface="Trebuchet MS" panose="020B0603020202020204" pitchFamily="34" charset="0"/>
                <a:ea typeface="Times New Roman" panose="02020603050405020304" pitchFamily="18" charset="0"/>
                <a:cs typeface="TrebuchetMS"/>
              </a:rPr>
              <a:t>Anciens forages, convertis en « fontaine » </a:t>
            </a:r>
          </a:p>
          <a:p>
            <a:pPr marL="0" indent="0" algn="just" hangingPunct="0">
              <a:spcBef>
                <a:spcPts val="300"/>
              </a:spcBef>
              <a:spcAft>
                <a:spcPts val="600"/>
              </a:spcAft>
              <a:buClr>
                <a:schemeClr val="accent6"/>
              </a:buClr>
              <a:buNone/>
            </a:pPr>
            <a:r>
              <a:rPr lang="fr-FR" sz="2200" dirty="0">
                <a:solidFill>
                  <a:srgbClr val="1341A1"/>
                </a:solidFill>
                <a:latin typeface="Trebuchet MS" panose="020B0603020202020204" pitchFamily="34" charset="0"/>
                <a:ea typeface="Times New Roman" panose="02020603050405020304" pitchFamily="18" charset="0"/>
                <a:cs typeface="TrebuchetMS"/>
              </a:rPr>
              <a:t>qui s’écoulent en continue </a:t>
            </a:r>
            <a:r>
              <a:rPr lang="fr-FR" sz="2200" dirty="0">
                <a:solidFill>
                  <a:srgbClr val="1341A1"/>
                </a:solidFill>
                <a:latin typeface="Trebuchet MS" panose="020B0603020202020204" pitchFamily="34" charset="0"/>
                <a:ea typeface="Times New Roman" panose="02020603050405020304" pitchFamily="18" charset="0"/>
                <a:cs typeface="TrebuchetMS"/>
                <a:sym typeface="Wingdings" panose="05000000000000000000" pitchFamily="2" charset="2"/>
              </a:rPr>
              <a:t> perte nette</a:t>
            </a:r>
            <a:endParaRPr lang="fr-FR" sz="2200" dirty="0">
              <a:latin typeface="Trebuchet MS" panose="020B0603020202020204" pitchFamily="34" charset="0"/>
              <a:ea typeface="Times New Roman" panose="02020603050405020304" pitchFamily="18" charset="0"/>
              <a:cs typeface="TrebuchetMS"/>
              <a:sym typeface="Wingdings" panose="05000000000000000000" pitchFamily="2" charset="2"/>
            </a:endParaRPr>
          </a:p>
        </p:txBody>
      </p:sp>
      <p:sp>
        <p:nvSpPr>
          <p:cNvPr id="3" name="Espace réservé du numéro de diapositive 2">
            <a:extLst>
              <a:ext uri="{FF2B5EF4-FFF2-40B4-BE49-F238E27FC236}">
                <a16:creationId xmlns:a16="http://schemas.microsoft.com/office/drawing/2014/main" id="{C08FAB98-1D36-AFCC-24F4-EA1853112E90}"/>
              </a:ext>
            </a:extLst>
          </p:cNvPr>
          <p:cNvSpPr>
            <a:spLocks noGrp="1"/>
          </p:cNvSpPr>
          <p:nvPr>
            <p:ph type="sldNum" sz="quarter" idx="12"/>
          </p:nvPr>
        </p:nvSpPr>
        <p:spPr/>
        <p:txBody>
          <a:bodyPr/>
          <a:lstStyle/>
          <a:p>
            <a:fld id="{A69E00E3-DEE3-4217-B4F6-3EC050798811}" type="slidenum">
              <a:rPr lang="fr-FR" smtClean="0"/>
              <a:t>12</a:t>
            </a:fld>
            <a:endParaRPr lang="fr-FR" dirty="0"/>
          </a:p>
        </p:txBody>
      </p:sp>
      <p:sp>
        <p:nvSpPr>
          <p:cNvPr id="4" name="Titre 3">
            <a:extLst>
              <a:ext uri="{FF2B5EF4-FFF2-40B4-BE49-F238E27FC236}">
                <a16:creationId xmlns:a16="http://schemas.microsoft.com/office/drawing/2014/main" id="{7D412488-B14E-1033-F4AC-B88704D8A227}"/>
              </a:ext>
            </a:extLst>
          </p:cNvPr>
          <p:cNvSpPr>
            <a:spLocks noGrp="1"/>
          </p:cNvSpPr>
          <p:nvPr>
            <p:ph type="title"/>
          </p:nvPr>
        </p:nvSpPr>
        <p:spPr/>
        <p:txBody>
          <a:bodyPr/>
          <a:lstStyle/>
          <a:p>
            <a:pPr algn="just" hangingPunct="0">
              <a:spcBef>
                <a:spcPts val="300"/>
              </a:spcBef>
              <a:spcAft>
                <a:spcPts val="600"/>
              </a:spcAft>
              <a:buClr>
                <a:schemeClr val="accent6"/>
              </a:buClr>
            </a:pPr>
            <a:r>
              <a:rPr lang="fr-FR" sz="2800" dirty="0">
                <a:latin typeface="Trebuchet MS" panose="020B0603020202020204" pitchFamily="34" charset="0"/>
                <a:ea typeface="Times New Roman" panose="02020603050405020304" pitchFamily="18" charset="0"/>
                <a:cs typeface="TrebuchetMS"/>
              </a:rPr>
              <a:t>Forages artésiens du Bassin d’Arcachon </a:t>
            </a:r>
          </a:p>
        </p:txBody>
      </p:sp>
      <p:pic>
        <p:nvPicPr>
          <p:cNvPr id="5" name="Image 4" descr="Une image contenant plein air, bâtiment, fontaine, arbre&#10;&#10;Le contenu généré par l’IA peut être incorrect.">
            <a:extLst>
              <a:ext uri="{FF2B5EF4-FFF2-40B4-BE49-F238E27FC236}">
                <a16:creationId xmlns:a16="http://schemas.microsoft.com/office/drawing/2014/main" id="{158A1F4F-7BC8-E3AF-CD37-A147B5C38E0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730316" y="733647"/>
            <a:ext cx="2049556" cy="2035067"/>
          </a:xfrm>
          <a:prstGeom prst="rect">
            <a:avLst/>
          </a:prstGeom>
        </p:spPr>
      </p:pic>
      <p:sp>
        <p:nvSpPr>
          <p:cNvPr id="6" name="ZoneTexte 5">
            <a:extLst>
              <a:ext uri="{FF2B5EF4-FFF2-40B4-BE49-F238E27FC236}">
                <a16:creationId xmlns:a16="http://schemas.microsoft.com/office/drawing/2014/main" id="{F213F131-32E4-9476-E975-8D0705B2FBFB}"/>
              </a:ext>
            </a:extLst>
          </p:cNvPr>
          <p:cNvSpPr txBox="1"/>
          <p:nvPr/>
        </p:nvSpPr>
        <p:spPr>
          <a:xfrm>
            <a:off x="6736765" y="2519126"/>
            <a:ext cx="1419428" cy="276999"/>
          </a:xfrm>
          <a:prstGeom prst="rect">
            <a:avLst/>
          </a:prstGeom>
          <a:noFill/>
        </p:spPr>
        <p:txBody>
          <a:bodyPr wrap="none" rtlCol="0">
            <a:spAutoFit/>
          </a:bodyPr>
          <a:lstStyle/>
          <a:p>
            <a:r>
              <a:rPr lang="fr-FR" sz="1200" dirty="0">
                <a:solidFill>
                  <a:schemeClr val="bg1"/>
                </a:solidFill>
                <a:latin typeface="Trebuchet MS" panose="020B0603020202020204" pitchFamily="34" charset="0"/>
                <a:cs typeface="Times New Roman" panose="02020603050405020304" pitchFamily="18" charset="0"/>
              </a:rPr>
              <a:t>Village de l’Herbe</a:t>
            </a:r>
          </a:p>
        </p:txBody>
      </p:sp>
      <p:pic>
        <p:nvPicPr>
          <p:cNvPr id="23" name="PXL_20250708_151050746.TS">
            <a:hlinkClick r:id="" action="ppaction://media"/>
            <a:extLst>
              <a:ext uri="{FF2B5EF4-FFF2-40B4-BE49-F238E27FC236}">
                <a16:creationId xmlns:a16="http://schemas.microsoft.com/office/drawing/2014/main" id="{96C84296-1633-DE42-0300-85EAB3279A0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874676" y="733647"/>
            <a:ext cx="3229577" cy="5741471"/>
          </a:xfrm>
          <a:prstGeom prst="rect">
            <a:avLst/>
          </a:prstGeom>
        </p:spPr>
      </p:pic>
      <p:grpSp>
        <p:nvGrpSpPr>
          <p:cNvPr id="8" name="Groupe 7">
            <a:extLst>
              <a:ext uri="{FF2B5EF4-FFF2-40B4-BE49-F238E27FC236}">
                <a16:creationId xmlns:a16="http://schemas.microsoft.com/office/drawing/2014/main" id="{3B730A23-C751-6647-FEF9-50F7DB8B6DC1}"/>
              </a:ext>
            </a:extLst>
          </p:cNvPr>
          <p:cNvGrpSpPr/>
          <p:nvPr/>
        </p:nvGrpSpPr>
        <p:grpSpPr>
          <a:xfrm>
            <a:off x="5326916" y="3160139"/>
            <a:ext cx="3476662" cy="3315810"/>
            <a:chOff x="7019521" y="2497879"/>
            <a:chExt cx="4303970" cy="3768599"/>
          </a:xfrm>
        </p:grpSpPr>
        <p:pic>
          <p:nvPicPr>
            <p:cNvPr id="9" name="Image 8">
              <a:extLst>
                <a:ext uri="{FF2B5EF4-FFF2-40B4-BE49-F238E27FC236}">
                  <a16:creationId xmlns:a16="http://schemas.microsoft.com/office/drawing/2014/main" id="{DB064CC8-DCD4-F422-3A8A-DEC5E7DDFA8F}"/>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19521" y="2497879"/>
              <a:ext cx="4303970" cy="3768599"/>
            </a:xfrm>
            <a:prstGeom prst="rect">
              <a:avLst/>
            </a:prstGeom>
            <a:noFill/>
          </p:spPr>
        </p:pic>
        <p:sp>
          <p:nvSpPr>
            <p:cNvPr id="10" name="Forme libre : forme 9">
              <a:extLst>
                <a:ext uri="{FF2B5EF4-FFF2-40B4-BE49-F238E27FC236}">
                  <a16:creationId xmlns:a16="http://schemas.microsoft.com/office/drawing/2014/main" id="{0DFDA0D9-2C05-199D-45BD-194236C48B32}"/>
                </a:ext>
              </a:extLst>
            </p:cNvPr>
            <p:cNvSpPr/>
            <p:nvPr/>
          </p:nvSpPr>
          <p:spPr>
            <a:xfrm>
              <a:off x="8482013" y="2652713"/>
              <a:ext cx="1071562" cy="904875"/>
            </a:xfrm>
            <a:custGeom>
              <a:avLst/>
              <a:gdLst>
                <a:gd name="connsiteX0" fmla="*/ 0 w 1071562"/>
                <a:gd name="connsiteY0" fmla="*/ 661987 h 904875"/>
                <a:gd name="connsiteX1" fmla="*/ 71437 w 1071562"/>
                <a:gd name="connsiteY1" fmla="*/ 638175 h 904875"/>
                <a:gd name="connsiteX2" fmla="*/ 114300 w 1071562"/>
                <a:gd name="connsiteY2" fmla="*/ 604837 h 904875"/>
                <a:gd name="connsiteX3" fmla="*/ 128587 w 1071562"/>
                <a:gd name="connsiteY3" fmla="*/ 547687 h 904875"/>
                <a:gd name="connsiteX4" fmla="*/ 138112 w 1071562"/>
                <a:gd name="connsiteY4" fmla="*/ 533400 h 904875"/>
                <a:gd name="connsiteX5" fmla="*/ 166687 w 1071562"/>
                <a:gd name="connsiteY5" fmla="*/ 504825 h 904875"/>
                <a:gd name="connsiteX6" fmla="*/ 781050 w 1071562"/>
                <a:gd name="connsiteY6" fmla="*/ 228600 h 904875"/>
                <a:gd name="connsiteX7" fmla="*/ 852487 w 1071562"/>
                <a:gd name="connsiteY7" fmla="*/ 0 h 904875"/>
                <a:gd name="connsiteX8" fmla="*/ 1071562 w 1071562"/>
                <a:gd name="connsiteY8" fmla="*/ 185737 h 904875"/>
                <a:gd name="connsiteX9" fmla="*/ 928687 w 1071562"/>
                <a:gd name="connsiteY9" fmla="*/ 495300 h 904875"/>
                <a:gd name="connsiteX10" fmla="*/ 823912 w 1071562"/>
                <a:gd name="connsiteY10" fmla="*/ 623887 h 904875"/>
                <a:gd name="connsiteX11" fmla="*/ 519112 w 1071562"/>
                <a:gd name="connsiteY11" fmla="*/ 681037 h 904875"/>
                <a:gd name="connsiteX12" fmla="*/ 504825 w 1071562"/>
                <a:gd name="connsiteY12" fmla="*/ 714375 h 904875"/>
                <a:gd name="connsiteX13" fmla="*/ 438150 w 1071562"/>
                <a:gd name="connsiteY13" fmla="*/ 723900 h 904875"/>
                <a:gd name="connsiteX14" fmla="*/ 357187 w 1071562"/>
                <a:gd name="connsiteY14" fmla="*/ 790575 h 904875"/>
                <a:gd name="connsiteX15" fmla="*/ 319087 w 1071562"/>
                <a:gd name="connsiteY15" fmla="*/ 833437 h 904875"/>
                <a:gd name="connsiteX16" fmla="*/ 257175 w 1071562"/>
                <a:gd name="connsiteY16" fmla="*/ 904875 h 904875"/>
                <a:gd name="connsiteX17" fmla="*/ 114300 w 1071562"/>
                <a:gd name="connsiteY17" fmla="*/ 790575 h 904875"/>
                <a:gd name="connsiteX18" fmla="*/ 47625 w 1071562"/>
                <a:gd name="connsiteY18" fmla="*/ 728662 h 904875"/>
                <a:gd name="connsiteX19" fmla="*/ 0 w 1071562"/>
                <a:gd name="connsiteY19" fmla="*/ 661987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71562" h="904875">
                  <a:moveTo>
                    <a:pt x="0" y="661987"/>
                  </a:moveTo>
                  <a:lnTo>
                    <a:pt x="71437" y="638175"/>
                  </a:lnTo>
                  <a:lnTo>
                    <a:pt x="114300" y="604837"/>
                  </a:lnTo>
                  <a:lnTo>
                    <a:pt x="128587" y="547687"/>
                  </a:lnTo>
                  <a:lnTo>
                    <a:pt x="138112" y="533400"/>
                  </a:lnTo>
                  <a:lnTo>
                    <a:pt x="166687" y="504825"/>
                  </a:lnTo>
                  <a:lnTo>
                    <a:pt x="781050" y="228600"/>
                  </a:lnTo>
                  <a:lnTo>
                    <a:pt x="852487" y="0"/>
                  </a:lnTo>
                  <a:lnTo>
                    <a:pt x="1071562" y="185737"/>
                  </a:lnTo>
                  <a:lnTo>
                    <a:pt x="928687" y="495300"/>
                  </a:lnTo>
                  <a:lnTo>
                    <a:pt x="823912" y="623887"/>
                  </a:lnTo>
                  <a:lnTo>
                    <a:pt x="519112" y="681037"/>
                  </a:lnTo>
                  <a:lnTo>
                    <a:pt x="504825" y="714375"/>
                  </a:lnTo>
                  <a:lnTo>
                    <a:pt x="438150" y="723900"/>
                  </a:lnTo>
                  <a:lnTo>
                    <a:pt x="357187" y="790575"/>
                  </a:lnTo>
                  <a:lnTo>
                    <a:pt x="319087" y="833437"/>
                  </a:lnTo>
                  <a:lnTo>
                    <a:pt x="257175" y="904875"/>
                  </a:lnTo>
                  <a:lnTo>
                    <a:pt x="114300" y="790575"/>
                  </a:lnTo>
                  <a:lnTo>
                    <a:pt x="47625" y="728662"/>
                  </a:lnTo>
                  <a:lnTo>
                    <a:pt x="0" y="661987"/>
                  </a:lnTo>
                  <a:close/>
                </a:path>
              </a:pathLst>
            </a:cu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1" name="Forme libre : forme 10">
              <a:extLst>
                <a:ext uri="{FF2B5EF4-FFF2-40B4-BE49-F238E27FC236}">
                  <a16:creationId xmlns:a16="http://schemas.microsoft.com/office/drawing/2014/main" id="{DB817327-E583-D2D9-36ED-F7F9A6453D69}"/>
                </a:ext>
              </a:extLst>
            </p:cNvPr>
            <p:cNvSpPr/>
            <p:nvPr/>
          </p:nvSpPr>
          <p:spPr>
            <a:xfrm>
              <a:off x="8734425" y="3286125"/>
              <a:ext cx="542925" cy="542925"/>
            </a:xfrm>
            <a:custGeom>
              <a:avLst/>
              <a:gdLst>
                <a:gd name="connsiteX0" fmla="*/ 0 w 542925"/>
                <a:gd name="connsiteY0" fmla="*/ 290513 h 542925"/>
                <a:gd name="connsiteX1" fmla="*/ 57150 w 542925"/>
                <a:gd name="connsiteY1" fmla="*/ 333375 h 542925"/>
                <a:gd name="connsiteX2" fmla="*/ 152400 w 542925"/>
                <a:gd name="connsiteY2" fmla="*/ 385763 h 542925"/>
                <a:gd name="connsiteX3" fmla="*/ 266700 w 542925"/>
                <a:gd name="connsiteY3" fmla="*/ 542925 h 542925"/>
                <a:gd name="connsiteX4" fmla="*/ 366713 w 542925"/>
                <a:gd name="connsiteY4" fmla="*/ 476250 h 542925"/>
                <a:gd name="connsiteX5" fmla="*/ 357188 w 542925"/>
                <a:gd name="connsiteY5" fmla="*/ 428625 h 542925"/>
                <a:gd name="connsiteX6" fmla="*/ 433388 w 542925"/>
                <a:gd name="connsiteY6" fmla="*/ 314325 h 542925"/>
                <a:gd name="connsiteX7" fmla="*/ 481013 w 542925"/>
                <a:gd name="connsiteY7" fmla="*/ 200025 h 542925"/>
                <a:gd name="connsiteX8" fmla="*/ 542925 w 542925"/>
                <a:gd name="connsiteY8" fmla="*/ 0 h 542925"/>
                <a:gd name="connsiteX9" fmla="*/ 300038 w 542925"/>
                <a:gd name="connsiteY9" fmla="*/ 42863 h 542925"/>
                <a:gd name="connsiteX10" fmla="*/ 257175 w 542925"/>
                <a:gd name="connsiteY10" fmla="*/ 76200 h 542925"/>
                <a:gd name="connsiteX11" fmla="*/ 166688 w 542925"/>
                <a:gd name="connsiteY11" fmla="*/ 90488 h 542925"/>
                <a:gd name="connsiteX12" fmla="*/ 0 w 542925"/>
                <a:gd name="connsiteY12" fmla="*/ 290513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2925" h="542925">
                  <a:moveTo>
                    <a:pt x="0" y="290513"/>
                  </a:moveTo>
                  <a:lnTo>
                    <a:pt x="57150" y="333375"/>
                  </a:lnTo>
                  <a:lnTo>
                    <a:pt x="152400" y="385763"/>
                  </a:lnTo>
                  <a:lnTo>
                    <a:pt x="266700" y="542925"/>
                  </a:lnTo>
                  <a:lnTo>
                    <a:pt x="366713" y="476250"/>
                  </a:lnTo>
                  <a:lnTo>
                    <a:pt x="357188" y="428625"/>
                  </a:lnTo>
                  <a:lnTo>
                    <a:pt x="433388" y="314325"/>
                  </a:lnTo>
                  <a:lnTo>
                    <a:pt x="481013" y="200025"/>
                  </a:lnTo>
                  <a:lnTo>
                    <a:pt x="542925" y="0"/>
                  </a:lnTo>
                  <a:lnTo>
                    <a:pt x="300038" y="42863"/>
                  </a:lnTo>
                  <a:lnTo>
                    <a:pt x="257175" y="76200"/>
                  </a:lnTo>
                  <a:lnTo>
                    <a:pt x="166688" y="90488"/>
                  </a:lnTo>
                  <a:lnTo>
                    <a:pt x="0" y="290513"/>
                  </a:lnTo>
                  <a:close/>
                </a:path>
              </a:pathLst>
            </a:cu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12" name="Forme libre : forme 11">
              <a:extLst>
                <a:ext uri="{FF2B5EF4-FFF2-40B4-BE49-F238E27FC236}">
                  <a16:creationId xmlns:a16="http://schemas.microsoft.com/office/drawing/2014/main" id="{351C2C61-A81D-2433-EDC1-A421EAD2094F}"/>
                </a:ext>
              </a:extLst>
            </p:cNvPr>
            <p:cNvSpPr/>
            <p:nvPr/>
          </p:nvSpPr>
          <p:spPr>
            <a:xfrm>
              <a:off x="7688580" y="4472940"/>
              <a:ext cx="1074420" cy="1706880"/>
            </a:xfrm>
            <a:custGeom>
              <a:avLst/>
              <a:gdLst>
                <a:gd name="connsiteX0" fmla="*/ 411480 w 1074420"/>
                <a:gd name="connsiteY0" fmla="*/ 121920 h 1706880"/>
                <a:gd name="connsiteX1" fmla="*/ 868680 w 1074420"/>
                <a:gd name="connsiteY1" fmla="*/ 0 h 1706880"/>
                <a:gd name="connsiteX2" fmla="*/ 845820 w 1074420"/>
                <a:gd name="connsiteY2" fmla="*/ 45720 h 1706880"/>
                <a:gd name="connsiteX3" fmla="*/ 1028700 w 1074420"/>
                <a:gd name="connsiteY3" fmla="*/ 68580 h 1706880"/>
                <a:gd name="connsiteX4" fmla="*/ 1074420 w 1074420"/>
                <a:gd name="connsiteY4" fmla="*/ 670560 h 1706880"/>
                <a:gd name="connsiteX5" fmla="*/ 1028700 w 1074420"/>
                <a:gd name="connsiteY5" fmla="*/ 1424940 h 1706880"/>
                <a:gd name="connsiteX6" fmla="*/ 0 w 1074420"/>
                <a:gd name="connsiteY6" fmla="*/ 1706880 h 1706880"/>
                <a:gd name="connsiteX7" fmla="*/ 53340 w 1074420"/>
                <a:gd name="connsiteY7" fmla="*/ 1447800 h 1706880"/>
                <a:gd name="connsiteX8" fmla="*/ 60960 w 1074420"/>
                <a:gd name="connsiteY8" fmla="*/ 1264920 h 1706880"/>
                <a:gd name="connsiteX9" fmla="*/ 30480 w 1074420"/>
                <a:gd name="connsiteY9" fmla="*/ 1143000 h 1706880"/>
                <a:gd name="connsiteX10" fmla="*/ 38100 w 1074420"/>
                <a:gd name="connsiteY10" fmla="*/ 967740 h 1706880"/>
                <a:gd name="connsiteX11" fmla="*/ 121920 w 1074420"/>
                <a:gd name="connsiteY11" fmla="*/ 838200 h 1706880"/>
                <a:gd name="connsiteX12" fmla="*/ 266700 w 1074420"/>
                <a:gd name="connsiteY12" fmla="*/ 655320 h 1706880"/>
                <a:gd name="connsiteX13" fmla="*/ 342900 w 1074420"/>
                <a:gd name="connsiteY13" fmla="*/ 510540 h 1706880"/>
                <a:gd name="connsiteX14" fmla="*/ 411480 w 1074420"/>
                <a:gd name="connsiteY14" fmla="*/ 327660 h 1706880"/>
                <a:gd name="connsiteX15" fmla="*/ 411480 w 1074420"/>
                <a:gd name="connsiteY15" fmla="*/ 121920 h 170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74420" h="1706880">
                  <a:moveTo>
                    <a:pt x="411480" y="121920"/>
                  </a:moveTo>
                  <a:lnTo>
                    <a:pt x="868680" y="0"/>
                  </a:lnTo>
                  <a:lnTo>
                    <a:pt x="845820" y="45720"/>
                  </a:lnTo>
                  <a:lnTo>
                    <a:pt x="1028700" y="68580"/>
                  </a:lnTo>
                  <a:lnTo>
                    <a:pt x="1074420" y="670560"/>
                  </a:lnTo>
                  <a:lnTo>
                    <a:pt x="1028700" y="1424940"/>
                  </a:lnTo>
                  <a:lnTo>
                    <a:pt x="0" y="1706880"/>
                  </a:lnTo>
                  <a:lnTo>
                    <a:pt x="53340" y="1447800"/>
                  </a:lnTo>
                  <a:lnTo>
                    <a:pt x="60960" y="1264920"/>
                  </a:lnTo>
                  <a:lnTo>
                    <a:pt x="30480" y="1143000"/>
                  </a:lnTo>
                  <a:lnTo>
                    <a:pt x="38100" y="967740"/>
                  </a:lnTo>
                  <a:lnTo>
                    <a:pt x="121920" y="838200"/>
                  </a:lnTo>
                  <a:lnTo>
                    <a:pt x="266700" y="655320"/>
                  </a:lnTo>
                  <a:lnTo>
                    <a:pt x="342900" y="510540"/>
                  </a:lnTo>
                  <a:lnTo>
                    <a:pt x="411480" y="327660"/>
                  </a:lnTo>
                  <a:lnTo>
                    <a:pt x="411480" y="121920"/>
                  </a:lnTo>
                  <a:close/>
                </a:path>
              </a:pathLst>
            </a:custGeom>
            <a:noFill/>
            <a:ln w="28575">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grpSp>
      <p:sp>
        <p:nvSpPr>
          <p:cNvPr id="13" name="ZoneTexte 12">
            <a:extLst>
              <a:ext uri="{FF2B5EF4-FFF2-40B4-BE49-F238E27FC236}">
                <a16:creationId xmlns:a16="http://schemas.microsoft.com/office/drawing/2014/main" id="{35B2E5A9-3848-24C7-1647-071347D8A948}"/>
              </a:ext>
            </a:extLst>
          </p:cNvPr>
          <p:cNvSpPr txBox="1"/>
          <p:nvPr/>
        </p:nvSpPr>
        <p:spPr>
          <a:xfrm>
            <a:off x="8874676" y="6166885"/>
            <a:ext cx="816249" cy="276999"/>
          </a:xfrm>
          <a:prstGeom prst="rect">
            <a:avLst/>
          </a:prstGeom>
          <a:noFill/>
        </p:spPr>
        <p:txBody>
          <a:bodyPr wrap="none" rtlCol="0">
            <a:spAutoFit/>
          </a:bodyPr>
          <a:lstStyle/>
          <a:p>
            <a:r>
              <a:rPr lang="fr-FR" sz="1200" dirty="0">
                <a:solidFill>
                  <a:schemeClr val="bg1"/>
                </a:solidFill>
                <a:latin typeface="Trebuchet MS" panose="020B0603020202020204" pitchFamily="34" charset="0"/>
                <a:cs typeface="Times New Roman" panose="02020603050405020304" pitchFamily="18" charset="0"/>
              </a:rPr>
              <a:t>Andernos</a:t>
            </a:r>
          </a:p>
        </p:txBody>
      </p:sp>
      <p:sp>
        <p:nvSpPr>
          <p:cNvPr id="14" name="ZoneTexte 13">
            <a:extLst>
              <a:ext uri="{FF2B5EF4-FFF2-40B4-BE49-F238E27FC236}">
                <a16:creationId xmlns:a16="http://schemas.microsoft.com/office/drawing/2014/main" id="{D2C0735A-C599-F9EC-8646-E4A88542B226}"/>
              </a:ext>
            </a:extLst>
          </p:cNvPr>
          <p:cNvSpPr txBox="1"/>
          <p:nvPr/>
        </p:nvSpPr>
        <p:spPr>
          <a:xfrm>
            <a:off x="292499" y="1938538"/>
            <a:ext cx="6317736" cy="2369880"/>
          </a:xfrm>
          <a:prstGeom prst="rect">
            <a:avLst/>
          </a:prstGeom>
          <a:noFill/>
        </p:spPr>
        <p:txBody>
          <a:bodyPr wrap="square" rtlCol="0">
            <a:spAutoFit/>
          </a:bodyPr>
          <a:lstStyle/>
          <a:p>
            <a:pPr algn="just" hangingPunct="0">
              <a:spcBef>
                <a:spcPts val="300"/>
              </a:spcBef>
              <a:spcAft>
                <a:spcPts val="600"/>
              </a:spcAft>
              <a:buClr>
                <a:schemeClr val="accent6"/>
              </a:buClr>
              <a:buFont typeface="Arial" panose="020B0604020202020204" pitchFamily="34" charset="0"/>
              <a:buChar char="•"/>
            </a:pPr>
            <a:r>
              <a:rPr lang="fr-FR" sz="2200" dirty="0">
                <a:solidFill>
                  <a:srgbClr val="1341A1"/>
                </a:solidFill>
                <a:latin typeface="Trebuchet MS" panose="020B0603020202020204" pitchFamily="34" charset="0"/>
                <a:ea typeface="Times New Roman" panose="02020603050405020304" pitchFamily="18" charset="0"/>
                <a:cs typeface="TrebuchetMS"/>
                <a:sym typeface="Wingdings" panose="05000000000000000000" pitchFamily="2" charset="2"/>
              </a:rPr>
              <a:t> Stage de 4 mois :</a:t>
            </a:r>
          </a:p>
          <a:p>
            <a:pPr lvl="1" algn="just" hangingPunct="0">
              <a:spcBef>
                <a:spcPts val="300"/>
              </a:spcBef>
              <a:spcAft>
                <a:spcPts val="600"/>
              </a:spcAft>
              <a:buClr>
                <a:schemeClr val="accent6"/>
              </a:buClr>
              <a:buFont typeface="Wingdings" panose="05000000000000000000" pitchFamily="2" charset="2"/>
              <a:buChar char="§"/>
            </a:pPr>
            <a:r>
              <a:rPr lang="fr-FR" sz="2200" dirty="0">
                <a:solidFill>
                  <a:srgbClr val="1341A1"/>
                </a:solidFill>
                <a:latin typeface="Trebuchet MS" panose="020B0603020202020204" pitchFamily="34" charset="0"/>
                <a:ea typeface="Times New Roman" panose="02020603050405020304" pitchFamily="18" charset="0"/>
                <a:cs typeface="TrebuchetMS"/>
                <a:sym typeface="Wingdings" panose="05000000000000000000" pitchFamily="2" charset="2"/>
              </a:rPr>
              <a:t> création d’un dispositif de mesure ; </a:t>
            </a:r>
          </a:p>
          <a:p>
            <a:pPr lvl="1" algn="just" hangingPunct="0">
              <a:buClr>
                <a:schemeClr val="accent6"/>
              </a:buClr>
              <a:buFont typeface="Wingdings" panose="05000000000000000000" pitchFamily="2" charset="2"/>
              <a:buChar char="§"/>
            </a:pPr>
            <a:r>
              <a:rPr lang="fr-FR" sz="2200" dirty="0">
                <a:solidFill>
                  <a:srgbClr val="1341A1"/>
                </a:solidFill>
                <a:latin typeface="Trebuchet MS" panose="020B0603020202020204" pitchFamily="34" charset="0"/>
                <a:ea typeface="Times New Roman" panose="02020603050405020304" pitchFamily="18" charset="0"/>
                <a:cs typeface="TrebuchetMS"/>
                <a:sym typeface="Wingdings" panose="05000000000000000000" pitchFamily="2" charset="2"/>
              </a:rPr>
              <a:t> inventaire des ouvrages </a:t>
            </a:r>
          </a:p>
          <a:p>
            <a:pPr lvl="1" algn="just" hangingPunct="0">
              <a:buClr>
                <a:schemeClr val="accent6"/>
              </a:buClr>
            </a:pPr>
            <a:r>
              <a:rPr lang="fr-FR" sz="2200" dirty="0">
                <a:solidFill>
                  <a:srgbClr val="1341A1"/>
                </a:solidFill>
                <a:latin typeface="Trebuchet MS" panose="020B0603020202020204" pitchFamily="34" charset="0"/>
                <a:ea typeface="Times New Roman" panose="02020603050405020304" pitchFamily="18" charset="0"/>
                <a:cs typeface="TrebuchetMS"/>
                <a:sym typeface="Wingdings" panose="05000000000000000000" pitchFamily="2" charset="2"/>
              </a:rPr>
              <a:t>  &amp; équipements ;</a:t>
            </a:r>
          </a:p>
          <a:p>
            <a:pPr lvl="1" algn="just" hangingPunct="0">
              <a:spcBef>
                <a:spcPts val="300"/>
              </a:spcBef>
              <a:spcAft>
                <a:spcPts val="600"/>
              </a:spcAft>
              <a:buClr>
                <a:schemeClr val="accent6"/>
              </a:buClr>
              <a:buFont typeface="Wingdings" panose="05000000000000000000" pitchFamily="2" charset="2"/>
              <a:buChar char="§"/>
            </a:pPr>
            <a:r>
              <a:rPr lang="fr-FR" sz="2200" dirty="0">
                <a:solidFill>
                  <a:srgbClr val="1341A1"/>
                </a:solidFill>
                <a:latin typeface="Trebuchet MS" panose="020B0603020202020204" pitchFamily="34" charset="0"/>
                <a:ea typeface="Times New Roman" panose="02020603050405020304" pitchFamily="18" charset="0"/>
                <a:cs typeface="TrebuchetMS"/>
                <a:sym typeface="Wingdings" panose="05000000000000000000" pitchFamily="2" charset="2"/>
              </a:rPr>
              <a:t> rencontre des collectivités.</a:t>
            </a:r>
            <a:endParaRPr lang="fr-FR" sz="2200" dirty="0">
              <a:solidFill>
                <a:srgbClr val="1341A1"/>
              </a:solidFill>
              <a:latin typeface="Trebuchet MS" panose="020B0603020202020204" pitchFamily="34" charset="0"/>
              <a:ea typeface="Times New Roman" panose="02020603050405020304" pitchFamily="18" charset="0"/>
              <a:cs typeface="TrebuchetMS"/>
            </a:endParaRPr>
          </a:p>
          <a:p>
            <a:endParaRPr lang="fr-FR" dirty="0"/>
          </a:p>
        </p:txBody>
      </p:sp>
      <p:grpSp>
        <p:nvGrpSpPr>
          <p:cNvPr id="15" name="Groupe 14">
            <a:extLst>
              <a:ext uri="{FF2B5EF4-FFF2-40B4-BE49-F238E27FC236}">
                <a16:creationId xmlns:a16="http://schemas.microsoft.com/office/drawing/2014/main" id="{D395EEDD-3DC4-CC53-2266-17AAE3575121}"/>
              </a:ext>
            </a:extLst>
          </p:cNvPr>
          <p:cNvGrpSpPr/>
          <p:nvPr/>
        </p:nvGrpSpPr>
        <p:grpSpPr>
          <a:xfrm>
            <a:off x="159739" y="3819023"/>
            <a:ext cx="2759629" cy="3081976"/>
            <a:chOff x="6764541" y="2544226"/>
            <a:chExt cx="3709353" cy="2768537"/>
          </a:xfrm>
        </p:grpSpPr>
        <p:graphicFrame>
          <p:nvGraphicFramePr>
            <p:cNvPr id="17" name="Graphique 16">
              <a:extLst>
                <a:ext uri="{FF2B5EF4-FFF2-40B4-BE49-F238E27FC236}">
                  <a16:creationId xmlns:a16="http://schemas.microsoft.com/office/drawing/2014/main" id="{6D8C0BEF-4275-B646-552A-E7F27A786B5B}"/>
                </a:ext>
              </a:extLst>
            </p:cNvPr>
            <p:cNvGraphicFramePr/>
            <p:nvPr/>
          </p:nvGraphicFramePr>
          <p:xfrm>
            <a:off x="6764541" y="2544226"/>
            <a:ext cx="3709353" cy="2768537"/>
          </p:xfrm>
          <a:graphic>
            <a:graphicData uri="http://schemas.openxmlformats.org/drawingml/2006/chart">
              <c:chart xmlns:c="http://schemas.openxmlformats.org/drawingml/2006/chart" xmlns:r="http://schemas.openxmlformats.org/officeDocument/2006/relationships" r:id="rId7"/>
            </a:graphicData>
          </a:graphic>
        </p:graphicFrame>
        <p:sp>
          <p:nvSpPr>
            <p:cNvPr id="18" name="ZoneTexte 17">
              <a:extLst>
                <a:ext uri="{FF2B5EF4-FFF2-40B4-BE49-F238E27FC236}">
                  <a16:creationId xmlns:a16="http://schemas.microsoft.com/office/drawing/2014/main" id="{027A29F5-4AA7-1BDE-169D-40336CB656F4}"/>
                </a:ext>
              </a:extLst>
            </p:cNvPr>
            <p:cNvSpPr txBox="1"/>
            <p:nvPr/>
          </p:nvSpPr>
          <p:spPr>
            <a:xfrm>
              <a:off x="6839762" y="3430222"/>
              <a:ext cx="1802922" cy="525303"/>
            </a:xfrm>
            <a:prstGeom prst="rect">
              <a:avLst/>
            </a:prstGeom>
            <a:noFill/>
          </p:spPr>
          <p:txBody>
            <a:bodyPr wrap="square" rtlCol="0">
              <a:spAutoFit/>
            </a:bodyPr>
            <a:lstStyle/>
            <a:p>
              <a:pPr algn="ctr"/>
              <a:r>
                <a:rPr lang="fr-FR" sz="1600" b="1" dirty="0">
                  <a:solidFill>
                    <a:schemeClr val="bg1"/>
                  </a:solidFill>
                </a:rPr>
                <a:t>45</a:t>
              </a:r>
            </a:p>
            <a:p>
              <a:pPr algn="ctr"/>
              <a:r>
                <a:rPr lang="fr-FR" sz="1600" dirty="0">
                  <a:solidFill>
                    <a:schemeClr val="bg1"/>
                  </a:solidFill>
                </a:rPr>
                <a:t>sans info.</a:t>
              </a:r>
            </a:p>
          </p:txBody>
        </p:sp>
        <p:sp>
          <p:nvSpPr>
            <p:cNvPr id="20" name="ZoneTexte 19">
              <a:extLst>
                <a:ext uri="{FF2B5EF4-FFF2-40B4-BE49-F238E27FC236}">
                  <a16:creationId xmlns:a16="http://schemas.microsoft.com/office/drawing/2014/main" id="{7745FC21-77A5-9690-97E8-B1CD081B1E09}"/>
                </a:ext>
              </a:extLst>
            </p:cNvPr>
            <p:cNvSpPr txBox="1"/>
            <p:nvPr/>
          </p:nvSpPr>
          <p:spPr>
            <a:xfrm>
              <a:off x="8357838" y="3853692"/>
              <a:ext cx="1778891" cy="525303"/>
            </a:xfrm>
            <a:prstGeom prst="rect">
              <a:avLst/>
            </a:prstGeom>
            <a:noFill/>
          </p:spPr>
          <p:txBody>
            <a:bodyPr wrap="square" rtlCol="0">
              <a:spAutoFit/>
            </a:bodyPr>
            <a:lstStyle/>
            <a:p>
              <a:pPr algn="ctr"/>
              <a:r>
                <a:rPr lang="fr-FR" sz="1600" b="1" dirty="0">
                  <a:solidFill>
                    <a:schemeClr val="bg1"/>
                  </a:solidFill>
                </a:rPr>
                <a:t>20</a:t>
              </a:r>
            </a:p>
            <a:p>
              <a:pPr algn="ctr"/>
              <a:r>
                <a:rPr lang="fr-FR" sz="1600" dirty="0">
                  <a:solidFill>
                    <a:schemeClr val="bg1"/>
                  </a:solidFill>
                </a:rPr>
                <a:t>rebouchés</a:t>
              </a:r>
            </a:p>
          </p:txBody>
        </p:sp>
        <p:sp>
          <p:nvSpPr>
            <p:cNvPr id="24" name="ZoneTexte 23">
              <a:extLst>
                <a:ext uri="{FF2B5EF4-FFF2-40B4-BE49-F238E27FC236}">
                  <a16:creationId xmlns:a16="http://schemas.microsoft.com/office/drawing/2014/main" id="{0DEF33C0-CA52-FE8A-B3A3-28BEBC1F2CC0}"/>
                </a:ext>
              </a:extLst>
            </p:cNvPr>
            <p:cNvSpPr txBox="1"/>
            <p:nvPr/>
          </p:nvSpPr>
          <p:spPr>
            <a:xfrm>
              <a:off x="9448638" y="3507508"/>
              <a:ext cx="637361" cy="304123"/>
            </a:xfrm>
            <a:prstGeom prst="rect">
              <a:avLst/>
            </a:prstGeom>
            <a:noFill/>
          </p:spPr>
          <p:txBody>
            <a:bodyPr wrap="square" rtlCol="0">
              <a:spAutoFit/>
            </a:bodyPr>
            <a:lstStyle/>
            <a:p>
              <a:r>
                <a:rPr lang="fr-FR" sz="1600" b="1" dirty="0">
                  <a:solidFill>
                    <a:schemeClr val="bg1"/>
                  </a:solidFill>
                </a:rPr>
                <a:t>10</a:t>
              </a:r>
            </a:p>
          </p:txBody>
        </p:sp>
        <p:sp>
          <p:nvSpPr>
            <p:cNvPr id="25" name="ZoneTexte 24">
              <a:extLst>
                <a:ext uri="{FF2B5EF4-FFF2-40B4-BE49-F238E27FC236}">
                  <a16:creationId xmlns:a16="http://schemas.microsoft.com/office/drawing/2014/main" id="{EBF450F6-4C48-0FC5-6214-B7BD622C9CD7}"/>
                </a:ext>
              </a:extLst>
            </p:cNvPr>
            <p:cNvSpPr txBox="1"/>
            <p:nvPr/>
          </p:nvSpPr>
          <p:spPr>
            <a:xfrm>
              <a:off x="8698617" y="3092619"/>
              <a:ext cx="663942" cy="304123"/>
            </a:xfrm>
            <a:prstGeom prst="rect">
              <a:avLst/>
            </a:prstGeom>
            <a:noFill/>
          </p:spPr>
          <p:txBody>
            <a:bodyPr wrap="square" rtlCol="0">
              <a:spAutoFit/>
            </a:bodyPr>
            <a:lstStyle/>
            <a:p>
              <a:r>
                <a:rPr lang="fr-FR" sz="1600" b="1" dirty="0">
                  <a:solidFill>
                    <a:schemeClr val="bg1"/>
                  </a:solidFill>
                </a:rPr>
                <a:t>17</a:t>
              </a:r>
            </a:p>
          </p:txBody>
        </p:sp>
      </p:grpSp>
      <p:sp>
        <p:nvSpPr>
          <p:cNvPr id="29" name="ZoneTexte 28">
            <a:extLst>
              <a:ext uri="{FF2B5EF4-FFF2-40B4-BE49-F238E27FC236}">
                <a16:creationId xmlns:a16="http://schemas.microsoft.com/office/drawing/2014/main" id="{6D2FE8D3-7F32-45C1-AAD2-AB16AE9CF368}"/>
              </a:ext>
            </a:extLst>
          </p:cNvPr>
          <p:cNvSpPr txBox="1"/>
          <p:nvPr/>
        </p:nvSpPr>
        <p:spPr>
          <a:xfrm>
            <a:off x="2445315" y="4984352"/>
            <a:ext cx="2147307" cy="584775"/>
          </a:xfrm>
          <a:prstGeom prst="rect">
            <a:avLst/>
          </a:prstGeom>
          <a:noFill/>
        </p:spPr>
        <p:txBody>
          <a:bodyPr wrap="square" rtlCol="0">
            <a:spAutoFit/>
          </a:bodyPr>
          <a:lstStyle/>
          <a:p>
            <a:pPr algn="ctr"/>
            <a:r>
              <a:rPr lang="fr-FR" sz="1600" dirty="0">
                <a:solidFill>
                  <a:srgbClr val="9BBB5A"/>
                </a:solidFill>
              </a:rPr>
              <a:t>n’étant plus artésiens</a:t>
            </a:r>
          </a:p>
        </p:txBody>
      </p:sp>
      <p:sp>
        <p:nvSpPr>
          <p:cNvPr id="30" name="ZoneTexte 29">
            <a:extLst>
              <a:ext uri="{FF2B5EF4-FFF2-40B4-BE49-F238E27FC236}">
                <a16:creationId xmlns:a16="http://schemas.microsoft.com/office/drawing/2014/main" id="{830C44A4-5BBC-4F65-429D-36D4635118CF}"/>
              </a:ext>
            </a:extLst>
          </p:cNvPr>
          <p:cNvSpPr txBox="1"/>
          <p:nvPr/>
        </p:nvSpPr>
        <p:spPr>
          <a:xfrm>
            <a:off x="2592913" y="4051444"/>
            <a:ext cx="2367369" cy="830997"/>
          </a:xfrm>
          <a:prstGeom prst="rect">
            <a:avLst/>
          </a:prstGeom>
          <a:noFill/>
        </p:spPr>
        <p:txBody>
          <a:bodyPr wrap="square" rtlCol="0">
            <a:spAutoFit/>
          </a:bodyPr>
          <a:lstStyle/>
          <a:p>
            <a:pPr algn="ctr"/>
            <a:r>
              <a:rPr lang="fr-FR" sz="1600" dirty="0">
                <a:solidFill>
                  <a:srgbClr val="386294"/>
                </a:solidFill>
              </a:rPr>
              <a:t>artésiens jaillissants</a:t>
            </a:r>
          </a:p>
          <a:p>
            <a:pPr algn="ctr"/>
            <a:r>
              <a:rPr lang="fr-FR" sz="1600" b="1" dirty="0">
                <a:solidFill>
                  <a:srgbClr val="386294"/>
                </a:solidFill>
                <a:sym typeface="Wingdings" panose="05000000000000000000" pitchFamily="2" charset="2"/>
              </a:rPr>
              <a:t></a:t>
            </a:r>
            <a:r>
              <a:rPr lang="fr-FR" sz="1600" b="1" dirty="0">
                <a:solidFill>
                  <a:srgbClr val="386294"/>
                </a:solidFill>
              </a:rPr>
              <a:t> seulement 2 ont un écoulement régulé</a:t>
            </a:r>
          </a:p>
        </p:txBody>
      </p:sp>
    </p:spTree>
    <p:extLst>
      <p:ext uri="{BB962C8B-B14F-4D97-AF65-F5344CB8AC3E}">
        <p14:creationId xmlns:p14="http://schemas.microsoft.com/office/powerpoint/2010/main" val="3131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61"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3"/>
                                        </p:tgtEl>
                                      </p:cBhvr>
                                    </p:cmd>
                                  </p:childTnLst>
                                </p:cTn>
                              </p:par>
                            </p:childTnLst>
                          </p:cTn>
                        </p:par>
                      </p:childTnLst>
                    </p:cTn>
                  </p:par>
                </p:childTnLst>
              </p:cTn>
              <p:nextCondLst>
                <p:cond evt="onClick" delay="0">
                  <p:tgtEl>
                    <p:spTgt spid="23"/>
                  </p:tgtEl>
                </p:cond>
              </p:nextCondLst>
            </p:seq>
            <p:video>
              <p:cMediaNode vol="0" mute="1">
                <p:cTn id="12" fill="hold" display="0">
                  <p:stCondLst>
                    <p:cond delay="indefinite"/>
                  </p:stCondLst>
                </p:cTn>
                <p:tgtEl>
                  <p:spTgt spid="2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1AAA7E33-479E-4851-49CE-98EDC8D30EB7}"/>
              </a:ext>
            </a:extLst>
          </p:cNvPr>
          <p:cNvSpPr>
            <a:spLocks noGrp="1"/>
          </p:cNvSpPr>
          <p:nvPr>
            <p:ph type="sldNum" sz="quarter" idx="12"/>
          </p:nvPr>
        </p:nvSpPr>
        <p:spPr/>
        <p:txBody>
          <a:bodyPr/>
          <a:lstStyle/>
          <a:p>
            <a:fld id="{A69E00E3-DEE3-4217-B4F6-3EC050798811}" type="slidenum">
              <a:rPr lang="fr-FR" smtClean="0"/>
              <a:t>13</a:t>
            </a:fld>
            <a:endParaRPr lang="fr-FR" dirty="0"/>
          </a:p>
        </p:txBody>
      </p:sp>
      <p:sp>
        <p:nvSpPr>
          <p:cNvPr id="7" name="Text Box 15">
            <a:extLst>
              <a:ext uri="{FF2B5EF4-FFF2-40B4-BE49-F238E27FC236}">
                <a16:creationId xmlns:a16="http://schemas.microsoft.com/office/drawing/2014/main" id="{1D3F10BC-3F52-105D-1C94-8E0975C3FDD5}"/>
              </a:ext>
            </a:extLst>
          </p:cNvPr>
          <p:cNvSpPr txBox="1">
            <a:spLocks noChangeArrowheads="1"/>
          </p:cNvSpPr>
          <p:nvPr/>
        </p:nvSpPr>
        <p:spPr bwMode="auto">
          <a:xfrm>
            <a:off x="686692" y="2769285"/>
            <a:ext cx="10818616"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300"/>
              </a:spcBef>
            </a:pPr>
            <a:r>
              <a:rPr lang="fr-FR" sz="4000" b="1" dirty="0">
                <a:solidFill>
                  <a:srgbClr val="0077D4"/>
                </a:solidFill>
              </a:rPr>
              <a:t>INFORMATION FORMATION SENSIBILISATION</a:t>
            </a:r>
          </a:p>
          <a:p>
            <a:pPr algn="ctr">
              <a:spcBef>
                <a:spcPts val="300"/>
              </a:spcBef>
            </a:pPr>
            <a:r>
              <a:rPr lang="fr-FR" sz="4000" b="1" dirty="0">
                <a:solidFill>
                  <a:srgbClr val="0077D4"/>
                </a:solidFill>
              </a:rPr>
              <a:t>OUTILS SCOLAIRES ET GRAND PUBLIC</a:t>
            </a:r>
          </a:p>
        </p:txBody>
      </p:sp>
      <p:pic>
        <p:nvPicPr>
          <p:cNvPr id="8" name="Image 7" descr="SAGE logo Quad.jpg">
            <a:extLst>
              <a:ext uri="{FF2B5EF4-FFF2-40B4-BE49-F238E27FC236}">
                <a16:creationId xmlns:a16="http://schemas.microsoft.com/office/drawing/2014/main" id="{217E4F1E-3D09-F6D6-3422-B489DE91252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76779" y="199099"/>
            <a:ext cx="1848582" cy="498864"/>
          </a:xfrm>
          <a:prstGeom prst="rect">
            <a:avLst/>
          </a:prstGeom>
        </p:spPr>
      </p:pic>
    </p:spTree>
    <p:extLst>
      <p:ext uri="{BB962C8B-B14F-4D97-AF65-F5344CB8AC3E}">
        <p14:creationId xmlns:p14="http://schemas.microsoft.com/office/powerpoint/2010/main" val="1841005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82D9ECB-0DB1-5E61-DBA6-3AD092939A18}"/>
              </a:ext>
            </a:extLst>
          </p:cNvPr>
          <p:cNvSpPr>
            <a:spLocks noGrp="1"/>
          </p:cNvSpPr>
          <p:nvPr>
            <p:ph type="title"/>
          </p:nvPr>
        </p:nvSpPr>
        <p:spPr/>
        <p:txBody>
          <a:bodyPr>
            <a:normAutofit fontScale="90000"/>
          </a:bodyPr>
          <a:lstStyle/>
          <a:p>
            <a:r>
              <a:rPr lang="fr-FR" altLang="fr-FR" sz="2800" b="1" dirty="0">
                <a:solidFill>
                  <a:srgbClr val="0077D4"/>
                </a:solidFill>
              </a:rPr>
              <a:t>Programme d'actions pédagogiques </a:t>
            </a:r>
            <a:br>
              <a:rPr lang="fr-FR" altLang="fr-FR" sz="2800" b="1" dirty="0">
                <a:solidFill>
                  <a:srgbClr val="0077D4"/>
                </a:solidFill>
              </a:rPr>
            </a:br>
            <a:r>
              <a:rPr lang="fr-FR" altLang="fr-FR" sz="2800" b="1" dirty="0">
                <a:solidFill>
                  <a:srgbClr val="0077D4"/>
                </a:solidFill>
              </a:rPr>
              <a:t>« l'eau, un enjeu majeur » : </a:t>
            </a:r>
            <a:r>
              <a:rPr lang="fr-FR" altLang="fr-FR" sz="2800" b="1" dirty="0">
                <a:solidFill>
                  <a:schemeClr val="accent6">
                    <a:lumMod val="75000"/>
                  </a:schemeClr>
                </a:solidFill>
              </a:rPr>
              <a:t>r</a:t>
            </a:r>
            <a:r>
              <a:rPr lang="fr-FR" b="1" dirty="0">
                <a:solidFill>
                  <a:schemeClr val="accent6">
                    <a:lumMod val="75000"/>
                  </a:schemeClr>
                </a:solidFill>
              </a:rPr>
              <a:t>appel du dispositif</a:t>
            </a:r>
          </a:p>
        </p:txBody>
      </p:sp>
      <p:sp>
        <p:nvSpPr>
          <p:cNvPr id="2" name="Espace réservé du contenu 1">
            <a:extLst>
              <a:ext uri="{FF2B5EF4-FFF2-40B4-BE49-F238E27FC236}">
                <a16:creationId xmlns:a16="http://schemas.microsoft.com/office/drawing/2014/main" id="{A437F8C5-DB43-035C-AFE6-463F4B46F811}"/>
              </a:ext>
            </a:extLst>
          </p:cNvPr>
          <p:cNvSpPr>
            <a:spLocks noGrp="1"/>
          </p:cNvSpPr>
          <p:nvPr>
            <p:ph idx="1"/>
          </p:nvPr>
        </p:nvSpPr>
        <p:spPr/>
        <p:txBody>
          <a:bodyPr>
            <a:normAutofit fontScale="92500"/>
          </a:bodyPr>
          <a:lstStyle/>
          <a:p>
            <a:pPr>
              <a:spcBef>
                <a:spcPts val="1800"/>
              </a:spcBef>
              <a:buClr>
                <a:schemeClr val="accent6">
                  <a:lumMod val="75000"/>
                </a:schemeClr>
              </a:buClr>
            </a:pPr>
            <a:r>
              <a:rPr lang="fr-FR" sz="3200" dirty="0"/>
              <a:t>Créé en 2005 </a:t>
            </a:r>
          </a:p>
          <a:p>
            <a:pPr>
              <a:spcBef>
                <a:spcPts val="1800"/>
              </a:spcBef>
              <a:buClr>
                <a:schemeClr val="accent6">
                  <a:lumMod val="75000"/>
                </a:schemeClr>
              </a:buClr>
            </a:pPr>
            <a:r>
              <a:rPr lang="fr-FR" sz="3200" dirty="0"/>
              <a:t>Une enveloppe de 60 000 €/an dédiée au dispositif</a:t>
            </a:r>
            <a:endParaRPr lang="fr-FR" sz="3200" dirty="0">
              <a:solidFill>
                <a:schemeClr val="accent6">
                  <a:lumMod val="75000"/>
                </a:schemeClr>
              </a:solidFill>
            </a:endParaRPr>
          </a:p>
          <a:p>
            <a:pPr>
              <a:spcBef>
                <a:spcPts val="1800"/>
              </a:spcBef>
              <a:buClr>
                <a:schemeClr val="accent6">
                  <a:lumMod val="75000"/>
                </a:schemeClr>
              </a:buClr>
            </a:pPr>
            <a:r>
              <a:rPr lang="fr-FR" sz="3200" dirty="0"/>
              <a:t>7 associations partenaires pour intervenir dans les écoles</a:t>
            </a:r>
          </a:p>
          <a:p>
            <a:pPr>
              <a:spcBef>
                <a:spcPts val="1800"/>
              </a:spcBef>
              <a:buClr>
                <a:schemeClr val="accent6">
                  <a:lumMod val="75000"/>
                </a:schemeClr>
              </a:buClr>
            </a:pPr>
            <a:r>
              <a:rPr lang="fr-FR" sz="3200" dirty="0"/>
              <a:t>Des interventions partout en Gironde avec une volonté affirmée de faire bénéficier le </a:t>
            </a:r>
            <a:r>
              <a:rPr lang="fr-FR" sz="3200" dirty="0">
                <a:solidFill>
                  <a:schemeClr val="accent6">
                    <a:lumMod val="75000"/>
                  </a:schemeClr>
                </a:solidFill>
              </a:rPr>
              <a:t>milieu rural </a:t>
            </a:r>
            <a:r>
              <a:rPr lang="fr-FR" sz="3200" dirty="0"/>
              <a:t>de ce dispositif</a:t>
            </a:r>
          </a:p>
          <a:p>
            <a:pPr>
              <a:spcBef>
                <a:spcPts val="1800"/>
              </a:spcBef>
              <a:buClr>
                <a:schemeClr val="accent6">
                  <a:lumMod val="75000"/>
                </a:schemeClr>
              </a:buClr>
            </a:pPr>
            <a:r>
              <a:rPr lang="fr-FR" sz="3200" dirty="0"/>
              <a:t>Une moyenne de </a:t>
            </a:r>
            <a:r>
              <a:rPr lang="fr-FR" sz="3200" dirty="0">
                <a:solidFill>
                  <a:schemeClr val="accent6">
                    <a:lumMod val="75000"/>
                  </a:schemeClr>
                </a:solidFill>
              </a:rPr>
              <a:t>4 100 élèves sensibilisés/an </a:t>
            </a:r>
            <a:r>
              <a:rPr lang="fr-FR" sz="3200" dirty="0"/>
              <a:t>depuis 2005</a:t>
            </a:r>
          </a:p>
          <a:p>
            <a:pPr lvl="1"/>
            <a:endParaRPr lang="fr-FR" sz="2400" dirty="0"/>
          </a:p>
        </p:txBody>
      </p:sp>
      <p:sp>
        <p:nvSpPr>
          <p:cNvPr id="3" name="Espace réservé du numéro de diapositive 2">
            <a:extLst>
              <a:ext uri="{FF2B5EF4-FFF2-40B4-BE49-F238E27FC236}">
                <a16:creationId xmlns:a16="http://schemas.microsoft.com/office/drawing/2014/main" id="{6E3A70DF-EA7E-FA22-D2F9-30D7D6071C95}"/>
              </a:ext>
            </a:extLst>
          </p:cNvPr>
          <p:cNvSpPr>
            <a:spLocks noGrp="1"/>
          </p:cNvSpPr>
          <p:nvPr>
            <p:ph type="sldNum" sz="quarter" idx="12"/>
          </p:nvPr>
        </p:nvSpPr>
        <p:spPr/>
        <p:txBody>
          <a:bodyPr/>
          <a:lstStyle/>
          <a:p>
            <a:fld id="{A69E00E3-DEE3-4217-B4F6-3EC050798811}" type="slidenum">
              <a:rPr lang="fr-FR" smtClean="0"/>
              <a:t>14</a:t>
            </a:fld>
            <a:endParaRPr lang="fr-FR"/>
          </a:p>
        </p:txBody>
      </p:sp>
    </p:spTree>
    <p:extLst>
      <p:ext uri="{BB962C8B-B14F-4D97-AF65-F5344CB8AC3E}">
        <p14:creationId xmlns:p14="http://schemas.microsoft.com/office/powerpoint/2010/main" val="1971192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77E384-748C-FE2F-1E60-83E1A1645068}"/>
            </a:ext>
          </a:extLst>
        </p:cNvPr>
        <p:cNvGrpSpPr/>
        <p:nvPr/>
      </p:nvGrpSpPr>
      <p:grpSpPr>
        <a:xfrm>
          <a:off x="0" y="0"/>
          <a:ext cx="0" cy="0"/>
          <a:chOff x="0" y="0"/>
          <a:chExt cx="0" cy="0"/>
        </a:xfrm>
      </p:grpSpPr>
      <p:sp>
        <p:nvSpPr>
          <p:cNvPr id="9" name="Espace réservé du numéro de diapositive 5">
            <a:extLst>
              <a:ext uri="{FF2B5EF4-FFF2-40B4-BE49-F238E27FC236}">
                <a16:creationId xmlns:a16="http://schemas.microsoft.com/office/drawing/2014/main" id="{E3247A70-0BD4-4597-3100-314BF512946C}"/>
              </a:ext>
            </a:extLst>
          </p:cNvPr>
          <p:cNvSpPr txBox="1">
            <a:spLocks noGrp="1"/>
          </p:cNvSpPr>
          <p:nvPr>
            <p:ph idx="1"/>
          </p:nvPr>
        </p:nvSpPr>
        <p:spPr>
          <a:prstGeom prst="rect">
            <a:avLst/>
          </a:prstGeom>
        </p:spPr>
        <p:txBody>
          <a:bodyPr vert="horz" lIns="91440" tIns="45720" rIns="91440" bIns="45720" rtlCol="0" anchor="ctr">
            <a:normAutofit/>
          </a:bodyP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spcBef>
                <a:spcPts val="1200"/>
              </a:spcBef>
              <a:buClr>
                <a:schemeClr val="accent6">
                  <a:lumMod val="75000"/>
                </a:schemeClr>
              </a:buClr>
              <a:buFont typeface="Wingdings" panose="05000000000000000000" pitchFamily="2" charset="2"/>
              <a:buChar char="ü"/>
              <a:defRPr/>
            </a:pPr>
            <a:r>
              <a:rPr lang="en-US" sz="2400" dirty="0">
                <a:solidFill>
                  <a:srgbClr val="1341A1"/>
                </a:solidFill>
                <a:latin typeface="+mj-lt"/>
                <a:ea typeface="+mj-ea"/>
                <a:cs typeface="+mj-cs"/>
              </a:rPr>
              <a:t>Nombre </a:t>
            </a:r>
            <a:r>
              <a:rPr lang="en-US" sz="2400" dirty="0" err="1">
                <a:solidFill>
                  <a:srgbClr val="1341A1"/>
                </a:solidFill>
                <a:latin typeface="+mj-lt"/>
                <a:ea typeface="+mj-ea"/>
                <a:cs typeface="+mj-cs"/>
              </a:rPr>
              <a:t>d’élèves</a:t>
            </a:r>
            <a:r>
              <a:rPr lang="en-US" sz="2400" dirty="0">
                <a:solidFill>
                  <a:srgbClr val="1341A1"/>
                </a:solidFill>
                <a:latin typeface="+mj-lt"/>
                <a:ea typeface="+mj-ea"/>
                <a:cs typeface="+mj-cs"/>
              </a:rPr>
              <a:t> </a:t>
            </a:r>
            <a:r>
              <a:rPr lang="en-US" sz="2400" dirty="0" err="1">
                <a:solidFill>
                  <a:srgbClr val="1341A1"/>
                </a:solidFill>
                <a:latin typeface="+mj-lt"/>
                <a:ea typeface="+mj-ea"/>
                <a:cs typeface="+mj-cs"/>
              </a:rPr>
              <a:t>sensibilisés</a:t>
            </a:r>
            <a:r>
              <a:rPr lang="en-US" sz="2400" dirty="0">
                <a:solidFill>
                  <a:srgbClr val="1341A1"/>
                </a:solidFill>
                <a:latin typeface="+mj-lt"/>
                <a:ea typeface="+mj-ea"/>
                <a:cs typeface="+mj-cs"/>
              </a:rPr>
              <a:t> en 2024-2025 : </a:t>
            </a:r>
            <a:r>
              <a:rPr lang="en-US" sz="2400" dirty="0">
                <a:solidFill>
                  <a:schemeClr val="accent6">
                    <a:lumMod val="75000"/>
                  </a:schemeClr>
                </a:solidFill>
                <a:latin typeface="+mj-lt"/>
                <a:ea typeface="+mj-ea"/>
                <a:cs typeface="+mj-cs"/>
              </a:rPr>
              <a:t>5 334 </a:t>
            </a:r>
            <a:r>
              <a:rPr lang="en-US" sz="2400" dirty="0">
                <a:solidFill>
                  <a:srgbClr val="1341A1"/>
                </a:solidFill>
                <a:latin typeface="+mj-lt"/>
                <a:ea typeface="+mj-ea"/>
                <a:cs typeface="+mj-cs"/>
              </a:rPr>
              <a:t>(&gt; à la </a:t>
            </a:r>
            <a:r>
              <a:rPr lang="en-US" sz="2400" dirty="0" err="1">
                <a:solidFill>
                  <a:srgbClr val="1341A1"/>
                </a:solidFill>
                <a:latin typeface="+mj-lt"/>
                <a:ea typeface="+mj-ea"/>
                <a:cs typeface="+mj-cs"/>
              </a:rPr>
              <a:t>moyenne</a:t>
            </a:r>
            <a:r>
              <a:rPr lang="en-US" sz="2400" dirty="0">
                <a:solidFill>
                  <a:srgbClr val="1341A1"/>
                </a:solidFill>
                <a:latin typeface="+mj-lt"/>
                <a:ea typeface="+mj-ea"/>
                <a:cs typeface="+mj-cs"/>
              </a:rPr>
              <a:t> </a:t>
            </a:r>
            <a:r>
              <a:rPr lang="en-US" sz="2400" dirty="0" err="1">
                <a:solidFill>
                  <a:srgbClr val="1341A1"/>
                </a:solidFill>
                <a:latin typeface="+mj-lt"/>
                <a:ea typeface="+mj-ea"/>
                <a:cs typeface="+mj-cs"/>
              </a:rPr>
              <a:t>annuelle</a:t>
            </a:r>
            <a:r>
              <a:rPr lang="en-US" sz="2400" dirty="0">
                <a:solidFill>
                  <a:srgbClr val="1341A1"/>
                </a:solidFill>
                <a:latin typeface="+mj-lt"/>
                <a:ea typeface="+mj-ea"/>
                <a:cs typeface="+mj-cs"/>
              </a:rPr>
              <a:t>)</a:t>
            </a:r>
          </a:p>
          <a:p>
            <a:pPr defTabSz="457200">
              <a:spcBef>
                <a:spcPts val="1200"/>
              </a:spcBef>
              <a:buClr>
                <a:schemeClr val="accent6">
                  <a:lumMod val="75000"/>
                </a:schemeClr>
              </a:buClr>
              <a:buFont typeface="Wingdings" panose="05000000000000000000" pitchFamily="2" charset="2"/>
              <a:buChar char="ü"/>
              <a:defRPr/>
            </a:pPr>
            <a:r>
              <a:rPr lang="en-US" sz="2400" dirty="0">
                <a:solidFill>
                  <a:srgbClr val="1341A1"/>
                </a:solidFill>
                <a:latin typeface="+mj-lt"/>
                <a:ea typeface="+mj-ea"/>
                <a:cs typeface="+mj-cs"/>
              </a:rPr>
              <a:t>Nombre de classes </a:t>
            </a:r>
            <a:r>
              <a:rPr lang="en-US" sz="2400" dirty="0" err="1">
                <a:solidFill>
                  <a:srgbClr val="1341A1"/>
                </a:solidFill>
                <a:latin typeface="+mj-lt"/>
                <a:ea typeface="+mj-ea"/>
                <a:cs typeface="+mj-cs"/>
              </a:rPr>
              <a:t>concernées</a:t>
            </a:r>
            <a:r>
              <a:rPr lang="en-US" sz="2400" dirty="0">
                <a:solidFill>
                  <a:srgbClr val="1341A1"/>
                </a:solidFill>
                <a:latin typeface="+mj-lt"/>
                <a:ea typeface="+mj-ea"/>
                <a:cs typeface="+mj-cs"/>
              </a:rPr>
              <a:t> : </a:t>
            </a:r>
            <a:r>
              <a:rPr lang="en-US" sz="2400" dirty="0">
                <a:solidFill>
                  <a:schemeClr val="accent6">
                    <a:lumMod val="75000"/>
                  </a:schemeClr>
                </a:solidFill>
                <a:latin typeface="+mj-lt"/>
                <a:ea typeface="+mj-ea"/>
                <a:cs typeface="+mj-cs"/>
              </a:rPr>
              <a:t>219</a:t>
            </a:r>
          </a:p>
          <a:p>
            <a:pPr defTabSz="457200">
              <a:spcBef>
                <a:spcPts val="1200"/>
              </a:spcBef>
              <a:buClr>
                <a:schemeClr val="accent6">
                  <a:lumMod val="75000"/>
                </a:schemeClr>
              </a:buClr>
              <a:buFont typeface="Wingdings" panose="05000000000000000000" pitchFamily="2" charset="2"/>
              <a:buChar char="ü"/>
              <a:defRPr/>
            </a:pPr>
            <a:r>
              <a:rPr lang="en-US" sz="2400" dirty="0">
                <a:solidFill>
                  <a:srgbClr val="1341A1"/>
                </a:solidFill>
                <a:latin typeface="+mj-lt"/>
                <a:ea typeface="+mj-ea"/>
                <a:cs typeface="+mj-cs"/>
              </a:rPr>
              <a:t>Nombre de </a:t>
            </a:r>
            <a:r>
              <a:rPr lang="en-US" sz="2400" dirty="0" err="1">
                <a:solidFill>
                  <a:srgbClr val="1341A1"/>
                </a:solidFill>
                <a:latin typeface="+mj-lt"/>
                <a:ea typeface="+mj-ea"/>
                <a:cs typeface="+mj-cs"/>
              </a:rPr>
              <a:t>journées</a:t>
            </a:r>
            <a:r>
              <a:rPr lang="en-US" sz="2400" dirty="0">
                <a:solidFill>
                  <a:srgbClr val="1341A1"/>
                </a:solidFill>
                <a:latin typeface="+mj-lt"/>
                <a:ea typeface="+mj-ea"/>
                <a:cs typeface="+mj-cs"/>
              </a:rPr>
              <a:t> </a:t>
            </a:r>
            <a:r>
              <a:rPr lang="en-US" sz="2400" dirty="0" err="1">
                <a:solidFill>
                  <a:srgbClr val="1341A1"/>
                </a:solidFill>
                <a:latin typeface="+mj-lt"/>
                <a:ea typeface="+mj-ea"/>
                <a:cs typeface="+mj-cs"/>
              </a:rPr>
              <a:t>d’intervention</a:t>
            </a:r>
            <a:r>
              <a:rPr lang="en-US" sz="2400" dirty="0">
                <a:solidFill>
                  <a:srgbClr val="1341A1"/>
                </a:solidFill>
                <a:latin typeface="+mj-lt"/>
                <a:ea typeface="+mj-ea"/>
                <a:cs typeface="+mj-cs"/>
              </a:rPr>
              <a:t> </a:t>
            </a:r>
            <a:r>
              <a:rPr lang="en-US" sz="2400" dirty="0">
                <a:solidFill>
                  <a:srgbClr val="002060"/>
                </a:solidFill>
                <a:latin typeface="+mj-lt"/>
                <a:ea typeface="+mj-ea"/>
                <a:cs typeface="+mj-cs"/>
              </a:rPr>
              <a:t>: </a:t>
            </a:r>
            <a:r>
              <a:rPr lang="en-US" sz="2400" dirty="0">
                <a:solidFill>
                  <a:schemeClr val="accent6">
                    <a:lumMod val="75000"/>
                  </a:schemeClr>
                </a:solidFill>
                <a:latin typeface="+mj-lt"/>
                <a:ea typeface="+mj-ea"/>
                <a:cs typeface="+mj-cs"/>
              </a:rPr>
              <a:t>176,5</a:t>
            </a:r>
          </a:p>
          <a:p>
            <a:pPr defTabSz="457200">
              <a:spcBef>
                <a:spcPts val="1200"/>
              </a:spcBef>
              <a:buClr>
                <a:schemeClr val="accent6">
                  <a:lumMod val="75000"/>
                </a:schemeClr>
              </a:buClr>
              <a:buFont typeface="Wingdings" panose="05000000000000000000" pitchFamily="2" charset="2"/>
              <a:buChar char="ü"/>
              <a:defRPr/>
            </a:pPr>
            <a:r>
              <a:rPr lang="en-US" sz="2400" dirty="0" err="1">
                <a:solidFill>
                  <a:srgbClr val="1341A1"/>
                </a:solidFill>
                <a:latin typeface="+mj-lt"/>
                <a:ea typeface="+mj-ea"/>
                <a:cs typeface="+mj-cs"/>
              </a:rPr>
              <a:t>Montant</a:t>
            </a:r>
            <a:r>
              <a:rPr lang="en-US" sz="2400" dirty="0">
                <a:solidFill>
                  <a:srgbClr val="1341A1"/>
                </a:solidFill>
                <a:latin typeface="+mj-lt"/>
                <a:ea typeface="+mj-ea"/>
                <a:cs typeface="+mj-cs"/>
              </a:rPr>
              <a:t> de </a:t>
            </a:r>
            <a:r>
              <a:rPr lang="en-US" sz="2400" dirty="0" err="1">
                <a:solidFill>
                  <a:srgbClr val="1341A1"/>
                </a:solidFill>
                <a:latin typeface="+mj-lt"/>
                <a:ea typeface="+mj-ea"/>
                <a:cs typeface="+mj-cs"/>
              </a:rPr>
              <a:t>l’enveloppe</a:t>
            </a:r>
            <a:r>
              <a:rPr lang="en-US" sz="2400" dirty="0">
                <a:solidFill>
                  <a:srgbClr val="1341A1"/>
                </a:solidFill>
                <a:latin typeface="+mj-lt"/>
                <a:ea typeface="+mj-ea"/>
                <a:cs typeface="+mj-cs"/>
              </a:rPr>
              <a:t> </a:t>
            </a:r>
            <a:r>
              <a:rPr lang="en-US" sz="2400" dirty="0" err="1">
                <a:solidFill>
                  <a:srgbClr val="1341A1"/>
                </a:solidFill>
                <a:latin typeface="+mj-lt"/>
                <a:ea typeface="+mj-ea"/>
                <a:cs typeface="+mj-cs"/>
              </a:rPr>
              <a:t>consommée</a:t>
            </a:r>
            <a:r>
              <a:rPr lang="en-US" sz="2400" dirty="0">
                <a:solidFill>
                  <a:srgbClr val="1341A1"/>
                </a:solidFill>
                <a:latin typeface="+mj-lt"/>
                <a:ea typeface="+mj-ea"/>
                <a:cs typeface="+mj-cs"/>
              </a:rPr>
              <a:t> : </a:t>
            </a:r>
            <a:r>
              <a:rPr lang="en-US" sz="2400" dirty="0">
                <a:solidFill>
                  <a:schemeClr val="accent6">
                    <a:lumMod val="75000"/>
                  </a:schemeClr>
                </a:solidFill>
                <a:latin typeface="+mj-lt"/>
                <a:ea typeface="+mj-ea"/>
                <a:cs typeface="+mj-cs"/>
              </a:rPr>
              <a:t>58 086€ (annulations </a:t>
            </a:r>
            <a:r>
              <a:rPr lang="en-US" sz="2400" dirty="0" err="1">
                <a:solidFill>
                  <a:schemeClr val="accent6">
                    <a:lumMod val="75000"/>
                  </a:schemeClr>
                </a:solidFill>
                <a:latin typeface="+mj-lt"/>
                <a:ea typeface="+mj-ea"/>
                <a:cs typeface="+mj-cs"/>
              </a:rPr>
              <a:t>d’interventions</a:t>
            </a:r>
            <a:r>
              <a:rPr lang="en-US" sz="2400" dirty="0">
                <a:solidFill>
                  <a:schemeClr val="accent6">
                    <a:lumMod val="75000"/>
                  </a:schemeClr>
                </a:solidFill>
                <a:latin typeface="+mj-lt"/>
                <a:ea typeface="+mj-ea"/>
                <a:cs typeface="+mj-cs"/>
              </a:rPr>
              <a:t>)</a:t>
            </a:r>
          </a:p>
          <a:p>
            <a:pPr defTabSz="457200">
              <a:spcBef>
                <a:spcPts val="1200"/>
              </a:spcBef>
              <a:buClr>
                <a:schemeClr val="accent6">
                  <a:lumMod val="75000"/>
                </a:schemeClr>
              </a:buClr>
              <a:buFont typeface="Wingdings" panose="05000000000000000000" pitchFamily="2" charset="2"/>
              <a:buChar char="ü"/>
              <a:defRPr/>
            </a:pPr>
            <a:r>
              <a:rPr lang="en-US" sz="2400" dirty="0" err="1">
                <a:solidFill>
                  <a:srgbClr val="1341A1"/>
                </a:solidFill>
                <a:latin typeface="+mj-lt"/>
                <a:ea typeface="+mj-ea"/>
                <a:cs typeface="+mj-cs"/>
              </a:rPr>
              <a:t>Coût</a:t>
            </a:r>
            <a:r>
              <a:rPr lang="en-US" sz="2400" dirty="0">
                <a:solidFill>
                  <a:srgbClr val="1341A1"/>
                </a:solidFill>
                <a:latin typeface="+mj-lt"/>
                <a:ea typeface="+mj-ea"/>
                <a:cs typeface="+mj-cs"/>
              </a:rPr>
              <a:t> moyen pour le SMEGREG : </a:t>
            </a:r>
            <a:r>
              <a:rPr lang="en-US" sz="2400" dirty="0">
                <a:solidFill>
                  <a:schemeClr val="accent6">
                    <a:lumMod val="75000"/>
                  </a:schemeClr>
                </a:solidFill>
                <a:latin typeface="+mj-lt"/>
                <a:ea typeface="+mj-ea"/>
                <a:cs typeface="+mj-cs"/>
              </a:rPr>
              <a:t>10,88€ </a:t>
            </a:r>
            <a:r>
              <a:rPr lang="en-US" sz="2400" dirty="0">
                <a:solidFill>
                  <a:srgbClr val="1341A1"/>
                </a:solidFill>
              </a:rPr>
              <a:t>/ </a:t>
            </a:r>
            <a:r>
              <a:rPr lang="en-US" sz="2400" dirty="0" err="1">
                <a:solidFill>
                  <a:srgbClr val="1341A1"/>
                </a:solidFill>
              </a:rPr>
              <a:t>élève</a:t>
            </a:r>
            <a:r>
              <a:rPr lang="en-US" sz="2400" dirty="0">
                <a:solidFill>
                  <a:srgbClr val="1341A1"/>
                </a:solidFill>
              </a:rPr>
              <a:t> </a:t>
            </a:r>
          </a:p>
          <a:p>
            <a:pPr defTabSz="457200">
              <a:spcBef>
                <a:spcPts val="1200"/>
              </a:spcBef>
              <a:buClr>
                <a:schemeClr val="accent6">
                  <a:lumMod val="75000"/>
                </a:schemeClr>
              </a:buClr>
              <a:buFont typeface="Wingdings" panose="05000000000000000000" pitchFamily="2" charset="2"/>
              <a:buChar char="ü"/>
              <a:defRPr/>
            </a:pPr>
            <a:r>
              <a:rPr lang="en-US" sz="2400" dirty="0">
                <a:solidFill>
                  <a:srgbClr val="1341A1"/>
                </a:solidFill>
              </a:rPr>
              <a:t>Nombre total </a:t>
            </a:r>
            <a:r>
              <a:rPr lang="en-US" sz="2400" dirty="0" err="1">
                <a:solidFill>
                  <a:srgbClr val="1341A1"/>
                </a:solidFill>
              </a:rPr>
              <a:t>d’élèves</a:t>
            </a:r>
            <a:r>
              <a:rPr lang="en-US" sz="2400" dirty="0">
                <a:solidFill>
                  <a:srgbClr val="1341A1"/>
                </a:solidFill>
              </a:rPr>
              <a:t> </a:t>
            </a:r>
            <a:r>
              <a:rPr lang="en-US" sz="2400" dirty="0" err="1">
                <a:solidFill>
                  <a:srgbClr val="1341A1"/>
                </a:solidFill>
              </a:rPr>
              <a:t>sensibilisés</a:t>
            </a:r>
            <a:r>
              <a:rPr lang="en-US" sz="2400" dirty="0">
                <a:solidFill>
                  <a:srgbClr val="1341A1"/>
                </a:solidFill>
              </a:rPr>
              <a:t> </a:t>
            </a:r>
            <a:r>
              <a:rPr lang="en-US" sz="2400" dirty="0" err="1">
                <a:solidFill>
                  <a:srgbClr val="1341A1"/>
                </a:solidFill>
              </a:rPr>
              <a:t>depuis</a:t>
            </a:r>
            <a:r>
              <a:rPr lang="en-US" sz="2400" dirty="0">
                <a:solidFill>
                  <a:srgbClr val="1341A1"/>
                </a:solidFill>
              </a:rPr>
              <a:t> 2005 </a:t>
            </a:r>
            <a:r>
              <a:rPr lang="en-US" sz="2400" b="1" dirty="0">
                <a:solidFill>
                  <a:srgbClr val="1341A1"/>
                </a:solidFill>
              </a:rPr>
              <a:t>: </a:t>
            </a:r>
            <a:r>
              <a:rPr lang="en-US" sz="2400" b="1" dirty="0">
                <a:solidFill>
                  <a:schemeClr val="accent6">
                    <a:lumMod val="75000"/>
                  </a:schemeClr>
                </a:solidFill>
              </a:rPr>
              <a:t>82 021</a:t>
            </a:r>
            <a:endParaRPr lang="en-US" sz="2400" dirty="0">
              <a:solidFill>
                <a:srgbClr val="1341A1"/>
              </a:solidFill>
            </a:endParaRPr>
          </a:p>
        </p:txBody>
      </p:sp>
      <p:sp>
        <p:nvSpPr>
          <p:cNvPr id="10" name="Espace réservé du numéro de diapositive 2">
            <a:extLst>
              <a:ext uri="{FF2B5EF4-FFF2-40B4-BE49-F238E27FC236}">
                <a16:creationId xmlns:a16="http://schemas.microsoft.com/office/drawing/2014/main" id="{3FBCAF4C-7B17-9A95-0432-6CDB6500311C}"/>
              </a:ext>
            </a:extLst>
          </p:cNvPr>
          <p:cNvSpPr>
            <a:spLocks noGrp="1"/>
          </p:cNvSpPr>
          <p:nvPr>
            <p:ph type="sldNum" sz="quarter" idx="12"/>
          </p:nvPr>
        </p:nvSpPr>
        <p:spPr/>
        <p:txBody>
          <a:bodyPr/>
          <a:lstStyle/>
          <a:p>
            <a:fld id="{A69E00E3-DEE3-4217-B4F6-3EC050798811}" type="slidenum">
              <a:rPr lang="fr-FR" smtClean="0"/>
              <a:t>15</a:t>
            </a:fld>
            <a:endParaRPr lang="fr-FR"/>
          </a:p>
        </p:txBody>
      </p:sp>
      <p:sp>
        <p:nvSpPr>
          <p:cNvPr id="11" name="Titre 3">
            <a:extLst>
              <a:ext uri="{FF2B5EF4-FFF2-40B4-BE49-F238E27FC236}">
                <a16:creationId xmlns:a16="http://schemas.microsoft.com/office/drawing/2014/main" id="{CC0E6919-B4A3-2FCF-C2AB-32E78F143F1C}"/>
              </a:ext>
            </a:extLst>
          </p:cNvPr>
          <p:cNvSpPr txBox="1">
            <a:spLocks/>
          </p:cNvSpPr>
          <p:nvPr/>
        </p:nvSpPr>
        <p:spPr>
          <a:xfrm>
            <a:off x="3083858" y="62753"/>
            <a:ext cx="8238565" cy="824192"/>
          </a:xfrm>
          <a:prstGeom prst="rect">
            <a:avLst/>
          </a:prstGeom>
        </p:spPr>
        <p:txBody>
          <a:bodyPr vert="horz" lIns="91440" tIns="45720" rIns="91440" bIns="45720" rtlCol="0" anchor="ctr">
            <a:normAutofit lnSpcReduction="10000"/>
          </a:bodyPr>
          <a:lstStyle>
            <a:lvl1pPr algn="l" defTabSz="457200" rtl="0" eaLnBrk="1" latinLnBrk="0" hangingPunct="1">
              <a:spcBef>
                <a:spcPct val="0"/>
              </a:spcBef>
              <a:buNone/>
              <a:defRPr sz="2500" kern="1200">
                <a:solidFill>
                  <a:srgbClr val="FF0000"/>
                </a:solidFill>
                <a:latin typeface="+mj-lt"/>
                <a:ea typeface="+mj-ea"/>
                <a:cs typeface="+mj-cs"/>
              </a:defRPr>
            </a:lvl1pPr>
          </a:lstStyle>
          <a:p>
            <a:pPr>
              <a:spcAft>
                <a:spcPts val="600"/>
              </a:spcAft>
              <a:defRPr/>
            </a:pPr>
            <a:r>
              <a:rPr lang="en-US" b="1" dirty="0">
                <a:solidFill>
                  <a:schemeClr val="accent6">
                    <a:lumMod val="75000"/>
                  </a:schemeClr>
                </a:solidFill>
              </a:rPr>
              <a:t>2024/2025 :</a:t>
            </a:r>
            <a:br>
              <a:rPr lang="en-US" b="1" dirty="0">
                <a:solidFill>
                  <a:srgbClr val="0070C0"/>
                </a:solidFill>
              </a:rPr>
            </a:br>
            <a:r>
              <a:rPr lang="en-US" b="1" dirty="0">
                <a:solidFill>
                  <a:srgbClr val="0070C0"/>
                </a:solidFill>
              </a:rPr>
              <a:t>Une </a:t>
            </a:r>
            <a:r>
              <a:rPr lang="en-US" b="1" dirty="0" err="1">
                <a:solidFill>
                  <a:srgbClr val="0070C0"/>
                </a:solidFill>
              </a:rPr>
              <a:t>dynamique</a:t>
            </a:r>
            <a:r>
              <a:rPr lang="en-US" b="1" dirty="0">
                <a:solidFill>
                  <a:srgbClr val="0070C0"/>
                </a:solidFill>
              </a:rPr>
              <a:t> </a:t>
            </a:r>
            <a:r>
              <a:rPr lang="en-US" b="1" dirty="0" err="1">
                <a:solidFill>
                  <a:srgbClr val="0070C0"/>
                </a:solidFill>
              </a:rPr>
              <a:t>confirmée</a:t>
            </a:r>
            <a:r>
              <a:rPr lang="en-US" b="1" dirty="0">
                <a:solidFill>
                  <a:srgbClr val="0070C0"/>
                </a:solidFill>
              </a:rPr>
              <a:t>, dans le respect du budget</a:t>
            </a:r>
            <a:endParaRPr lang="fr-FR" b="1" dirty="0">
              <a:solidFill>
                <a:srgbClr val="0070C0"/>
              </a:solidFill>
            </a:endParaRPr>
          </a:p>
        </p:txBody>
      </p:sp>
      <p:graphicFrame>
        <p:nvGraphicFramePr>
          <p:cNvPr id="12" name="Graphique 11">
            <a:extLst>
              <a:ext uri="{FF2B5EF4-FFF2-40B4-BE49-F238E27FC236}">
                <a16:creationId xmlns:a16="http://schemas.microsoft.com/office/drawing/2014/main" id="{B0DCE749-9327-0211-FE60-35D5DBB8477A}"/>
              </a:ext>
            </a:extLst>
          </p:cNvPr>
          <p:cNvGraphicFramePr>
            <a:graphicFrameLocks/>
          </p:cNvGraphicFramePr>
          <p:nvPr/>
        </p:nvGraphicFramePr>
        <p:xfrm>
          <a:off x="1280160" y="4373414"/>
          <a:ext cx="10177272" cy="207664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33394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B626F9-03C4-5EC5-CD43-5F36DA4A4B5F}"/>
              </a:ext>
            </a:extLst>
          </p:cNvPr>
          <p:cNvSpPr>
            <a:spLocks noGrp="1"/>
          </p:cNvSpPr>
          <p:nvPr>
            <p:ph type="title"/>
          </p:nvPr>
        </p:nvSpPr>
        <p:spPr/>
        <p:txBody>
          <a:bodyPr/>
          <a:lstStyle/>
          <a:p>
            <a:r>
              <a:rPr lang="fr-FR" altLang="fr-FR" sz="2400" b="1" dirty="0">
                <a:solidFill>
                  <a:srgbClr val="0077D4"/>
                </a:solidFill>
              </a:rPr>
              <a:t>Programme d'actions pédagogiques </a:t>
            </a:r>
            <a:br>
              <a:rPr lang="fr-FR" altLang="fr-FR" sz="2400" b="1" dirty="0">
                <a:solidFill>
                  <a:srgbClr val="0077D4"/>
                </a:solidFill>
              </a:rPr>
            </a:br>
            <a:r>
              <a:rPr lang="fr-FR" altLang="fr-FR" sz="2400" b="1" dirty="0">
                <a:solidFill>
                  <a:srgbClr val="0077D4"/>
                </a:solidFill>
              </a:rPr>
              <a:t>                                           « l'eau, un enjeu majeur »</a:t>
            </a:r>
            <a:endParaRPr lang="fr-FR" dirty="0"/>
          </a:p>
        </p:txBody>
      </p:sp>
      <p:sp>
        <p:nvSpPr>
          <p:cNvPr id="4" name="Espace réservé du numéro de diapositive 3">
            <a:extLst>
              <a:ext uri="{FF2B5EF4-FFF2-40B4-BE49-F238E27FC236}">
                <a16:creationId xmlns:a16="http://schemas.microsoft.com/office/drawing/2014/main" id="{CF65F1D7-9FDF-FA10-7F2A-722E3D69D484}"/>
              </a:ext>
            </a:extLst>
          </p:cNvPr>
          <p:cNvSpPr>
            <a:spLocks noGrp="1"/>
          </p:cNvSpPr>
          <p:nvPr>
            <p:ph type="sldNum" sz="quarter" idx="12"/>
          </p:nvPr>
        </p:nvSpPr>
        <p:spPr/>
        <p:txBody>
          <a:bodyPr/>
          <a:lstStyle/>
          <a:p>
            <a:fld id="{A69E00E3-DEE3-4217-B4F6-3EC050798811}" type="slidenum">
              <a:rPr lang="fr-FR" smtClean="0"/>
              <a:t>16</a:t>
            </a:fld>
            <a:endParaRPr lang="fr-FR" dirty="0"/>
          </a:p>
        </p:txBody>
      </p:sp>
      <p:sp>
        <p:nvSpPr>
          <p:cNvPr id="7" name="Text Box 15">
            <a:extLst>
              <a:ext uri="{FF2B5EF4-FFF2-40B4-BE49-F238E27FC236}">
                <a16:creationId xmlns:a16="http://schemas.microsoft.com/office/drawing/2014/main" id="{CEAA289D-677E-65E9-0C4D-09FBB975B67B}"/>
              </a:ext>
            </a:extLst>
          </p:cNvPr>
          <p:cNvSpPr txBox="1">
            <a:spLocks noChangeArrowheads="1"/>
          </p:cNvSpPr>
          <p:nvPr/>
        </p:nvSpPr>
        <p:spPr bwMode="auto">
          <a:xfrm>
            <a:off x="465661" y="929685"/>
            <a:ext cx="10985375" cy="4662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spcBef>
                <a:spcPts val="300"/>
              </a:spcBef>
            </a:pPr>
            <a:r>
              <a:rPr lang="fr-FR" sz="2800" b="1" u="sng" dirty="0">
                <a:solidFill>
                  <a:srgbClr val="333399"/>
                </a:solidFill>
                <a:latin typeface="Trebuchet MS" panose="020B0603020202020204" pitchFamily="34" charset="0"/>
              </a:rPr>
              <a:t>Evolutions des interventions et des outils en 2025 :</a:t>
            </a:r>
          </a:p>
          <a:p>
            <a:pPr marL="457200" indent="-457200" defTabSz="457200">
              <a:spcBef>
                <a:spcPts val="1800"/>
              </a:spcBef>
              <a:buClr>
                <a:schemeClr val="accent6">
                  <a:lumMod val="75000"/>
                </a:schemeClr>
              </a:buClr>
              <a:buFont typeface="Wingdings" panose="05000000000000000000" pitchFamily="2" charset="2"/>
              <a:buChar char="ü"/>
              <a:defRPr/>
            </a:pPr>
            <a:r>
              <a:rPr lang="en-US" sz="2800" dirty="0">
                <a:solidFill>
                  <a:srgbClr val="1341A1"/>
                </a:solidFill>
              </a:rPr>
              <a:t>un partage des interventions </a:t>
            </a:r>
            <a:r>
              <a:rPr lang="en-US" sz="2800" dirty="0" err="1">
                <a:solidFill>
                  <a:srgbClr val="1341A1"/>
                </a:solidFill>
              </a:rPr>
              <a:t>élaboré</a:t>
            </a:r>
            <a:r>
              <a:rPr lang="en-US" sz="2800" dirty="0">
                <a:solidFill>
                  <a:srgbClr val="1341A1"/>
                </a:solidFill>
              </a:rPr>
              <a:t> </a:t>
            </a:r>
            <a:r>
              <a:rPr lang="en-US" sz="2800" dirty="0">
                <a:solidFill>
                  <a:schemeClr val="accent6">
                    <a:lumMod val="75000"/>
                  </a:schemeClr>
                </a:solidFill>
              </a:rPr>
              <a:t>en collaboration avec les </a:t>
            </a:r>
            <a:r>
              <a:rPr lang="en-US" sz="2800" dirty="0" err="1">
                <a:solidFill>
                  <a:schemeClr val="accent6">
                    <a:lumMod val="75000"/>
                  </a:schemeClr>
                </a:solidFill>
              </a:rPr>
              <a:t>autres</a:t>
            </a:r>
            <a:r>
              <a:rPr lang="en-US" sz="2800" dirty="0">
                <a:solidFill>
                  <a:schemeClr val="accent6">
                    <a:lumMod val="75000"/>
                  </a:schemeClr>
                </a:solidFill>
              </a:rPr>
              <a:t> </a:t>
            </a:r>
            <a:r>
              <a:rPr lang="en-US" sz="2800" dirty="0" err="1">
                <a:solidFill>
                  <a:schemeClr val="accent6">
                    <a:lumMod val="75000"/>
                  </a:schemeClr>
                </a:solidFill>
              </a:rPr>
              <a:t>dispositifs</a:t>
            </a:r>
            <a:r>
              <a:rPr lang="en-US" sz="2800" dirty="0">
                <a:solidFill>
                  <a:schemeClr val="accent6">
                    <a:lumMod val="75000"/>
                  </a:schemeClr>
                </a:solidFill>
              </a:rPr>
              <a:t> de </a:t>
            </a:r>
            <a:r>
              <a:rPr lang="en-US" sz="2800" dirty="0" err="1">
                <a:solidFill>
                  <a:schemeClr val="accent6">
                    <a:lumMod val="75000"/>
                  </a:schemeClr>
                </a:solidFill>
              </a:rPr>
              <a:t>sensibilisation</a:t>
            </a:r>
            <a:r>
              <a:rPr lang="en-US" sz="2800" dirty="0">
                <a:solidFill>
                  <a:srgbClr val="1341A1"/>
                </a:solidFill>
              </a:rPr>
              <a:t> pour </a:t>
            </a:r>
            <a:r>
              <a:rPr lang="en-US" sz="2800" dirty="0" err="1">
                <a:solidFill>
                  <a:srgbClr val="1341A1"/>
                </a:solidFill>
              </a:rPr>
              <a:t>couvrir</a:t>
            </a:r>
            <a:r>
              <a:rPr lang="en-US" sz="2800" dirty="0">
                <a:solidFill>
                  <a:srgbClr val="1341A1"/>
                </a:solidFill>
              </a:rPr>
              <a:t> </a:t>
            </a:r>
            <a:r>
              <a:rPr lang="en-US" sz="2800" dirty="0" err="1">
                <a:solidFill>
                  <a:srgbClr val="1341A1"/>
                </a:solidFill>
              </a:rPr>
              <a:t>l’ensemble</a:t>
            </a:r>
            <a:r>
              <a:rPr lang="en-US" sz="2800" dirty="0">
                <a:solidFill>
                  <a:srgbClr val="1341A1"/>
                </a:solidFill>
              </a:rPr>
              <a:t> du </a:t>
            </a:r>
            <a:r>
              <a:rPr lang="en-US" sz="2800" dirty="0" err="1">
                <a:solidFill>
                  <a:srgbClr val="1341A1"/>
                </a:solidFill>
              </a:rPr>
              <a:t>territoire</a:t>
            </a:r>
            <a:r>
              <a:rPr lang="en-US" sz="2800" dirty="0">
                <a:solidFill>
                  <a:srgbClr val="1341A1"/>
                </a:solidFill>
              </a:rPr>
              <a:t> et </a:t>
            </a:r>
            <a:r>
              <a:rPr lang="en-US" sz="2800" dirty="0" err="1">
                <a:solidFill>
                  <a:srgbClr val="1341A1"/>
                </a:solidFill>
              </a:rPr>
              <a:t>avoir</a:t>
            </a:r>
            <a:r>
              <a:rPr lang="en-US" sz="2800" dirty="0">
                <a:solidFill>
                  <a:srgbClr val="1341A1"/>
                </a:solidFill>
              </a:rPr>
              <a:t> un </a:t>
            </a:r>
            <a:r>
              <a:rPr lang="en-US" sz="2800" dirty="0" err="1">
                <a:solidFill>
                  <a:srgbClr val="1341A1"/>
                </a:solidFill>
              </a:rPr>
              <a:t>maillage</a:t>
            </a:r>
            <a:r>
              <a:rPr lang="en-US" sz="2800" dirty="0">
                <a:solidFill>
                  <a:srgbClr val="1341A1"/>
                </a:solidFill>
              </a:rPr>
              <a:t> pertinent (</a:t>
            </a:r>
            <a:r>
              <a:rPr lang="en-US" sz="2400" dirty="0">
                <a:solidFill>
                  <a:schemeClr val="accent6">
                    <a:lumMod val="75000"/>
                  </a:schemeClr>
                </a:solidFill>
              </a:rPr>
              <a:t>JDD et </a:t>
            </a:r>
            <a:r>
              <a:rPr lang="en-US" sz="2400" dirty="0" err="1">
                <a:solidFill>
                  <a:schemeClr val="accent6">
                    <a:lumMod val="75000"/>
                  </a:schemeClr>
                </a:solidFill>
              </a:rPr>
              <a:t>Régie</a:t>
            </a:r>
            <a:r>
              <a:rPr lang="en-US" sz="2400" dirty="0">
                <a:solidFill>
                  <a:schemeClr val="accent6">
                    <a:lumMod val="75000"/>
                  </a:schemeClr>
                </a:solidFill>
              </a:rPr>
              <a:t> de l’Eau</a:t>
            </a:r>
            <a:r>
              <a:rPr lang="en-US" sz="2800" dirty="0">
                <a:solidFill>
                  <a:srgbClr val="1341A1"/>
                </a:solidFill>
              </a:rPr>
              <a:t>)</a:t>
            </a:r>
          </a:p>
          <a:p>
            <a:pPr marL="457200" indent="-457200" defTabSz="457200">
              <a:spcBef>
                <a:spcPts val="1800"/>
              </a:spcBef>
              <a:buClr>
                <a:schemeClr val="accent6">
                  <a:lumMod val="75000"/>
                </a:schemeClr>
              </a:buClr>
              <a:buFont typeface="Wingdings" panose="05000000000000000000" pitchFamily="2" charset="2"/>
              <a:buChar char="ü"/>
              <a:defRPr/>
            </a:pPr>
            <a:r>
              <a:rPr lang="en-US" sz="2800" dirty="0">
                <a:solidFill>
                  <a:srgbClr val="1341A1"/>
                </a:solidFill>
              </a:rPr>
              <a:t>première session ouverte en </a:t>
            </a:r>
            <a:r>
              <a:rPr lang="en-US" sz="2800" dirty="0" err="1">
                <a:solidFill>
                  <a:schemeClr val="accent6">
                    <a:lumMod val="75000"/>
                  </a:schemeClr>
                </a:solidFill>
              </a:rPr>
              <a:t>priorité</a:t>
            </a:r>
            <a:r>
              <a:rPr lang="en-US" sz="2800" dirty="0">
                <a:solidFill>
                  <a:schemeClr val="accent6">
                    <a:lumMod val="75000"/>
                  </a:schemeClr>
                </a:solidFill>
              </a:rPr>
              <a:t> au </a:t>
            </a:r>
            <a:r>
              <a:rPr lang="en-US" sz="2800" dirty="0" err="1">
                <a:solidFill>
                  <a:schemeClr val="accent6">
                    <a:lumMod val="75000"/>
                  </a:schemeClr>
                </a:solidFill>
              </a:rPr>
              <a:t>secteur</a:t>
            </a:r>
            <a:r>
              <a:rPr lang="en-US" sz="2800" dirty="0">
                <a:solidFill>
                  <a:schemeClr val="accent6">
                    <a:lumMod val="75000"/>
                  </a:schemeClr>
                </a:solidFill>
              </a:rPr>
              <a:t> rural </a:t>
            </a:r>
            <a:r>
              <a:rPr lang="en-US" sz="2800" dirty="0">
                <a:solidFill>
                  <a:srgbClr val="1341A1"/>
                </a:solidFill>
              </a:rPr>
              <a:t>/deuxième session ouverte à </a:t>
            </a:r>
            <a:r>
              <a:rPr lang="en-US" sz="2800" dirty="0" err="1">
                <a:solidFill>
                  <a:srgbClr val="1341A1"/>
                </a:solidFill>
              </a:rPr>
              <a:t>tous</a:t>
            </a:r>
            <a:endParaRPr lang="en-US" sz="2800" dirty="0">
              <a:solidFill>
                <a:srgbClr val="1341A1"/>
              </a:solidFill>
            </a:endParaRPr>
          </a:p>
          <a:p>
            <a:pPr marL="457200" indent="-457200" defTabSz="457200">
              <a:spcBef>
                <a:spcPts val="1800"/>
              </a:spcBef>
              <a:buClr>
                <a:schemeClr val="accent6">
                  <a:lumMod val="75000"/>
                </a:schemeClr>
              </a:buClr>
              <a:buFont typeface="Wingdings" panose="05000000000000000000" pitchFamily="2" charset="2"/>
              <a:buChar char="ü"/>
              <a:defRPr/>
            </a:pPr>
            <a:r>
              <a:rPr lang="fr-FR" sz="2800" b="1" dirty="0">
                <a:solidFill>
                  <a:schemeClr val="accent6">
                    <a:lumMod val="75000"/>
                  </a:schemeClr>
                </a:solidFill>
                <a:cs typeface="Times New Roman" panose="02020603050405020304" pitchFamily="18" charset="0"/>
              </a:rPr>
              <a:t>un contenu minimum imposé </a:t>
            </a:r>
            <a:r>
              <a:rPr lang="fr-FR" sz="2800" dirty="0">
                <a:solidFill>
                  <a:srgbClr val="1341A1"/>
                </a:solidFill>
              </a:rPr>
              <a:t>à délivrer en début d'intervention avec des outils à disposition des associations depuis septembre 2025</a:t>
            </a:r>
          </a:p>
        </p:txBody>
      </p:sp>
    </p:spTree>
    <p:extLst>
      <p:ext uri="{BB962C8B-B14F-4D97-AF65-F5344CB8AC3E}">
        <p14:creationId xmlns:p14="http://schemas.microsoft.com/office/powerpoint/2010/main" val="811305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FECC0-4781-251C-F0D1-18BFCDAF8066}"/>
            </a:ext>
          </a:extLst>
        </p:cNvPr>
        <p:cNvGrpSpPr/>
        <p:nvPr/>
      </p:nvGrpSpPr>
      <p:grpSpPr>
        <a:xfrm>
          <a:off x="0" y="0"/>
          <a:ext cx="0" cy="0"/>
          <a:chOff x="0" y="0"/>
          <a:chExt cx="0" cy="0"/>
        </a:xfrm>
      </p:grpSpPr>
      <p:sp>
        <p:nvSpPr>
          <p:cNvPr id="8" name="Titre 1">
            <a:extLst>
              <a:ext uri="{FF2B5EF4-FFF2-40B4-BE49-F238E27FC236}">
                <a16:creationId xmlns:a16="http://schemas.microsoft.com/office/drawing/2014/main" id="{5937E9C4-A4FB-7635-2032-EA2A697D91D8}"/>
              </a:ext>
            </a:extLst>
          </p:cNvPr>
          <p:cNvSpPr>
            <a:spLocks noGrp="1"/>
          </p:cNvSpPr>
          <p:nvPr>
            <p:ph type="title"/>
          </p:nvPr>
        </p:nvSpPr>
        <p:spPr/>
        <p:txBody>
          <a:bodyPr/>
          <a:lstStyle/>
          <a:p>
            <a:r>
              <a:rPr lang="fr-FR" altLang="fr-FR" sz="2400" b="1" dirty="0">
                <a:solidFill>
                  <a:srgbClr val="0077D4"/>
                </a:solidFill>
              </a:rPr>
              <a:t>Programme d'actions pédagogiques </a:t>
            </a:r>
            <a:br>
              <a:rPr lang="fr-FR" altLang="fr-FR" sz="2400" b="1" dirty="0">
                <a:solidFill>
                  <a:srgbClr val="0077D4"/>
                </a:solidFill>
              </a:rPr>
            </a:br>
            <a:r>
              <a:rPr lang="fr-FR" altLang="fr-FR" sz="2400" b="1" dirty="0">
                <a:solidFill>
                  <a:srgbClr val="0077D4"/>
                </a:solidFill>
              </a:rPr>
              <a:t>                                           « l'eau, un enjeu majeur »</a:t>
            </a:r>
            <a:endParaRPr lang="fr-FR" dirty="0"/>
          </a:p>
        </p:txBody>
      </p:sp>
      <p:sp>
        <p:nvSpPr>
          <p:cNvPr id="3" name="Espace réservé du contenu 2">
            <a:extLst>
              <a:ext uri="{FF2B5EF4-FFF2-40B4-BE49-F238E27FC236}">
                <a16:creationId xmlns:a16="http://schemas.microsoft.com/office/drawing/2014/main" id="{02F53468-DD6C-FBEE-C8B9-1349AA2258CC}"/>
              </a:ext>
            </a:extLst>
          </p:cNvPr>
          <p:cNvSpPr>
            <a:spLocks noGrp="1"/>
          </p:cNvSpPr>
          <p:nvPr>
            <p:ph idx="1"/>
          </p:nvPr>
        </p:nvSpPr>
        <p:spPr/>
        <p:txBody>
          <a:bodyPr>
            <a:normAutofit/>
          </a:bodyPr>
          <a:lstStyle/>
          <a:p>
            <a:pPr marL="0" indent="0" algn="ctr">
              <a:buNone/>
            </a:pPr>
            <a:r>
              <a:rPr lang="fr-FR" sz="2800" dirty="0">
                <a:solidFill>
                  <a:srgbClr val="F39200"/>
                </a:solidFill>
              </a:rPr>
              <a:t>Pour les élèves</a:t>
            </a:r>
            <a:endParaRPr lang="fr-FR" sz="1100" dirty="0">
              <a:solidFill>
                <a:srgbClr val="0077D4"/>
              </a:solidFill>
            </a:endParaRPr>
          </a:p>
        </p:txBody>
      </p:sp>
      <p:sp>
        <p:nvSpPr>
          <p:cNvPr id="22" name="Espace réservé du numéro de diapositive 3">
            <a:extLst>
              <a:ext uri="{FF2B5EF4-FFF2-40B4-BE49-F238E27FC236}">
                <a16:creationId xmlns:a16="http://schemas.microsoft.com/office/drawing/2014/main" id="{BEC1A731-C2CE-6C74-03FD-E2D1A177CC00}"/>
              </a:ext>
            </a:extLst>
          </p:cNvPr>
          <p:cNvSpPr txBox="1">
            <a:spLocks/>
          </p:cNvSpPr>
          <p:nvPr/>
        </p:nvSpPr>
        <p:spPr>
          <a:xfrm>
            <a:off x="223920" y="6356350"/>
            <a:ext cx="609060" cy="365125"/>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69E00E3-DEE3-4217-B4F6-3EC050798811}" type="slidenum">
              <a:rPr lang="fr-FR" smtClean="0"/>
              <a:pPr/>
              <a:t>17</a:t>
            </a:fld>
            <a:endParaRPr lang="fr-FR" dirty="0"/>
          </a:p>
        </p:txBody>
      </p:sp>
      <p:sp>
        <p:nvSpPr>
          <p:cNvPr id="6" name="ZoneTexte 5">
            <a:extLst>
              <a:ext uri="{FF2B5EF4-FFF2-40B4-BE49-F238E27FC236}">
                <a16:creationId xmlns:a16="http://schemas.microsoft.com/office/drawing/2014/main" id="{D467AB1C-C388-96BA-E774-0ABE2FDBDDB1}"/>
              </a:ext>
            </a:extLst>
          </p:cNvPr>
          <p:cNvSpPr txBox="1"/>
          <p:nvPr/>
        </p:nvSpPr>
        <p:spPr>
          <a:xfrm>
            <a:off x="300220" y="1020673"/>
            <a:ext cx="4775514" cy="523220"/>
          </a:xfrm>
          <a:prstGeom prst="rect">
            <a:avLst/>
          </a:prstGeom>
          <a:noFill/>
        </p:spPr>
        <p:txBody>
          <a:bodyPr wrap="square">
            <a:spAutoFit/>
          </a:bodyPr>
          <a:lstStyle/>
          <a:p>
            <a:r>
              <a:rPr lang="fr-FR" sz="2800" b="1" u="sng" dirty="0">
                <a:solidFill>
                  <a:srgbClr val="1341A1"/>
                </a:solidFill>
              </a:rPr>
              <a:t>Les outils mis à disposition</a:t>
            </a:r>
          </a:p>
        </p:txBody>
      </p:sp>
      <p:sp>
        <p:nvSpPr>
          <p:cNvPr id="15" name="Espace réservé du contenu 2">
            <a:extLst>
              <a:ext uri="{FF2B5EF4-FFF2-40B4-BE49-F238E27FC236}">
                <a16:creationId xmlns:a16="http://schemas.microsoft.com/office/drawing/2014/main" id="{A8C12F7F-8DEC-3D90-FF81-D35F9EE778E3}"/>
              </a:ext>
            </a:extLst>
          </p:cNvPr>
          <p:cNvSpPr txBox="1">
            <a:spLocks/>
          </p:cNvSpPr>
          <p:nvPr/>
        </p:nvSpPr>
        <p:spPr>
          <a:xfrm>
            <a:off x="9139199" y="6133006"/>
            <a:ext cx="2901703" cy="446687"/>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ct val="20000"/>
              </a:spcBef>
              <a:buFont typeface="Arial"/>
              <a:buChar char="•"/>
              <a:defRPr sz="2500" kern="1200">
                <a:solidFill>
                  <a:srgbClr val="1341A1"/>
                </a:solidFill>
                <a:latin typeface="+mn-lt"/>
                <a:ea typeface="+mn-ea"/>
                <a:cs typeface="+mn-cs"/>
              </a:defRPr>
            </a:lvl1pPr>
            <a:lvl2pPr marL="742950" indent="-285750" algn="l" defTabSz="457200" rtl="0" eaLnBrk="1" latinLnBrk="0" hangingPunct="1">
              <a:spcBef>
                <a:spcPct val="20000"/>
              </a:spcBef>
              <a:buFont typeface="Arial"/>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5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3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a:buNone/>
            </a:pPr>
            <a:r>
              <a:rPr lang="fr-FR" sz="2400" dirty="0">
                <a:solidFill>
                  <a:srgbClr val="F39200"/>
                </a:solidFill>
              </a:rPr>
              <a:t>Pour les écoles</a:t>
            </a:r>
            <a:endParaRPr lang="fr-FR" sz="2400" dirty="0">
              <a:solidFill>
                <a:srgbClr val="0077D4"/>
              </a:solidFill>
            </a:endParaRPr>
          </a:p>
        </p:txBody>
      </p:sp>
      <p:pic>
        <p:nvPicPr>
          <p:cNvPr id="7" name="Image 6" descr="Une image contenant texte, roue, capture d’écran, affiche&#10;&#10;Le contenu généré par l’IA peut être incorrect.">
            <a:extLst>
              <a:ext uri="{FF2B5EF4-FFF2-40B4-BE49-F238E27FC236}">
                <a16:creationId xmlns:a16="http://schemas.microsoft.com/office/drawing/2014/main" id="{147A1487-C2B3-DB2F-ACC5-656299BEF8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56398" y="1456284"/>
            <a:ext cx="2887827" cy="4083954"/>
          </a:xfrm>
          <a:prstGeom prst="rect">
            <a:avLst/>
          </a:prstGeom>
        </p:spPr>
      </p:pic>
      <p:pic>
        <p:nvPicPr>
          <p:cNvPr id="10" name="Image 9" descr="Une image contenant intérieur, mur, sol&#10;&#10;Le contenu généré par l’IA peut être incorrect.">
            <a:extLst>
              <a:ext uri="{FF2B5EF4-FFF2-40B4-BE49-F238E27FC236}">
                <a16:creationId xmlns:a16="http://schemas.microsoft.com/office/drawing/2014/main" id="{D5EA835E-DF5F-A5CE-E29C-AAC96F1CD38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1014373">
            <a:off x="584278" y="2398785"/>
            <a:ext cx="3418191" cy="3642981"/>
          </a:xfrm>
          <a:prstGeom prst="rect">
            <a:avLst/>
          </a:prstGeom>
        </p:spPr>
      </p:pic>
      <p:pic>
        <p:nvPicPr>
          <p:cNvPr id="12" name="Image 11" descr="Une image contenant texte, livre, Publication, Impression&#10;&#10;Le contenu généré par l’IA peut être incorrect.">
            <a:extLst>
              <a:ext uri="{FF2B5EF4-FFF2-40B4-BE49-F238E27FC236}">
                <a16:creationId xmlns:a16="http://schemas.microsoft.com/office/drawing/2014/main" id="{1DF7C163-2A73-B6BE-F3DE-A65849176AD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35089" y="1731729"/>
            <a:ext cx="1829461" cy="2439282"/>
          </a:xfrm>
          <a:prstGeom prst="rect">
            <a:avLst/>
          </a:prstGeom>
        </p:spPr>
      </p:pic>
      <p:pic>
        <p:nvPicPr>
          <p:cNvPr id="17" name="Image 16" descr="Une image contenant texte, capture d’écran, Police, Graphique&#10;&#10;Le contenu généré par l’IA peut être incorrect.">
            <a:extLst>
              <a:ext uri="{FF2B5EF4-FFF2-40B4-BE49-F238E27FC236}">
                <a16:creationId xmlns:a16="http://schemas.microsoft.com/office/drawing/2014/main" id="{EE2D2424-5675-9401-5426-EBBA4284DE6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87634">
            <a:off x="4524461" y="2145094"/>
            <a:ext cx="3144894" cy="2340789"/>
          </a:xfrm>
          <a:prstGeom prst="rect">
            <a:avLst/>
          </a:prstGeom>
        </p:spPr>
      </p:pic>
      <p:pic>
        <p:nvPicPr>
          <p:cNvPr id="20" name="Image 19" descr="Une image contenant texte, capture d’écran, logo, Police&#10;&#10;Le contenu généré par l’IA peut être incorrect.">
            <a:extLst>
              <a:ext uri="{FF2B5EF4-FFF2-40B4-BE49-F238E27FC236}">
                <a16:creationId xmlns:a16="http://schemas.microsoft.com/office/drawing/2014/main" id="{B82629DD-9CA5-7B57-FECF-7267C8FD345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1505104">
            <a:off x="4062353" y="4236186"/>
            <a:ext cx="2142045" cy="1595831"/>
          </a:xfrm>
          <a:prstGeom prst="rect">
            <a:avLst/>
          </a:prstGeom>
        </p:spPr>
      </p:pic>
      <p:pic>
        <p:nvPicPr>
          <p:cNvPr id="23" name="Image 22" descr="Une image contenant texte, capture d’écran, logo, cercle&#10;&#10;Le contenu généré par l’IA peut être incorrect.">
            <a:extLst>
              <a:ext uri="{FF2B5EF4-FFF2-40B4-BE49-F238E27FC236}">
                <a16:creationId xmlns:a16="http://schemas.microsoft.com/office/drawing/2014/main" id="{12F60D05-4945-83DE-7358-16CFCD7019C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1862198">
            <a:off x="5979269" y="4273608"/>
            <a:ext cx="2142045" cy="1595831"/>
          </a:xfrm>
          <a:prstGeom prst="rect">
            <a:avLst/>
          </a:prstGeom>
        </p:spPr>
      </p:pic>
      <p:pic>
        <p:nvPicPr>
          <p:cNvPr id="25" name="Image 24" descr="Une image contenant texte, menu&#10;&#10;Le contenu généré par l’IA peut être incorrect.">
            <a:extLst>
              <a:ext uri="{FF2B5EF4-FFF2-40B4-BE49-F238E27FC236}">
                <a16:creationId xmlns:a16="http://schemas.microsoft.com/office/drawing/2014/main" id="{B1F05FE0-6F00-6744-4082-1918D41BB6AA}"/>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9423453" y="4195614"/>
            <a:ext cx="2617450" cy="1903053"/>
          </a:xfrm>
          <a:prstGeom prst="rect">
            <a:avLst/>
          </a:prstGeom>
        </p:spPr>
      </p:pic>
    </p:spTree>
    <p:extLst>
      <p:ext uri="{BB962C8B-B14F-4D97-AF65-F5344CB8AC3E}">
        <p14:creationId xmlns:p14="http://schemas.microsoft.com/office/powerpoint/2010/main" val="17804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118EA-0C65-387F-659C-7E05D6499E2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08313B2-DF0D-2342-4BF6-9536861B3E03}"/>
              </a:ext>
            </a:extLst>
          </p:cNvPr>
          <p:cNvSpPr>
            <a:spLocks noGrp="1"/>
          </p:cNvSpPr>
          <p:nvPr>
            <p:ph type="title"/>
          </p:nvPr>
        </p:nvSpPr>
        <p:spPr/>
        <p:txBody>
          <a:bodyPr>
            <a:normAutofit/>
          </a:bodyPr>
          <a:lstStyle/>
          <a:p>
            <a:r>
              <a:rPr lang="fr-FR" altLang="fr-FR" sz="2400" b="1" dirty="0">
                <a:solidFill>
                  <a:srgbClr val="0077D4"/>
                </a:solidFill>
              </a:rPr>
              <a:t>Programme d'actions pédagogiques </a:t>
            </a:r>
            <a:br>
              <a:rPr lang="fr-FR" altLang="fr-FR" sz="2400" b="1" dirty="0">
                <a:solidFill>
                  <a:srgbClr val="0077D4"/>
                </a:solidFill>
              </a:rPr>
            </a:br>
            <a:r>
              <a:rPr lang="fr-FR" altLang="fr-FR" sz="2400" b="1" dirty="0">
                <a:solidFill>
                  <a:srgbClr val="0077D4"/>
                </a:solidFill>
              </a:rPr>
              <a:t>                                          « l'eau, un enjeu majeur »</a:t>
            </a:r>
            <a:endParaRPr lang="fr-FR" dirty="0"/>
          </a:p>
        </p:txBody>
      </p:sp>
      <p:sp>
        <p:nvSpPr>
          <p:cNvPr id="4" name="Espace réservé du numéro de diapositive 3">
            <a:extLst>
              <a:ext uri="{FF2B5EF4-FFF2-40B4-BE49-F238E27FC236}">
                <a16:creationId xmlns:a16="http://schemas.microsoft.com/office/drawing/2014/main" id="{471522E3-1835-37B2-C9B1-AEDD34ADEDB3}"/>
              </a:ext>
            </a:extLst>
          </p:cNvPr>
          <p:cNvSpPr>
            <a:spLocks noGrp="1"/>
          </p:cNvSpPr>
          <p:nvPr>
            <p:ph type="sldNum" sz="quarter" idx="12"/>
          </p:nvPr>
        </p:nvSpPr>
        <p:spPr/>
        <p:txBody>
          <a:bodyPr/>
          <a:lstStyle/>
          <a:p>
            <a:fld id="{A69E00E3-DEE3-4217-B4F6-3EC050798811}" type="slidenum">
              <a:rPr lang="fr-FR" smtClean="0"/>
              <a:t>18</a:t>
            </a:fld>
            <a:endParaRPr lang="fr-FR" dirty="0"/>
          </a:p>
        </p:txBody>
      </p:sp>
      <p:sp>
        <p:nvSpPr>
          <p:cNvPr id="3" name="ZoneTexte 2">
            <a:extLst>
              <a:ext uri="{FF2B5EF4-FFF2-40B4-BE49-F238E27FC236}">
                <a16:creationId xmlns:a16="http://schemas.microsoft.com/office/drawing/2014/main" id="{C22E29E8-6CE7-8D5A-8108-2A54353407BF}"/>
              </a:ext>
            </a:extLst>
          </p:cNvPr>
          <p:cNvSpPr txBox="1"/>
          <p:nvPr/>
        </p:nvSpPr>
        <p:spPr>
          <a:xfrm>
            <a:off x="375422" y="1095089"/>
            <a:ext cx="11441156" cy="1384995"/>
          </a:xfrm>
          <a:prstGeom prst="rect">
            <a:avLst/>
          </a:prstGeom>
          <a:noFill/>
        </p:spPr>
        <p:txBody>
          <a:bodyPr wrap="square">
            <a:spAutoFit/>
          </a:bodyPr>
          <a:lstStyle/>
          <a:p>
            <a:pPr fontAlgn="base"/>
            <a:r>
              <a:rPr lang="fr-FR" sz="2800" b="1" dirty="0">
                <a:solidFill>
                  <a:schemeClr val="accent6">
                    <a:lumMod val="75000"/>
                  </a:schemeClr>
                </a:solidFill>
                <a:cs typeface="Times New Roman" panose="02020603050405020304" pitchFamily="18" charset="0"/>
              </a:rPr>
              <a:t>un projet d’Ecole Engagée 2025/2026 </a:t>
            </a:r>
            <a:r>
              <a:rPr lang="fr-FR" sz="2800" kern="100" dirty="0">
                <a:solidFill>
                  <a:srgbClr val="0070C0"/>
                </a:solidFill>
                <a:effectLst/>
                <a:ea typeface="Calibri" panose="020F0502020204030204" pitchFamily="34" charset="0"/>
                <a:cs typeface="Times New Roman" panose="02020603050405020304" pitchFamily="18" charset="0"/>
              </a:rPr>
              <a:t>avec le </a:t>
            </a:r>
            <a:r>
              <a:rPr lang="fr-FR" sz="2800" kern="100" dirty="0">
                <a:solidFill>
                  <a:srgbClr val="0070C0"/>
                </a:solidFill>
                <a:ea typeface="Calibri" panose="020F0502020204030204" pitchFamily="34" charset="0"/>
                <a:cs typeface="Times New Roman" panose="02020603050405020304" pitchFamily="18" charset="0"/>
              </a:rPr>
              <a:t>Regroupement Pédagogique Intercommunal de Dieulivol, Mesterrieux et Le Puy</a:t>
            </a:r>
          </a:p>
          <a:p>
            <a:pPr fontAlgn="base"/>
            <a:r>
              <a:rPr lang="fr-FR" sz="2800" kern="100" dirty="0">
                <a:solidFill>
                  <a:srgbClr val="0070C0"/>
                </a:solidFill>
                <a:ea typeface="Calibri" panose="020F0502020204030204" pitchFamily="34" charset="0"/>
                <a:cs typeface="Times New Roman" panose="02020603050405020304" pitchFamily="18" charset="0"/>
              </a:rPr>
              <a:t>regroupant environ 80 élèves de la petite section au CM2</a:t>
            </a:r>
            <a:endParaRPr lang="fr-FR" sz="2800" kern="100" dirty="0">
              <a:solidFill>
                <a:srgbClr val="0070C0"/>
              </a:solidFill>
              <a:effectLst/>
              <a:ea typeface="Calibri" panose="020F0502020204030204" pitchFamily="34" charset="0"/>
              <a:cs typeface="Times New Roman" panose="02020603050405020304" pitchFamily="18" charset="0"/>
            </a:endParaRPr>
          </a:p>
        </p:txBody>
      </p:sp>
      <p:pic>
        <p:nvPicPr>
          <p:cNvPr id="7" name="Image 6" descr="Une image contenant texte, tableau blanc, intérieur, écriture manuscrite&#10;&#10;Description générée automatiquement">
            <a:extLst>
              <a:ext uri="{FF2B5EF4-FFF2-40B4-BE49-F238E27FC236}">
                <a16:creationId xmlns:a16="http://schemas.microsoft.com/office/drawing/2014/main" id="{DF1E2DEA-B4EE-3ABB-20FE-AB2C296F133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942" y="3346741"/>
            <a:ext cx="3569693" cy="2213209"/>
          </a:xfrm>
          <a:prstGeom prst="rect">
            <a:avLst/>
          </a:prstGeom>
        </p:spPr>
      </p:pic>
      <p:pic>
        <p:nvPicPr>
          <p:cNvPr id="14" name="Image 13" descr="Une image contenant habits, personne, table, texte&#10;&#10;Description générée automatiquement">
            <a:extLst>
              <a:ext uri="{FF2B5EF4-FFF2-40B4-BE49-F238E27FC236}">
                <a16:creationId xmlns:a16="http://schemas.microsoft.com/office/drawing/2014/main" id="{AB7E5EC6-FC0C-1CD9-6104-EA40164C2F3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63996" y="3367840"/>
            <a:ext cx="4628004" cy="2202659"/>
          </a:xfrm>
          <a:prstGeom prst="rect">
            <a:avLst/>
          </a:prstGeom>
        </p:spPr>
      </p:pic>
      <p:pic>
        <p:nvPicPr>
          <p:cNvPr id="18" name="Image 17" descr="Une image contenant habits, personne, Dessin d’enfant, table&#10;&#10;Description générée automatiquement">
            <a:extLst>
              <a:ext uri="{FF2B5EF4-FFF2-40B4-BE49-F238E27FC236}">
                <a16:creationId xmlns:a16="http://schemas.microsoft.com/office/drawing/2014/main" id="{991E0B64-82B4-622A-D7C6-3DBBAF880DE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716634" y="3367840"/>
            <a:ext cx="3779362" cy="2202659"/>
          </a:xfrm>
          <a:prstGeom prst="rect">
            <a:avLst/>
          </a:prstGeom>
        </p:spPr>
      </p:pic>
    </p:spTree>
    <p:extLst>
      <p:ext uri="{BB962C8B-B14F-4D97-AF65-F5344CB8AC3E}">
        <p14:creationId xmlns:p14="http://schemas.microsoft.com/office/powerpoint/2010/main" val="2382649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13DD2-1686-D37E-3BE2-C35021D13287}"/>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78FEF00C-7FE7-E968-D5C8-23A64266A68D}"/>
              </a:ext>
            </a:extLst>
          </p:cNvPr>
          <p:cNvSpPr>
            <a:spLocks noGrp="1"/>
          </p:cNvSpPr>
          <p:nvPr>
            <p:ph type="title"/>
          </p:nvPr>
        </p:nvSpPr>
        <p:spPr>
          <a:xfrm>
            <a:off x="3006969" y="0"/>
            <a:ext cx="8280463" cy="894767"/>
          </a:xfrm>
        </p:spPr>
        <p:txBody>
          <a:bodyPr>
            <a:normAutofit fontScale="90000"/>
          </a:bodyPr>
          <a:lstStyle/>
          <a:p>
            <a:r>
              <a:rPr lang="fr-FR" altLang="fr-FR" sz="2800" b="1" dirty="0">
                <a:solidFill>
                  <a:srgbClr val="0077D4"/>
                </a:solidFill>
              </a:rPr>
              <a:t>Programme d'actions de sensibilisation grand public « Espace infos économies d’eau » : </a:t>
            </a:r>
            <a:r>
              <a:rPr lang="fr-FR" altLang="fr-FR" sz="2800" b="1" dirty="0">
                <a:solidFill>
                  <a:schemeClr val="accent6">
                    <a:lumMod val="75000"/>
                  </a:schemeClr>
                </a:solidFill>
              </a:rPr>
              <a:t>r</a:t>
            </a:r>
            <a:r>
              <a:rPr lang="fr-FR" b="1" dirty="0">
                <a:solidFill>
                  <a:schemeClr val="accent6">
                    <a:lumMod val="75000"/>
                  </a:schemeClr>
                </a:solidFill>
              </a:rPr>
              <a:t>appel du dispositif</a:t>
            </a:r>
          </a:p>
        </p:txBody>
      </p:sp>
      <p:sp>
        <p:nvSpPr>
          <p:cNvPr id="2" name="Espace réservé du contenu 1">
            <a:extLst>
              <a:ext uri="{FF2B5EF4-FFF2-40B4-BE49-F238E27FC236}">
                <a16:creationId xmlns:a16="http://schemas.microsoft.com/office/drawing/2014/main" id="{8C258312-A6A1-D171-1524-0357A4B9574E}"/>
              </a:ext>
            </a:extLst>
          </p:cNvPr>
          <p:cNvSpPr>
            <a:spLocks noGrp="1"/>
          </p:cNvSpPr>
          <p:nvPr>
            <p:ph idx="1"/>
          </p:nvPr>
        </p:nvSpPr>
        <p:spPr/>
        <p:txBody>
          <a:bodyPr>
            <a:normAutofit fontScale="92500" lnSpcReduction="20000"/>
          </a:bodyPr>
          <a:lstStyle/>
          <a:p>
            <a:pPr>
              <a:buClr>
                <a:schemeClr val="accent6">
                  <a:lumMod val="75000"/>
                </a:schemeClr>
              </a:buClr>
            </a:pPr>
            <a:r>
              <a:rPr lang="fr-FR" dirty="0"/>
              <a:t>Créé en 2011 </a:t>
            </a:r>
          </a:p>
          <a:p>
            <a:pPr>
              <a:buClr>
                <a:schemeClr val="accent6">
                  <a:lumMod val="75000"/>
                </a:schemeClr>
              </a:buClr>
            </a:pPr>
            <a:endParaRPr lang="fr-FR" dirty="0"/>
          </a:p>
          <a:p>
            <a:pPr>
              <a:buClr>
                <a:schemeClr val="accent6">
                  <a:lumMod val="75000"/>
                </a:schemeClr>
              </a:buClr>
            </a:pPr>
            <a:r>
              <a:rPr lang="fr-FR" dirty="0"/>
              <a:t>Une enveloppe de 90 000 €/an dédiée </a:t>
            </a:r>
            <a:r>
              <a:rPr lang="fr-FR" sz="2400" dirty="0">
                <a:solidFill>
                  <a:schemeClr val="accent6">
                    <a:lumMod val="75000"/>
                  </a:schemeClr>
                </a:solidFill>
              </a:rPr>
              <a:t>(</a:t>
            </a:r>
            <a:r>
              <a:rPr lang="fr-FR" sz="2400" dirty="0">
                <a:solidFill>
                  <a:schemeClr val="accent6">
                    <a:lumMod val="75000"/>
                  </a:schemeClr>
                </a:solidFill>
                <a:highlight>
                  <a:srgbClr val="FFFF00"/>
                </a:highlight>
              </a:rPr>
              <a:t>montant inchangé depuis ?) </a:t>
            </a:r>
          </a:p>
          <a:p>
            <a:pPr>
              <a:buClr>
                <a:schemeClr val="accent6">
                  <a:lumMod val="75000"/>
                </a:schemeClr>
              </a:buClr>
            </a:pPr>
            <a:endParaRPr lang="fr-FR" dirty="0"/>
          </a:p>
          <a:p>
            <a:pPr>
              <a:buClr>
                <a:schemeClr val="accent6">
                  <a:lumMod val="75000"/>
                </a:schemeClr>
              </a:buClr>
            </a:pPr>
            <a:r>
              <a:rPr lang="fr-FR" dirty="0"/>
              <a:t>7 associations partenaires pour intervenir sur les événements </a:t>
            </a:r>
          </a:p>
          <a:p>
            <a:pPr>
              <a:buClr>
                <a:schemeClr val="accent6">
                  <a:lumMod val="75000"/>
                </a:schemeClr>
              </a:buClr>
            </a:pPr>
            <a:endParaRPr lang="fr-FR" dirty="0"/>
          </a:p>
          <a:p>
            <a:pPr>
              <a:buClr>
                <a:schemeClr val="accent6">
                  <a:lumMod val="75000"/>
                </a:schemeClr>
              </a:buClr>
            </a:pPr>
            <a:r>
              <a:rPr lang="fr-FR" dirty="0"/>
              <a:t>Des interventions partout en Gironde avec une forte majorité d’interventions sur les stands (vs ateliers / conférences)</a:t>
            </a:r>
          </a:p>
          <a:p>
            <a:pPr>
              <a:buClr>
                <a:schemeClr val="accent6">
                  <a:lumMod val="75000"/>
                </a:schemeClr>
              </a:buClr>
            </a:pPr>
            <a:endParaRPr lang="fr-FR" dirty="0"/>
          </a:p>
          <a:p>
            <a:pPr>
              <a:buClr>
                <a:schemeClr val="accent6">
                  <a:lumMod val="75000"/>
                </a:schemeClr>
              </a:buClr>
            </a:pPr>
            <a:r>
              <a:rPr lang="fr-FR" dirty="0"/>
              <a:t>Un dispositif qui a permis de sensibiliser ou informer plus de </a:t>
            </a:r>
            <a:r>
              <a:rPr lang="fr-FR" dirty="0">
                <a:solidFill>
                  <a:schemeClr val="accent6">
                    <a:lumMod val="75000"/>
                  </a:schemeClr>
                </a:solidFill>
              </a:rPr>
              <a:t>50 000 personnes </a:t>
            </a:r>
            <a:r>
              <a:rPr lang="fr-FR" dirty="0"/>
              <a:t>depuis 2011</a:t>
            </a:r>
          </a:p>
          <a:p>
            <a:pPr lvl="1"/>
            <a:endParaRPr lang="fr-FR" dirty="0"/>
          </a:p>
        </p:txBody>
      </p:sp>
      <p:sp>
        <p:nvSpPr>
          <p:cNvPr id="3" name="Espace réservé du numéro de diapositive 2">
            <a:extLst>
              <a:ext uri="{FF2B5EF4-FFF2-40B4-BE49-F238E27FC236}">
                <a16:creationId xmlns:a16="http://schemas.microsoft.com/office/drawing/2014/main" id="{67884A2C-3AE0-A6CA-E6E6-1D3C11795132}"/>
              </a:ext>
            </a:extLst>
          </p:cNvPr>
          <p:cNvSpPr>
            <a:spLocks noGrp="1"/>
          </p:cNvSpPr>
          <p:nvPr>
            <p:ph type="sldNum" sz="quarter" idx="12"/>
          </p:nvPr>
        </p:nvSpPr>
        <p:spPr/>
        <p:txBody>
          <a:bodyPr/>
          <a:lstStyle/>
          <a:p>
            <a:fld id="{A69E00E3-DEE3-4217-B4F6-3EC050798811}" type="slidenum">
              <a:rPr lang="fr-FR" smtClean="0"/>
              <a:t>19</a:t>
            </a:fld>
            <a:endParaRPr lang="fr-FR"/>
          </a:p>
        </p:txBody>
      </p:sp>
    </p:spTree>
    <p:extLst>
      <p:ext uri="{BB962C8B-B14F-4D97-AF65-F5344CB8AC3E}">
        <p14:creationId xmlns:p14="http://schemas.microsoft.com/office/powerpoint/2010/main" val="1222049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D1E21FE6-1A7E-AA42-CB61-AA1370F12F60}"/>
              </a:ext>
            </a:extLst>
          </p:cNvPr>
          <p:cNvSpPr>
            <a:spLocks noGrp="1" noChangeArrowheads="1"/>
          </p:cNvSpPr>
          <p:nvPr>
            <p:ph type="title"/>
          </p:nvPr>
        </p:nvSpPr>
        <p:spPr/>
        <p:txBody>
          <a:bodyPr>
            <a:normAutofit fontScale="90000"/>
          </a:bodyPr>
          <a:lstStyle/>
          <a:p>
            <a:r>
              <a:rPr lang="fr-FR" altLang="fr-FR" sz="2800" b="1" dirty="0">
                <a:solidFill>
                  <a:srgbClr val="0077D4"/>
                </a:solidFill>
              </a:rPr>
              <a:t>Dispositif de sensibilisation grand public</a:t>
            </a:r>
            <a:br>
              <a:rPr lang="fr-FR" altLang="fr-FR" sz="2800" b="1" dirty="0">
                <a:solidFill>
                  <a:srgbClr val="0077D4"/>
                </a:solidFill>
              </a:rPr>
            </a:br>
            <a:r>
              <a:rPr lang="fr-FR" altLang="fr-FR" sz="2800" b="1" dirty="0">
                <a:solidFill>
                  <a:srgbClr val="0077D4"/>
                </a:solidFill>
              </a:rPr>
              <a:t>                                   Espaces Info Economies d'Eau</a:t>
            </a:r>
            <a:endParaRPr lang="fr-FR" altLang="fr-FR" sz="2400" b="1" i="1" dirty="0">
              <a:solidFill>
                <a:srgbClr val="0077D4"/>
              </a:solidFill>
            </a:endParaRPr>
          </a:p>
        </p:txBody>
      </p:sp>
      <p:sp>
        <p:nvSpPr>
          <p:cNvPr id="6" name="Espace réservé du contenu 2">
            <a:extLst>
              <a:ext uri="{FF2B5EF4-FFF2-40B4-BE49-F238E27FC236}">
                <a16:creationId xmlns:a16="http://schemas.microsoft.com/office/drawing/2014/main" id="{845A32F6-0DE9-4A1A-D909-0D822B98E3B6}"/>
              </a:ext>
            </a:extLst>
          </p:cNvPr>
          <p:cNvSpPr>
            <a:spLocks noGrp="1"/>
          </p:cNvSpPr>
          <p:nvPr>
            <p:ph idx="1"/>
          </p:nvPr>
        </p:nvSpPr>
        <p:spPr/>
        <p:txBody>
          <a:bodyPr>
            <a:normAutofit fontScale="92500" lnSpcReduction="20000"/>
          </a:bodyPr>
          <a:lstStyle/>
          <a:p>
            <a:pPr>
              <a:buClr>
                <a:srgbClr val="F79646"/>
              </a:buClr>
            </a:pPr>
            <a:r>
              <a:rPr lang="fr-FR" b="1" dirty="0">
                <a:solidFill>
                  <a:srgbClr val="F79646"/>
                </a:solidFill>
              </a:rPr>
              <a:t>2025 : 84 actions menées à ce jour </a:t>
            </a:r>
            <a:r>
              <a:rPr lang="fr-FR" dirty="0"/>
              <a:t>(</a:t>
            </a:r>
            <a:r>
              <a:rPr lang="fr-FR" u="sng" dirty="0"/>
              <a:t>programmées jusqu’en novembre 2025</a:t>
            </a:r>
            <a:r>
              <a:rPr lang="fr-FR" dirty="0"/>
              <a:t>)</a:t>
            </a:r>
          </a:p>
          <a:p>
            <a:pPr>
              <a:buClr>
                <a:srgbClr val="F79646"/>
              </a:buClr>
            </a:pPr>
            <a:endParaRPr lang="fr-FR" dirty="0"/>
          </a:p>
          <a:p>
            <a:pPr>
              <a:buClr>
                <a:srgbClr val="F79646"/>
              </a:buClr>
              <a:buFont typeface="Wingdings" panose="05000000000000000000" pitchFamily="2" charset="2"/>
              <a:buChar char="§"/>
            </a:pPr>
            <a:endParaRPr lang="fr-FR" dirty="0"/>
          </a:p>
          <a:p>
            <a:pPr>
              <a:buClr>
                <a:srgbClr val="F79646"/>
              </a:buClr>
              <a:buFont typeface="Wingdings" panose="05000000000000000000" pitchFamily="2" charset="2"/>
              <a:buChar char="§"/>
            </a:pPr>
            <a:r>
              <a:rPr lang="fr-FR" dirty="0"/>
              <a:t>77 en 2024 </a:t>
            </a:r>
          </a:p>
          <a:p>
            <a:pPr>
              <a:buClr>
                <a:srgbClr val="F79646"/>
              </a:buClr>
              <a:buFont typeface="Wingdings" panose="05000000000000000000" pitchFamily="2" charset="2"/>
              <a:buChar char="§"/>
            </a:pPr>
            <a:r>
              <a:rPr lang="fr-FR" dirty="0"/>
              <a:t>95 en 2023</a:t>
            </a:r>
          </a:p>
          <a:p>
            <a:pPr>
              <a:buClr>
                <a:srgbClr val="F79646"/>
              </a:buClr>
              <a:buFont typeface="Wingdings" panose="05000000000000000000" pitchFamily="2" charset="2"/>
              <a:buChar char="§"/>
            </a:pPr>
            <a:r>
              <a:rPr lang="fr-FR" dirty="0"/>
              <a:t>84 en 2022</a:t>
            </a:r>
          </a:p>
          <a:p>
            <a:pPr>
              <a:buClr>
                <a:srgbClr val="F79646"/>
              </a:buClr>
              <a:buFont typeface="Wingdings" panose="05000000000000000000" pitchFamily="2" charset="2"/>
              <a:buChar char="§"/>
            </a:pPr>
            <a:r>
              <a:rPr lang="fr-FR" dirty="0"/>
              <a:t>42 en 2021</a:t>
            </a:r>
          </a:p>
          <a:p>
            <a:pPr>
              <a:buClr>
                <a:srgbClr val="F79646"/>
              </a:buClr>
              <a:buFont typeface="Wingdings" panose="05000000000000000000" pitchFamily="2" charset="2"/>
              <a:buChar char="§"/>
            </a:pPr>
            <a:r>
              <a:rPr lang="fr-FR" dirty="0"/>
              <a:t>14 en 2020</a:t>
            </a:r>
          </a:p>
          <a:p>
            <a:pPr>
              <a:buClr>
                <a:srgbClr val="F79646"/>
              </a:buClr>
              <a:buFont typeface="Wingdings" panose="05000000000000000000" pitchFamily="2" charset="2"/>
              <a:buChar char="§"/>
            </a:pPr>
            <a:r>
              <a:rPr lang="fr-FR" dirty="0"/>
              <a:t>84 en 2019</a:t>
            </a:r>
          </a:p>
          <a:p>
            <a:pPr marL="0" indent="0" algn="ctr">
              <a:buNone/>
            </a:pPr>
            <a:br>
              <a:rPr lang="fr-FR" b="1" dirty="0"/>
            </a:br>
            <a:endParaRPr lang="fr-FR" b="1" dirty="0"/>
          </a:p>
        </p:txBody>
      </p:sp>
      <p:sp>
        <p:nvSpPr>
          <p:cNvPr id="10" name="Slide Number Placeholder 2">
            <a:extLst>
              <a:ext uri="{FF2B5EF4-FFF2-40B4-BE49-F238E27FC236}">
                <a16:creationId xmlns:a16="http://schemas.microsoft.com/office/drawing/2014/main" id="{5E2EB934-EA86-2831-0517-7371A613EDF3}"/>
              </a:ext>
            </a:extLst>
          </p:cNvPr>
          <p:cNvSpPr>
            <a:spLocks noGrp="1"/>
          </p:cNvSpPr>
          <p:nvPr>
            <p:ph type="sldNum" sz="quarter" idx="12"/>
          </p:nvPr>
        </p:nvSpPr>
        <p:spPr/>
        <p:txBody>
          <a:bodyPr/>
          <a:lstStyle/>
          <a:p>
            <a:pPr>
              <a:spcAft>
                <a:spcPts val="600"/>
              </a:spcAft>
            </a:pPr>
            <a:fld id="{A69E00E3-DEE3-4217-B4F6-3EC050798811}" type="slidenum">
              <a:rPr lang="fr-FR" smtClean="0"/>
              <a:pPr>
                <a:spcAft>
                  <a:spcPts val="600"/>
                </a:spcAft>
              </a:pPr>
              <a:t>20</a:t>
            </a:fld>
            <a:endParaRPr lang="fr-FR"/>
          </a:p>
        </p:txBody>
      </p:sp>
      <p:graphicFrame>
        <p:nvGraphicFramePr>
          <p:cNvPr id="5" name="Graphique 4">
            <a:extLst>
              <a:ext uri="{FF2B5EF4-FFF2-40B4-BE49-F238E27FC236}">
                <a16:creationId xmlns:a16="http://schemas.microsoft.com/office/drawing/2014/main" id="{5165D0F8-F6B4-F3B9-7FE4-2DE8C191EF39}"/>
              </a:ext>
            </a:extLst>
          </p:cNvPr>
          <p:cNvGraphicFramePr/>
          <p:nvPr/>
        </p:nvGraphicFramePr>
        <p:xfrm>
          <a:off x="3520872" y="2083295"/>
          <a:ext cx="8248341" cy="39305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651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E85D4-D96A-F20B-518D-26D0F57E5031}"/>
            </a:ext>
          </a:extLst>
        </p:cNvPr>
        <p:cNvGrpSpPr/>
        <p:nvPr/>
      </p:nvGrpSpPr>
      <p:grpSpPr>
        <a:xfrm>
          <a:off x="0" y="0"/>
          <a:ext cx="0" cy="0"/>
          <a:chOff x="0" y="0"/>
          <a:chExt cx="0" cy="0"/>
        </a:xfrm>
      </p:grpSpPr>
      <p:sp>
        <p:nvSpPr>
          <p:cNvPr id="7" name="ZoneTexte 6">
            <a:extLst>
              <a:ext uri="{FF2B5EF4-FFF2-40B4-BE49-F238E27FC236}">
                <a16:creationId xmlns:a16="http://schemas.microsoft.com/office/drawing/2014/main" id="{4FD60388-E6A9-1CC5-E538-A717B4845BEE}"/>
              </a:ext>
            </a:extLst>
          </p:cNvPr>
          <p:cNvSpPr txBox="1"/>
          <p:nvPr/>
        </p:nvSpPr>
        <p:spPr>
          <a:xfrm>
            <a:off x="64630" y="937380"/>
            <a:ext cx="8012569" cy="2246769"/>
          </a:xfrm>
          <a:prstGeom prst="rect">
            <a:avLst/>
          </a:prstGeom>
          <a:noFill/>
        </p:spPr>
        <p:txBody>
          <a:bodyPr wrap="square" rtlCol="0">
            <a:spAutoFit/>
          </a:bodyPr>
          <a:lstStyle/>
          <a:p>
            <a:pPr marL="285750" indent="-285750">
              <a:buFont typeface="Wingdings" panose="05000000000000000000" pitchFamily="2" charset="2"/>
              <a:buChar char="ü"/>
            </a:pPr>
            <a:r>
              <a:rPr lang="fr-FR" sz="2000" b="1" i="1" dirty="0">
                <a:solidFill>
                  <a:schemeClr val="accent6">
                    <a:lumMod val="75000"/>
                  </a:schemeClr>
                </a:solidFill>
              </a:rPr>
              <a:t>SMEGREG.ORG : </a:t>
            </a:r>
            <a:r>
              <a:rPr lang="fr-FR" sz="2000" dirty="0">
                <a:solidFill>
                  <a:srgbClr val="0070C0"/>
                </a:solidFill>
              </a:rPr>
              <a:t>sur la période 01/01/25 au 15/11/2025</a:t>
            </a:r>
          </a:p>
          <a:p>
            <a:pPr marL="742950" lvl="1" indent="-285750">
              <a:buFont typeface="Wingdings" panose="05000000000000000000" pitchFamily="2" charset="2"/>
              <a:buChar char="ü"/>
            </a:pPr>
            <a:r>
              <a:rPr lang="fr-FR" sz="2000" dirty="0">
                <a:solidFill>
                  <a:srgbClr val="0070C0"/>
                </a:solidFill>
              </a:rPr>
              <a:t>18 389 pages vues </a:t>
            </a:r>
          </a:p>
          <a:p>
            <a:pPr marL="742950" lvl="1" indent="-285750">
              <a:buFont typeface="Wingdings" panose="05000000000000000000" pitchFamily="2" charset="2"/>
              <a:buChar char="ü"/>
            </a:pPr>
            <a:r>
              <a:rPr lang="fr-FR" sz="2000" b="1" dirty="0">
                <a:solidFill>
                  <a:srgbClr val="0070C0"/>
                </a:solidFill>
              </a:rPr>
              <a:t>7 600 utilisateurs actifs, 7 500 nouveaux </a:t>
            </a:r>
          </a:p>
          <a:p>
            <a:pPr marL="977900" lvl="1"/>
            <a:r>
              <a:rPr lang="fr-FR" sz="2000" dirty="0">
                <a:solidFill>
                  <a:srgbClr val="0070C0"/>
                </a:solidFill>
              </a:rPr>
              <a:t> ➡️ Le site attire beaucoup et l’information est trouvée rapidement </a:t>
            </a:r>
          </a:p>
          <a:p>
            <a:pPr marL="742950" lvl="1" indent="-285750">
              <a:buFont typeface="Wingdings" panose="05000000000000000000" pitchFamily="2" charset="2"/>
              <a:buChar char="ü"/>
            </a:pPr>
            <a:r>
              <a:rPr lang="fr-FR" sz="2000" b="1" dirty="0">
                <a:solidFill>
                  <a:srgbClr val="0070C0"/>
                </a:solidFill>
              </a:rPr>
              <a:t>Des pics de vues en novembre </a:t>
            </a:r>
            <a:r>
              <a:rPr lang="fr-FR" sz="2000" dirty="0">
                <a:solidFill>
                  <a:srgbClr val="0070C0"/>
                </a:solidFill>
              </a:rPr>
              <a:t>notamment dus à la communication sur la campagne datation</a:t>
            </a:r>
            <a:endParaRPr lang="fr-FR" sz="2000" b="1" i="1" dirty="0">
              <a:solidFill>
                <a:srgbClr val="0070C0"/>
              </a:solidFill>
            </a:endParaRPr>
          </a:p>
        </p:txBody>
      </p:sp>
      <p:sp>
        <p:nvSpPr>
          <p:cNvPr id="9" name="Rectangle 2">
            <a:extLst>
              <a:ext uri="{FF2B5EF4-FFF2-40B4-BE49-F238E27FC236}">
                <a16:creationId xmlns:a16="http://schemas.microsoft.com/office/drawing/2014/main" id="{8DED73CE-91E3-205C-A3CF-04342CA05BC1}"/>
              </a:ext>
            </a:extLst>
          </p:cNvPr>
          <p:cNvSpPr>
            <a:spLocks noGrp="1" noChangeArrowheads="1"/>
          </p:cNvSpPr>
          <p:nvPr>
            <p:ph type="title"/>
          </p:nvPr>
        </p:nvSpPr>
        <p:spPr/>
        <p:txBody>
          <a:bodyPr>
            <a:normAutofit fontScale="90000"/>
          </a:bodyPr>
          <a:lstStyle/>
          <a:p>
            <a:r>
              <a:rPr lang="fr-FR" altLang="fr-FR" sz="2800" b="1" dirty="0">
                <a:solidFill>
                  <a:srgbClr val="0077D4"/>
                </a:solidFill>
              </a:rPr>
              <a:t>Les outils d’informations au quotidien : </a:t>
            </a:r>
            <a:br>
              <a:rPr lang="fr-FR" altLang="fr-FR" sz="2800" b="1" dirty="0">
                <a:solidFill>
                  <a:srgbClr val="0077D4"/>
                </a:solidFill>
              </a:rPr>
            </a:br>
            <a:r>
              <a:rPr lang="fr-FR" altLang="fr-FR" sz="2800" b="1" dirty="0">
                <a:solidFill>
                  <a:schemeClr val="accent6">
                    <a:lumMod val="75000"/>
                  </a:schemeClr>
                </a:solidFill>
              </a:rPr>
              <a:t>les sites web</a:t>
            </a:r>
            <a:endParaRPr lang="fr-FR" altLang="fr-FR" sz="2400" b="1" i="1" dirty="0">
              <a:solidFill>
                <a:schemeClr val="accent6">
                  <a:lumMod val="75000"/>
                </a:schemeClr>
              </a:solidFill>
            </a:endParaRPr>
          </a:p>
        </p:txBody>
      </p:sp>
      <p:sp>
        <p:nvSpPr>
          <p:cNvPr id="4" name="Espace réservé du numéro de diapositive 3">
            <a:extLst>
              <a:ext uri="{FF2B5EF4-FFF2-40B4-BE49-F238E27FC236}">
                <a16:creationId xmlns:a16="http://schemas.microsoft.com/office/drawing/2014/main" id="{64827CA7-D7E6-5C18-E989-575076C8CD6E}"/>
              </a:ext>
            </a:extLst>
          </p:cNvPr>
          <p:cNvSpPr>
            <a:spLocks noGrp="1"/>
          </p:cNvSpPr>
          <p:nvPr>
            <p:ph type="sldNum" sz="quarter" idx="12"/>
          </p:nvPr>
        </p:nvSpPr>
        <p:spPr/>
        <p:txBody>
          <a:bodyPr/>
          <a:lstStyle/>
          <a:p>
            <a:fld id="{A69E00E3-DEE3-4217-B4F6-3EC050798811}" type="slidenum">
              <a:rPr lang="fr-FR" smtClean="0"/>
              <a:t>21</a:t>
            </a:fld>
            <a:endParaRPr lang="fr-FR" dirty="0"/>
          </a:p>
        </p:txBody>
      </p:sp>
      <p:pic>
        <p:nvPicPr>
          <p:cNvPr id="12" name="Image 11">
            <a:extLst>
              <a:ext uri="{FF2B5EF4-FFF2-40B4-BE49-F238E27FC236}">
                <a16:creationId xmlns:a16="http://schemas.microsoft.com/office/drawing/2014/main" id="{8B63D0EF-A0F0-DE12-0A49-B1EC5F36769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734319" y="937380"/>
            <a:ext cx="3789087" cy="2231992"/>
          </a:xfrm>
          <a:prstGeom prst="rect">
            <a:avLst/>
          </a:prstGeom>
          <a:ln>
            <a:solidFill>
              <a:schemeClr val="bg1">
                <a:lumMod val="75000"/>
              </a:schemeClr>
            </a:solidFill>
          </a:ln>
        </p:spPr>
      </p:pic>
      <p:pic>
        <p:nvPicPr>
          <p:cNvPr id="6" name="Image 5" descr="Une image contenant Visage humain, texte, capture d’écran, personne&#10;&#10;Le contenu généré par l’IA peut être incorrect.">
            <a:extLst>
              <a:ext uri="{FF2B5EF4-FFF2-40B4-BE49-F238E27FC236}">
                <a16:creationId xmlns:a16="http://schemas.microsoft.com/office/drawing/2014/main" id="{7E18FAA1-81F9-E211-0CBC-4AFA342AB7B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738" y="3485063"/>
            <a:ext cx="3288171" cy="2570373"/>
          </a:xfrm>
          <a:prstGeom prst="rect">
            <a:avLst/>
          </a:prstGeom>
          <a:ln>
            <a:solidFill>
              <a:schemeClr val="bg1">
                <a:lumMod val="75000"/>
              </a:schemeClr>
            </a:solidFill>
          </a:ln>
        </p:spPr>
      </p:pic>
      <p:sp>
        <p:nvSpPr>
          <p:cNvPr id="2" name="ZoneTexte 1">
            <a:extLst>
              <a:ext uri="{FF2B5EF4-FFF2-40B4-BE49-F238E27FC236}">
                <a16:creationId xmlns:a16="http://schemas.microsoft.com/office/drawing/2014/main" id="{F8BA8F65-EB33-CC7B-4D1C-990E5B47E94A}"/>
              </a:ext>
            </a:extLst>
          </p:cNvPr>
          <p:cNvSpPr txBox="1"/>
          <p:nvPr/>
        </p:nvSpPr>
        <p:spPr>
          <a:xfrm>
            <a:off x="3928909" y="3184149"/>
            <a:ext cx="8012569" cy="3323987"/>
          </a:xfrm>
          <a:prstGeom prst="rect">
            <a:avLst/>
          </a:prstGeom>
          <a:noFill/>
        </p:spPr>
        <p:txBody>
          <a:bodyPr wrap="square" rtlCol="0">
            <a:spAutoFit/>
          </a:bodyPr>
          <a:lstStyle/>
          <a:p>
            <a:pPr marL="285750" indent="-285750">
              <a:spcBef>
                <a:spcPts val="1200"/>
              </a:spcBef>
              <a:buFont typeface="Wingdings" panose="05000000000000000000" pitchFamily="2" charset="2"/>
              <a:buChar char="ü"/>
            </a:pPr>
            <a:r>
              <a:rPr lang="fr-FR" sz="2000" b="1" i="1" dirty="0">
                <a:solidFill>
                  <a:schemeClr val="accent6">
                    <a:lumMod val="75000"/>
                  </a:schemeClr>
                </a:solidFill>
              </a:rPr>
              <a:t>JECONOMISELEAU.ORG : </a:t>
            </a:r>
            <a:r>
              <a:rPr lang="fr-FR" sz="2000" dirty="0">
                <a:solidFill>
                  <a:srgbClr val="0070C0"/>
                </a:solidFill>
              </a:rPr>
              <a:t>sur la période 01/01/25 au 15/11/2025</a:t>
            </a:r>
          </a:p>
          <a:p>
            <a:pPr marL="742938" lvl="1" indent="-285750">
              <a:spcBef>
                <a:spcPts val="600"/>
              </a:spcBef>
              <a:buClr>
                <a:srgbClr val="25B9F0"/>
              </a:buClr>
              <a:buFont typeface="Wingdings" panose="05000000000000000000" pitchFamily="2" charset="2"/>
              <a:buChar char="ü"/>
            </a:pPr>
            <a:r>
              <a:rPr lang="fr-FR" sz="2000" dirty="0">
                <a:solidFill>
                  <a:srgbClr val="0070C0"/>
                </a:solidFill>
              </a:rPr>
              <a:t>26 874 pages vues</a:t>
            </a:r>
          </a:p>
          <a:p>
            <a:pPr marL="742938" lvl="1" indent="-285750">
              <a:spcBef>
                <a:spcPts val="600"/>
              </a:spcBef>
              <a:buClr>
                <a:srgbClr val="25B9F0"/>
              </a:buClr>
              <a:buFont typeface="Wingdings" panose="05000000000000000000" pitchFamily="2" charset="2"/>
              <a:buChar char="ü"/>
            </a:pPr>
            <a:r>
              <a:rPr lang="fr-FR" sz="2000" b="1" dirty="0">
                <a:solidFill>
                  <a:srgbClr val="0070C0"/>
                </a:solidFill>
              </a:rPr>
              <a:t>1700 utilisateurs actifs et 2 900 nouveaux utilisateurs </a:t>
            </a:r>
            <a:endParaRPr lang="fr-FR" sz="2000" dirty="0">
              <a:solidFill>
                <a:srgbClr val="0070C0"/>
              </a:solidFill>
            </a:endParaRPr>
          </a:p>
          <a:p>
            <a:pPr marL="977900" lvl="1">
              <a:spcBef>
                <a:spcPts val="600"/>
              </a:spcBef>
              <a:buClr>
                <a:srgbClr val="25B9F0"/>
              </a:buClr>
            </a:pPr>
            <a:r>
              <a:rPr lang="fr-FR" sz="2000" dirty="0">
                <a:solidFill>
                  <a:srgbClr val="0070C0"/>
                </a:solidFill>
              </a:rPr>
              <a:t>➡️ Le site attire beaucoup de nouveaux visiteurs</a:t>
            </a:r>
          </a:p>
          <a:p>
            <a:pPr marL="742938" lvl="1" indent="-285750">
              <a:spcBef>
                <a:spcPts val="600"/>
              </a:spcBef>
              <a:buClr>
                <a:srgbClr val="25B9F0"/>
              </a:buClr>
              <a:buFont typeface="Wingdings" panose="05000000000000000000" pitchFamily="2" charset="2"/>
              <a:buChar char="ü"/>
            </a:pPr>
            <a:r>
              <a:rPr lang="fr-FR" sz="2000" b="1" dirty="0">
                <a:solidFill>
                  <a:srgbClr val="0070C0"/>
                </a:solidFill>
              </a:rPr>
              <a:t>Plus de 5 minutes par session </a:t>
            </a:r>
            <a:endParaRPr lang="fr-FR" sz="2000" dirty="0">
              <a:solidFill>
                <a:srgbClr val="0070C0"/>
              </a:solidFill>
            </a:endParaRPr>
          </a:p>
          <a:p>
            <a:pPr marL="977900" lvl="1">
              <a:spcBef>
                <a:spcPts val="600"/>
              </a:spcBef>
              <a:buClr>
                <a:srgbClr val="25B9F0"/>
              </a:buClr>
            </a:pPr>
            <a:r>
              <a:rPr lang="fr-FR" sz="2000" dirty="0">
                <a:solidFill>
                  <a:srgbClr val="0070C0"/>
                </a:solidFill>
              </a:rPr>
              <a:t>➡️ Les contenus sont lus, explorés et jugés utiles</a:t>
            </a:r>
          </a:p>
          <a:p>
            <a:pPr marL="977900" lvl="1">
              <a:spcBef>
                <a:spcPts val="600"/>
              </a:spcBef>
              <a:buClr>
                <a:srgbClr val="25B9F0"/>
              </a:buClr>
              <a:buFont typeface="Wingdings" panose="05000000000000000000" pitchFamily="2" charset="2"/>
              <a:buChar char="ü"/>
            </a:pPr>
            <a:r>
              <a:rPr lang="fr-FR" sz="2000" b="1" dirty="0">
                <a:solidFill>
                  <a:srgbClr val="0070C0"/>
                </a:solidFill>
              </a:rPr>
              <a:t>Accueil avec un très faible taux de rebond (9,6 %)</a:t>
            </a:r>
            <a:br>
              <a:rPr lang="fr-FR" sz="2000" dirty="0">
                <a:solidFill>
                  <a:srgbClr val="0070C0"/>
                </a:solidFill>
              </a:rPr>
            </a:br>
            <a:r>
              <a:rPr lang="fr-FR" sz="2000" dirty="0">
                <a:solidFill>
                  <a:srgbClr val="0070C0"/>
                </a:solidFill>
              </a:rPr>
              <a:t>➡️ Les visiteurs trouvent ce qu’ils cherchent et poursuivent leur navigation</a:t>
            </a:r>
            <a:r>
              <a:rPr lang="fr-FR" dirty="0">
                <a:solidFill>
                  <a:srgbClr val="0070C0"/>
                </a:solidFill>
              </a:rPr>
              <a:t>.</a:t>
            </a:r>
          </a:p>
        </p:txBody>
      </p:sp>
    </p:spTree>
    <p:extLst>
      <p:ext uri="{BB962C8B-B14F-4D97-AF65-F5344CB8AC3E}">
        <p14:creationId xmlns:p14="http://schemas.microsoft.com/office/powerpoint/2010/main" val="3476311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ZoneTexte 6">
            <a:extLst>
              <a:ext uri="{FF2B5EF4-FFF2-40B4-BE49-F238E27FC236}">
                <a16:creationId xmlns:a16="http://schemas.microsoft.com/office/drawing/2014/main" id="{615AA16D-54EA-40BF-C917-94B98A15D0BC}"/>
              </a:ext>
            </a:extLst>
          </p:cNvPr>
          <p:cNvSpPr txBox="1"/>
          <p:nvPr/>
        </p:nvSpPr>
        <p:spPr>
          <a:xfrm>
            <a:off x="298560" y="1018910"/>
            <a:ext cx="7897905" cy="2862322"/>
          </a:xfrm>
          <a:prstGeom prst="rect">
            <a:avLst/>
          </a:prstGeom>
          <a:noFill/>
        </p:spPr>
        <p:txBody>
          <a:bodyPr wrap="square" rtlCol="0">
            <a:spAutoFit/>
          </a:bodyPr>
          <a:lstStyle/>
          <a:p>
            <a:pPr marL="285750" indent="-285750">
              <a:buClr>
                <a:schemeClr val="accent6">
                  <a:lumMod val="75000"/>
                </a:schemeClr>
              </a:buClr>
              <a:buFont typeface="Wingdings" panose="05000000000000000000" pitchFamily="2" charset="2"/>
              <a:buChar char="ü"/>
            </a:pPr>
            <a:r>
              <a:rPr lang="fr-FR" sz="2000" b="1" i="1" dirty="0">
                <a:solidFill>
                  <a:schemeClr val="accent6">
                    <a:lumMod val="75000"/>
                  </a:schemeClr>
                </a:solidFill>
              </a:rPr>
              <a:t>1 page LinkedIn dynamique </a:t>
            </a:r>
            <a:r>
              <a:rPr lang="fr-FR" i="1" dirty="0">
                <a:solidFill>
                  <a:srgbClr val="0070C0"/>
                </a:solidFill>
              </a:rPr>
              <a:t>sur la période 01/01/25 au 15/11/2025</a:t>
            </a:r>
          </a:p>
          <a:p>
            <a:pPr marL="742950" lvl="1" indent="-285750">
              <a:buFont typeface="Wingdings" panose="05000000000000000000" pitchFamily="2" charset="2"/>
              <a:buChar char="ü"/>
            </a:pPr>
            <a:r>
              <a:rPr lang="fr-FR" sz="2000" dirty="0">
                <a:solidFill>
                  <a:srgbClr val="0070C0"/>
                </a:solidFill>
              </a:rPr>
              <a:t>Près de 3 100 abonnés</a:t>
            </a:r>
          </a:p>
          <a:p>
            <a:pPr marL="742950" lvl="1" indent="-285750">
              <a:buFont typeface="Wingdings" panose="05000000000000000000" pitchFamily="2" charset="2"/>
              <a:buChar char="ü"/>
            </a:pPr>
            <a:r>
              <a:rPr lang="fr-FR" sz="2000" dirty="0">
                <a:solidFill>
                  <a:srgbClr val="0070C0"/>
                </a:solidFill>
              </a:rPr>
              <a:t>54 </a:t>
            </a:r>
            <a:r>
              <a:rPr lang="fr-FR" sz="2000" dirty="0" err="1">
                <a:solidFill>
                  <a:srgbClr val="0070C0"/>
                </a:solidFill>
              </a:rPr>
              <a:t>posts</a:t>
            </a:r>
            <a:r>
              <a:rPr lang="fr-FR" sz="2000" dirty="0">
                <a:solidFill>
                  <a:srgbClr val="0070C0"/>
                </a:solidFill>
              </a:rPr>
              <a:t> publiés</a:t>
            </a:r>
          </a:p>
          <a:p>
            <a:pPr marL="742950" lvl="1" indent="-285750">
              <a:buFont typeface="Wingdings" panose="05000000000000000000" pitchFamily="2" charset="2"/>
              <a:buChar char="ü"/>
            </a:pPr>
            <a:r>
              <a:rPr lang="fr-FR" sz="2000" b="1" dirty="0">
                <a:solidFill>
                  <a:srgbClr val="0070C0"/>
                </a:solidFill>
              </a:rPr>
              <a:t>1 engagement qui « explose » </a:t>
            </a:r>
            <a:r>
              <a:rPr lang="fr-FR" sz="2000" dirty="0">
                <a:solidFill>
                  <a:srgbClr val="0070C0"/>
                </a:solidFill>
              </a:rPr>
              <a:t>:</a:t>
            </a:r>
          </a:p>
          <a:p>
            <a:pPr marL="1200150" lvl="2" indent="-285750">
              <a:buClr>
                <a:schemeClr val="accent6">
                  <a:lumMod val="75000"/>
                </a:schemeClr>
              </a:buClr>
              <a:buFont typeface="Arial" panose="020B0604020202020204" pitchFamily="34" charset="0"/>
              <a:buChar char="•"/>
            </a:pPr>
            <a:r>
              <a:rPr lang="fr-FR" sz="2000" dirty="0">
                <a:solidFill>
                  <a:srgbClr val="0070C0"/>
                </a:solidFill>
              </a:rPr>
              <a:t>Réactions : +465 %</a:t>
            </a:r>
          </a:p>
          <a:p>
            <a:pPr marL="1200150" lvl="2" indent="-285750">
              <a:buClr>
                <a:schemeClr val="accent6">
                  <a:lumMod val="75000"/>
                </a:schemeClr>
              </a:buClr>
              <a:buFont typeface="Arial" panose="020B0604020202020204" pitchFamily="34" charset="0"/>
              <a:buChar char="•"/>
            </a:pPr>
            <a:r>
              <a:rPr lang="fr-FR" sz="2000" dirty="0">
                <a:solidFill>
                  <a:srgbClr val="0070C0"/>
                </a:solidFill>
              </a:rPr>
              <a:t>Commentaires : +350 %</a:t>
            </a:r>
          </a:p>
          <a:p>
            <a:pPr marL="1200150" lvl="2" indent="-285750">
              <a:buClr>
                <a:schemeClr val="accent6">
                  <a:lumMod val="75000"/>
                </a:schemeClr>
              </a:buClr>
              <a:buFont typeface="Arial" panose="020B0604020202020204" pitchFamily="34" charset="0"/>
              <a:buChar char="•"/>
            </a:pPr>
            <a:r>
              <a:rPr lang="fr-FR" sz="2000" dirty="0">
                <a:solidFill>
                  <a:srgbClr val="0070C0"/>
                </a:solidFill>
              </a:rPr>
              <a:t>Clics : +282 %</a:t>
            </a:r>
          </a:p>
          <a:p>
            <a:pPr marL="1200150" lvl="2" indent="-285750">
              <a:buClr>
                <a:schemeClr val="accent6">
                  <a:lumMod val="75000"/>
                </a:schemeClr>
              </a:buClr>
              <a:buFont typeface="Arial" panose="020B0604020202020204" pitchFamily="34" charset="0"/>
              <a:buChar char="•"/>
            </a:pPr>
            <a:r>
              <a:rPr lang="fr-FR" sz="2000" dirty="0">
                <a:solidFill>
                  <a:srgbClr val="0070C0"/>
                </a:solidFill>
              </a:rPr>
              <a:t>Impressions : +389 %</a:t>
            </a:r>
          </a:p>
          <a:p>
            <a:pPr lvl="2">
              <a:buClr>
                <a:schemeClr val="accent6">
                  <a:lumMod val="75000"/>
                </a:schemeClr>
              </a:buClr>
            </a:pPr>
            <a:r>
              <a:rPr lang="fr-FR" sz="2000" dirty="0">
                <a:solidFill>
                  <a:srgbClr val="0070C0"/>
                </a:solidFill>
              </a:rPr>
              <a:t>➡️ le contenu intéresse réellement</a:t>
            </a:r>
          </a:p>
        </p:txBody>
      </p:sp>
      <p:sp>
        <p:nvSpPr>
          <p:cNvPr id="9" name="Rectangle 2">
            <a:extLst>
              <a:ext uri="{FF2B5EF4-FFF2-40B4-BE49-F238E27FC236}">
                <a16:creationId xmlns:a16="http://schemas.microsoft.com/office/drawing/2014/main" id="{81F632AE-1283-5A82-E213-6A49CC0F6868}"/>
              </a:ext>
            </a:extLst>
          </p:cNvPr>
          <p:cNvSpPr>
            <a:spLocks noGrp="1" noChangeArrowheads="1"/>
          </p:cNvSpPr>
          <p:nvPr>
            <p:ph type="title"/>
          </p:nvPr>
        </p:nvSpPr>
        <p:spPr/>
        <p:txBody>
          <a:bodyPr>
            <a:normAutofit/>
          </a:bodyPr>
          <a:lstStyle/>
          <a:p>
            <a:r>
              <a:rPr lang="fr-FR" altLang="fr-FR" sz="2800" b="1" dirty="0">
                <a:solidFill>
                  <a:srgbClr val="0077D4"/>
                </a:solidFill>
              </a:rPr>
              <a:t>Les outils d’informations au quotidien	</a:t>
            </a:r>
            <a:endParaRPr lang="fr-FR" altLang="fr-FR" sz="2400" b="1" i="1" dirty="0">
              <a:solidFill>
                <a:srgbClr val="0077D4"/>
              </a:solidFill>
            </a:endParaRPr>
          </a:p>
        </p:txBody>
      </p:sp>
      <p:sp>
        <p:nvSpPr>
          <p:cNvPr id="4" name="Espace réservé du numéro de diapositive 3">
            <a:extLst>
              <a:ext uri="{FF2B5EF4-FFF2-40B4-BE49-F238E27FC236}">
                <a16:creationId xmlns:a16="http://schemas.microsoft.com/office/drawing/2014/main" id="{9F6F60E0-3260-1D15-F6CD-FE6A8348FF92}"/>
              </a:ext>
            </a:extLst>
          </p:cNvPr>
          <p:cNvSpPr>
            <a:spLocks noGrp="1"/>
          </p:cNvSpPr>
          <p:nvPr>
            <p:ph type="sldNum" sz="quarter" idx="12"/>
          </p:nvPr>
        </p:nvSpPr>
        <p:spPr/>
        <p:txBody>
          <a:bodyPr/>
          <a:lstStyle/>
          <a:p>
            <a:fld id="{A69E00E3-DEE3-4217-B4F6-3EC050798811}" type="slidenum">
              <a:rPr lang="fr-FR" smtClean="0"/>
              <a:t>22</a:t>
            </a:fld>
            <a:endParaRPr lang="fr-FR" dirty="0"/>
          </a:p>
        </p:txBody>
      </p:sp>
      <p:pic>
        <p:nvPicPr>
          <p:cNvPr id="10" name="Image 9" descr="Une image contenant texte, capture d’écran, logiciel, Page web&#10;&#10;Le contenu généré par l’IA peut être incorrect.">
            <a:extLst>
              <a:ext uri="{FF2B5EF4-FFF2-40B4-BE49-F238E27FC236}">
                <a16:creationId xmlns:a16="http://schemas.microsoft.com/office/drawing/2014/main" id="{4AFBBC1D-EE4E-2728-7A66-D4AB75998F4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96465" y="1156040"/>
            <a:ext cx="3453636" cy="2725192"/>
          </a:xfrm>
          <a:prstGeom prst="rect">
            <a:avLst/>
          </a:prstGeom>
        </p:spPr>
      </p:pic>
      <p:pic>
        <p:nvPicPr>
          <p:cNvPr id="15" name="Image 14" descr="Une image contenant texte, Visage humain, personne, homme&#10;&#10;Le contenu généré par l’IA peut être incorrect.">
            <a:extLst>
              <a:ext uri="{FF2B5EF4-FFF2-40B4-BE49-F238E27FC236}">
                <a16:creationId xmlns:a16="http://schemas.microsoft.com/office/drawing/2014/main" id="{18F4C79F-00EC-59C8-EA48-60BCF42DC50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20514235">
            <a:off x="1309482" y="4122435"/>
            <a:ext cx="2394043" cy="2335763"/>
          </a:xfrm>
          <a:prstGeom prst="rect">
            <a:avLst/>
          </a:prstGeom>
          <a:ln>
            <a:solidFill>
              <a:schemeClr val="bg1">
                <a:lumMod val="75000"/>
              </a:schemeClr>
            </a:solidFill>
          </a:ln>
        </p:spPr>
      </p:pic>
      <p:sp>
        <p:nvSpPr>
          <p:cNvPr id="2" name="ZoneTexte 1">
            <a:extLst>
              <a:ext uri="{FF2B5EF4-FFF2-40B4-BE49-F238E27FC236}">
                <a16:creationId xmlns:a16="http://schemas.microsoft.com/office/drawing/2014/main" id="{3243C47C-94A7-BE1C-1C00-0198B4E8C227}"/>
              </a:ext>
            </a:extLst>
          </p:cNvPr>
          <p:cNvSpPr txBox="1"/>
          <p:nvPr/>
        </p:nvSpPr>
        <p:spPr>
          <a:xfrm>
            <a:off x="3736258" y="4166931"/>
            <a:ext cx="8455742" cy="2246769"/>
          </a:xfrm>
          <a:prstGeom prst="rect">
            <a:avLst/>
          </a:prstGeom>
          <a:noFill/>
        </p:spPr>
        <p:txBody>
          <a:bodyPr wrap="square" rtlCol="0">
            <a:spAutoFit/>
          </a:bodyPr>
          <a:lstStyle/>
          <a:p>
            <a:pPr marL="285750" indent="-285750">
              <a:buFont typeface="Wingdings" panose="05000000000000000000" pitchFamily="2" charset="2"/>
              <a:buChar char="ü"/>
            </a:pPr>
            <a:r>
              <a:rPr lang="fr-FR" sz="2000" b="1" i="1" dirty="0">
                <a:solidFill>
                  <a:schemeClr val="accent6">
                    <a:lumMod val="75000"/>
                  </a:schemeClr>
                </a:solidFill>
              </a:rPr>
              <a:t>La lettre des Nappes profondes : </a:t>
            </a:r>
            <a:r>
              <a:rPr lang="fr-FR" sz="2000" i="1" dirty="0">
                <a:solidFill>
                  <a:srgbClr val="0070C0"/>
                </a:solidFill>
              </a:rPr>
              <a:t>même</a:t>
            </a:r>
            <a:r>
              <a:rPr lang="fr-FR" sz="2000" b="1" i="1" dirty="0">
                <a:solidFill>
                  <a:srgbClr val="0070C0"/>
                </a:solidFill>
              </a:rPr>
              <a:t> </a:t>
            </a:r>
            <a:r>
              <a:rPr lang="fr-FR" sz="2000" dirty="0">
                <a:solidFill>
                  <a:srgbClr val="0070C0"/>
                </a:solidFill>
              </a:rPr>
              <a:t>période</a:t>
            </a:r>
          </a:p>
          <a:p>
            <a:pPr marL="742938" lvl="1" indent="-285750">
              <a:spcBef>
                <a:spcPts val="600"/>
              </a:spcBef>
              <a:buClr>
                <a:srgbClr val="25B9F0"/>
              </a:buClr>
              <a:buFont typeface="Wingdings" panose="05000000000000000000" pitchFamily="2" charset="2"/>
              <a:buChar char="ü"/>
            </a:pPr>
            <a:r>
              <a:rPr lang="fr-FR" sz="2000" dirty="0">
                <a:solidFill>
                  <a:srgbClr val="0070C0"/>
                </a:solidFill>
              </a:rPr>
              <a:t>3 lettres (1 dernière programmée en décembre)</a:t>
            </a:r>
          </a:p>
          <a:p>
            <a:pPr marL="742938" lvl="1" indent="-285750">
              <a:spcBef>
                <a:spcPts val="600"/>
              </a:spcBef>
              <a:buClr>
                <a:srgbClr val="25B9F0"/>
              </a:buClr>
              <a:buFont typeface="Wingdings" panose="05000000000000000000" pitchFamily="2" charset="2"/>
              <a:buChar char="ü"/>
            </a:pPr>
            <a:r>
              <a:rPr lang="fr-FR" sz="2000" dirty="0">
                <a:solidFill>
                  <a:srgbClr val="0070C0"/>
                </a:solidFill>
              </a:rPr>
              <a:t>3 582 abonnés</a:t>
            </a:r>
          </a:p>
          <a:p>
            <a:pPr marL="742938" lvl="1" indent="-285750">
              <a:spcBef>
                <a:spcPts val="600"/>
              </a:spcBef>
              <a:buClr>
                <a:srgbClr val="25B9F0"/>
              </a:buClr>
              <a:buFont typeface="Wingdings" panose="05000000000000000000" pitchFamily="2" charset="2"/>
              <a:buChar char="ü"/>
            </a:pPr>
            <a:r>
              <a:rPr lang="fr-FR" sz="2000" b="1" dirty="0">
                <a:solidFill>
                  <a:srgbClr val="0070C0"/>
                </a:solidFill>
              </a:rPr>
              <a:t>Des taux de clics sur ouvertures entre 22 et 29 %</a:t>
            </a:r>
            <a:r>
              <a:rPr lang="fr-FR" sz="2000" dirty="0">
                <a:solidFill>
                  <a:srgbClr val="0070C0"/>
                </a:solidFill>
              </a:rPr>
              <a:t> </a:t>
            </a:r>
          </a:p>
          <a:p>
            <a:pPr marL="457188" lvl="1">
              <a:spcBef>
                <a:spcPts val="600"/>
              </a:spcBef>
              <a:buClr>
                <a:srgbClr val="25B9F0"/>
              </a:buClr>
            </a:pPr>
            <a:r>
              <a:rPr lang="fr-FR" sz="2000" dirty="0">
                <a:solidFill>
                  <a:srgbClr val="0070C0"/>
                </a:solidFill>
              </a:rPr>
              <a:t>➡️ excellents pour un organisme public : le contenu de la newsletter est jugé utile et pertinent par les lecteurs qui l’ouvrent.</a:t>
            </a:r>
          </a:p>
        </p:txBody>
      </p:sp>
    </p:spTree>
    <p:extLst>
      <p:ext uri="{BB962C8B-B14F-4D97-AF65-F5344CB8AC3E}">
        <p14:creationId xmlns:p14="http://schemas.microsoft.com/office/powerpoint/2010/main" val="1721686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FB61CF-8F44-9E69-9B6A-4DE512A01649}"/>
            </a:ext>
          </a:extLst>
        </p:cNvPr>
        <p:cNvGrpSpPr/>
        <p:nvPr/>
      </p:nvGrpSpPr>
      <p:grpSpPr>
        <a:xfrm>
          <a:off x="0" y="0"/>
          <a:ext cx="0" cy="0"/>
          <a:chOff x="0" y="0"/>
          <a:chExt cx="0" cy="0"/>
        </a:xfrm>
      </p:grpSpPr>
      <p:sp>
        <p:nvSpPr>
          <p:cNvPr id="3" name="Text Box 15">
            <a:extLst>
              <a:ext uri="{FF2B5EF4-FFF2-40B4-BE49-F238E27FC236}">
                <a16:creationId xmlns:a16="http://schemas.microsoft.com/office/drawing/2014/main" id="{A5454413-FB7C-179A-6D4C-E643BE5061D6}"/>
              </a:ext>
            </a:extLst>
          </p:cNvPr>
          <p:cNvSpPr txBox="1">
            <a:spLocks noChangeArrowheads="1"/>
          </p:cNvSpPr>
          <p:nvPr/>
        </p:nvSpPr>
        <p:spPr bwMode="auto">
          <a:xfrm>
            <a:off x="272131" y="1098306"/>
            <a:ext cx="10966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dirty="0">
                <a:solidFill>
                  <a:schemeClr val="accent6">
                    <a:lumMod val="75000"/>
                  </a:schemeClr>
                </a:solidFill>
                <a:latin typeface="Trebuchet MS" panose="020B0603020202020204" pitchFamily="34" charset="0"/>
                <a:cs typeface="Times New Roman" panose="02020603050405020304" pitchFamily="18" charset="0"/>
              </a:rPr>
              <a:t>Une campagne multimédia</a:t>
            </a:r>
            <a:endParaRPr lang="fr-FR" sz="2000" dirty="0">
              <a:solidFill>
                <a:schemeClr val="accent6">
                  <a:lumMod val="75000"/>
                </a:schemeClr>
              </a:solidFill>
              <a:latin typeface="Trebuchet MS" panose="020B0603020202020204" pitchFamily="34" charset="0"/>
              <a:cs typeface="Times New Roman" panose="02020603050405020304" pitchFamily="18" charset="0"/>
            </a:endParaRPr>
          </a:p>
        </p:txBody>
      </p:sp>
      <p:pic>
        <p:nvPicPr>
          <p:cNvPr id="6" name="Image 5" descr="Une image contenant texte, plein air, bâtiment, Panneau d’affichage&#10;&#10;Le contenu généré par l’IA peut être incorrect.">
            <a:extLst>
              <a:ext uri="{FF2B5EF4-FFF2-40B4-BE49-F238E27FC236}">
                <a16:creationId xmlns:a16="http://schemas.microsoft.com/office/drawing/2014/main" id="{DF6C49AC-86FE-1295-6CB0-55B76BEA84E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359311" y="1938703"/>
            <a:ext cx="2378770" cy="2643026"/>
          </a:xfrm>
          <a:prstGeom prst="rect">
            <a:avLst/>
          </a:prstGeom>
        </p:spPr>
      </p:pic>
      <p:sp>
        <p:nvSpPr>
          <p:cNvPr id="7" name="Titre 1">
            <a:extLst>
              <a:ext uri="{FF2B5EF4-FFF2-40B4-BE49-F238E27FC236}">
                <a16:creationId xmlns:a16="http://schemas.microsoft.com/office/drawing/2014/main" id="{E79310E8-996F-F18F-8BBC-730F77C2918C}"/>
              </a:ext>
            </a:extLst>
          </p:cNvPr>
          <p:cNvSpPr txBox="1">
            <a:spLocks/>
          </p:cNvSpPr>
          <p:nvPr/>
        </p:nvSpPr>
        <p:spPr>
          <a:xfrm>
            <a:off x="2346104" y="0"/>
            <a:ext cx="9013358" cy="886945"/>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2500" kern="1200">
                <a:solidFill>
                  <a:srgbClr val="1341A1"/>
                </a:solidFill>
                <a:latin typeface="+mj-lt"/>
                <a:ea typeface="+mj-ea"/>
                <a:cs typeface="+mj-cs"/>
              </a:defRPr>
            </a:lvl1pPr>
          </a:lstStyle>
          <a:p>
            <a:pPr algn="ctr">
              <a:spcAft>
                <a:spcPts val="600"/>
              </a:spcAft>
              <a:defRPr/>
            </a:pPr>
            <a:r>
              <a:rPr lang="fr-FR" sz="2800" b="1" dirty="0">
                <a:solidFill>
                  <a:srgbClr val="1F6497"/>
                </a:solidFill>
              </a:rPr>
              <a:t>La campagne de sensibilisation « Age de l’eau » </a:t>
            </a:r>
            <a:endParaRPr lang="en-US" sz="2800" b="1" dirty="0">
              <a:solidFill>
                <a:srgbClr val="1F6497"/>
              </a:solidFill>
            </a:endParaRPr>
          </a:p>
        </p:txBody>
      </p:sp>
      <p:pic>
        <p:nvPicPr>
          <p:cNvPr id="2" name="Image 1">
            <a:hlinkClick r:id="rId3"/>
            <a:extLst>
              <a:ext uri="{FF2B5EF4-FFF2-40B4-BE49-F238E27FC236}">
                <a16:creationId xmlns:a16="http://schemas.microsoft.com/office/drawing/2014/main" id="{83C48777-D553-DB83-958A-E47545B8A02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880841" y="4171743"/>
            <a:ext cx="4131650" cy="2103386"/>
          </a:xfrm>
          <a:prstGeom prst="rect">
            <a:avLst/>
          </a:prstGeom>
        </p:spPr>
      </p:pic>
      <p:graphicFrame>
        <p:nvGraphicFramePr>
          <p:cNvPr id="4" name="Objet 3">
            <a:extLst>
              <a:ext uri="{FF2B5EF4-FFF2-40B4-BE49-F238E27FC236}">
                <a16:creationId xmlns:a16="http://schemas.microsoft.com/office/drawing/2014/main" id="{5C2B7F98-31C9-E099-BEF8-FB36FB2CCA36}"/>
              </a:ext>
            </a:extLst>
          </p:cNvPr>
          <p:cNvGraphicFramePr>
            <a:graphicFrameLocks noChangeAspect="1"/>
          </p:cNvGraphicFramePr>
          <p:nvPr>
            <p:extLst>
              <p:ext uri="{D42A27DB-BD31-4B8C-83A1-F6EECF244321}">
                <p14:modId xmlns:p14="http://schemas.microsoft.com/office/powerpoint/2010/main" val="1219799267"/>
              </p:ext>
            </p:extLst>
          </p:nvPr>
        </p:nvGraphicFramePr>
        <p:xfrm>
          <a:off x="2880841" y="1938703"/>
          <a:ext cx="1425778" cy="2021679"/>
        </p:xfrm>
        <a:graphic>
          <a:graphicData uri="http://schemas.openxmlformats.org/presentationml/2006/ole">
            <mc:AlternateContent xmlns:mc="http://schemas.openxmlformats.org/markup-compatibility/2006">
              <mc:Choice xmlns:v="urn:schemas-microsoft-com:vml" Requires="v">
                <p:oleObj name="PDF Document" r:id="rId5" imgW="8037720" imgH="11394720" progId="PowerPDF.Document">
                  <p:embed/>
                </p:oleObj>
              </mc:Choice>
              <mc:Fallback>
                <p:oleObj name="PDF Document" r:id="rId5" imgW="8037720" imgH="11394720" progId="PowerPDF.Document">
                  <p:embed/>
                  <p:pic>
                    <p:nvPicPr>
                      <p:cNvPr id="4" name="Objet 3">
                        <a:extLst>
                          <a:ext uri="{FF2B5EF4-FFF2-40B4-BE49-F238E27FC236}">
                            <a16:creationId xmlns:a16="http://schemas.microsoft.com/office/drawing/2014/main" id="{0AC0F5ED-7BA7-3FBB-B4F8-F34ABE9A2AA2}"/>
                          </a:ext>
                        </a:extLst>
                      </p:cNvPr>
                      <p:cNvPicPr/>
                      <p:nvPr/>
                    </p:nvPicPr>
                    <p:blipFill>
                      <a:blip r:embed="rId6"/>
                      <a:stretch>
                        <a:fillRect/>
                      </a:stretch>
                    </p:blipFill>
                    <p:spPr>
                      <a:xfrm>
                        <a:off x="2880841" y="1938703"/>
                        <a:ext cx="1425778" cy="2021679"/>
                      </a:xfrm>
                      <a:prstGeom prst="rect">
                        <a:avLst/>
                      </a:prstGeom>
                    </p:spPr>
                  </p:pic>
                </p:oleObj>
              </mc:Fallback>
            </mc:AlternateContent>
          </a:graphicData>
        </a:graphic>
      </p:graphicFrame>
      <p:graphicFrame>
        <p:nvGraphicFramePr>
          <p:cNvPr id="5" name="Objet 4">
            <a:extLst>
              <a:ext uri="{FF2B5EF4-FFF2-40B4-BE49-F238E27FC236}">
                <a16:creationId xmlns:a16="http://schemas.microsoft.com/office/drawing/2014/main" id="{A908D232-DE6B-9AF7-AF74-E37B166C04D5}"/>
              </a:ext>
            </a:extLst>
          </p:cNvPr>
          <p:cNvGraphicFramePr>
            <a:graphicFrameLocks noChangeAspect="1"/>
          </p:cNvGraphicFramePr>
          <p:nvPr>
            <p:extLst>
              <p:ext uri="{D42A27DB-BD31-4B8C-83A1-F6EECF244321}">
                <p14:modId xmlns:p14="http://schemas.microsoft.com/office/powerpoint/2010/main" val="4247985419"/>
              </p:ext>
            </p:extLst>
          </p:nvPr>
        </p:nvGraphicFramePr>
        <p:xfrm>
          <a:off x="5959771" y="1938701"/>
          <a:ext cx="1425778" cy="2021679"/>
        </p:xfrm>
        <a:graphic>
          <a:graphicData uri="http://schemas.openxmlformats.org/presentationml/2006/ole">
            <mc:AlternateContent xmlns:mc="http://schemas.openxmlformats.org/markup-compatibility/2006">
              <mc:Choice xmlns:v="urn:schemas-microsoft-com:vml" Requires="v">
                <p:oleObj name="PDF Document" r:id="rId7" imgW="8037720" imgH="11394720" progId="PowerPDF.Document">
                  <p:embed/>
                </p:oleObj>
              </mc:Choice>
              <mc:Fallback>
                <p:oleObj name="PDF Document" r:id="rId7" imgW="8037720" imgH="11394720" progId="PowerPDF.Document">
                  <p:embed/>
                  <p:pic>
                    <p:nvPicPr>
                      <p:cNvPr id="5" name="Objet 4">
                        <a:extLst>
                          <a:ext uri="{FF2B5EF4-FFF2-40B4-BE49-F238E27FC236}">
                            <a16:creationId xmlns:a16="http://schemas.microsoft.com/office/drawing/2014/main" id="{D37A48EE-F3C4-3E89-3924-7739BA8EFF9A}"/>
                          </a:ext>
                        </a:extLst>
                      </p:cNvPr>
                      <p:cNvPicPr/>
                      <p:nvPr/>
                    </p:nvPicPr>
                    <p:blipFill>
                      <a:blip r:embed="rId8"/>
                      <a:stretch>
                        <a:fillRect/>
                      </a:stretch>
                    </p:blipFill>
                    <p:spPr>
                      <a:xfrm>
                        <a:off x="5959771" y="1938701"/>
                        <a:ext cx="1425778" cy="2021679"/>
                      </a:xfrm>
                      <a:prstGeom prst="rect">
                        <a:avLst/>
                      </a:prstGeom>
                    </p:spPr>
                  </p:pic>
                </p:oleObj>
              </mc:Fallback>
            </mc:AlternateContent>
          </a:graphicData>
        </a:graphic>
      </p:graphicFrame>
      <p:graphicFrame>
        <p:nvGraphicFramePr>
          <p:cNvPr id="8" name="Objet 7">
            <a:extLst>
              <a:ext uri="{FF2B5EF4-FFF2-40B4-BE49-F238E27FC236}">
                <a16:creationId xmlns:a16="http://schemas.microsoft.com/office/drawing/2014/main" id="{122F98CB-E0D0-AC00-C3A6-38BF89260894}"/>
              </a:ext>
            </a:extLst>
          </p:cNvPr>
          <p:cNvGraphicFramePr>
            <a:graphicFrameLocks noChangeAspect="1"/>
          </p:cNvGraphicFramePr>
          <p:nvPr>
            <p:extLst>
              <p:ext uri="{D42A27DB-BD31-4B8C-83A1-F6EECF244321}">
                <p14:modId xmlns:p14="http://schemas.microsoft.com/office/powerpoint/2010/main" val="1996000347"/>
              </p:ext>
            </p:extLst>
          </p:nvPr>
        </p:nvGraphicFramePr>
        <p:xfrm>
          <a:off x="4420306" y="1938702"/>
          <a:ext cx="1425778" cy="2021679"/>
        </p:xfrm>
        <a:graphic>
          <a:graphicData uri="http://schemas.openxmlformats.org/presentationml/2006/ole">
            <mc:AlternateContent xmlns:mc="http://schemas.openxmlformats.org/markup-compatibility/2006">
              <mc:Choice xmlns:v="urn:schemas-microsoft-com:vml" Requires="v">
                <p:oleObj name="PDF Document" r:id="rId9" imgW="8037720" imgH="11394720" progId="PowerPDF.Document">
                  <p:embed/>
                </p:oleObj>
              </mc:Choice>
              <mc:Fallback>
                <p:oleObj name="PDF Document" r:id="rId9" imgW="8037720" imgH="11394720" progId="PowerPDF.Document">
                  <p:embed/>
                  <p:pic>
                    <p:nvPicPr>
                      <p:cNvPr id="7" name="Objet 6">
                        <a:extLst>
                          <a:ext uri="{FF2B5EF4-FFF2-40B4-BE49-F238E27FC236}">
                            <a16:creationId xmlns:a16="http://schemas.microsoft.com/office/drawing/2014/main" id="{0DDE67D9-544D-5178-4892-325D465EA55F}"/>
                          </a:ext>
                        </a:extLst>
                      </p:cNvPr>
                      <p:cNvPicPr/>
                      <p:nvPr/>
                    </p:nvPicPr>
                    <p:blipFill>
                      <a:blip r:embed="rId10"/>
                      <a:stretch>
                        <a:fillRect/>
                      </a:stretch>
                    </p:blipFill>
                    <p:spPr>
                      <a:xfrm>
                        <a:off x="4420306" y="1938702"/>
                        <a:ext cx="1425778" cy="2021679"/>
                      </a:xfrm>
                      <a:prstGeom prst="rect">
                        <a:avLst/>
                      </a:prstGeom>
                    </p:spPr>
                  </p:pic>
                </p:oleObj>
              </mc:Fallback>
            </mc:AlternateContent>
          </a:graphicData>
        </a:graphic>
      </p:graphicFrame>
      <p:pic>
        <p:nvPicPr>
          <p:cNvPr id="10" name="Image 9" descr="Une image contenant mammifère, clipart, Graphique, conception&#10;&#10;Le contenu généré par l’IA peut être incorrect.">
            <a:extLst>
              <a:ext uri="{FF2B5EF4-FFF2-40B4-BE49-F238E27FC236}">
                <a16:creationId xmlns:a16="http://schemas.microsoft.com/office/drawing/2014/main" id="{A48ABDD4-C97B-F638-07B3-7DD26B8F46DB}"/>
              </a:ext>
            </a:extLst>
          </p:cNvPr>
          <p:cNvPicPr>
            <a:picLocks noChangeAspect="1"/>
          </p:cNvPicPr>
          <p:nvPr/>
        </p:nvPicPr>
        <p:blipFill>
          <a:blip r:embed="rId11" cstate="screen">
            <a:extLst>
              <a:ext uri="{28A0092B-C50C-407E-A947-70E740481C1C}">
                <a14:useLocalDpi xmlns:a14="http://schemas.microsoft.com/office/drawing/2010/main"/>
              </a:ext>
            </a:extLst>
          </a:blip>
          <a:srcRect/>
          <a:stretch>
            <a:fillRect/>
          </a:stretch>
        </p:blipFill>
        <p:spPr>
          <a:xfrm>
            <a:off x="7385549" y="4292350"/>
            <a:ext cx="1277451" cy="1862172"/>
          </a:xfrm>
          <a:prstGeom prst="rect">
            <a:avLst/>
          </a:prstGeom>
        </p:spPr>
      </p:pic>
      <p:pic>
        <p:nvPicPr>
          <p:cNvPr id="11" name="Image 10" descr="Une image contenant texte, capture d’écran, mammifère&#10;&#10;Le contenu généré par l’IA peut être incorrect.">
            <a:extLst>
              <a:ext uri="{FF2B5EF4-FFF2-40B4-BE49-F238E27FC236}">
                <a16:creationId xmlns:a16="http://schemas.microsoft.com/office/drawing/2014/main" id="{223BDA0F-BF4F-1D4D-96C1-E8A6C0E7E899}"/>
              </a:ext>
            </a:extLst>
          </p:cNvPr>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a:off x="7520063" y="1938701"/>
            <a:ext cx="2561948" cy="2021680"/>
          </a:xfrm>
          <a:prstGeom prst="rect">
            <a:avLst/>
          </a:prstGeom>
        </p:spPr>
      </p:pic>
      <p:sp>
        <p:nvSpPr>
          <p:cNvPr id="12" name="Text Box 15">
            <a:extLst>
              <a:ext uri="{FF2B5EF4-FFF2-40B4-BE49-F238E27FC236}">
                <a16:creationId xmlns:a16="http://schemas.microsoft.com/office/drawing/2014/main" id="{08A4AA6A-A4C0-1FAE-9D9F-1570335B81E0}"/>
              </a:ext>
            </a:extLst>
          </p:cNvPr>
          <p:cNvSpPr txBox="1">
            <a:spLocks noChangeArrowheads="1"/>
          </p:cNvSpPr>
          <p:nvPr/>
        </p:nvSpPr>
        <p:spPr bwMode="auto">
          <a:xfrm>
            <a:off x="8132444" y="4246054"/>
            <a:ext cx="46384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buClr>
                <a:srgbClr val="F78F04"/>
              </a:buClr>
            </a:pPr>
            <a:r>
              <a:rPr lang="fr-FR" sz="2400" b="1" dirty="0">
                <a:solidFill>
                  <a:schemeClr val="accent6">
                    <a:lumMod val="75000"/>
                  </a:schemeClr>
                </a:solidFill>
                <a:latin typeface="Trebuchet MS" panose="020B0603020202020204" pitchFamily="34" charset="0"/>
                <a:cs typeface="Times New Roman" panose="02020603050405020304" pitchFamily="18" charset="0"/>
              </a:rPr>
              <a:t>+ LNP + articles presse + annonce site departement</a:t>
            </a:r>
            <a:endParaRPr lang="fr-FR" sz="2000" dirty="0">
              <a:solidFill>
                <a:schemeClr val="accent6">
                  <a:lumMod val="75000"/>
                </a:schemeClr>
              </a:solidFill>
              <a:latin typeface="Trebuchet MS" panose="020B0603020202020204" pitchFamily="34" charset="0"/>
              <a:cs typeface="Times New Roman" panose="02020603050405020304" pitchFamily="18" charset="0"/>
            </a:endParaRPr>
          </a:p>
        </p:txBody>
      </p:sp>
    </p:spTree>
    <p:extLst>
      <p:ext uri="{BB962C8B-B14F-4D97-AF65-F5344CB8AC3E}">
        <p14:creationId xmlns:p14="http://schemas.microsoft.com/office/powerpoint/2010/main" val="3867888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D2D14830-3738-0361-D77A-E7CFFF1535AE}"/>
              </a:ext>
            </a:extLst>
          </p:cNvPr>
          <p:cNvSpPr>
            <a:spLocks noGrp="1"/>
          </p:cNvSpPr>
          <p:nvPr>
            <p:ph type="sldNum" sz="quarter" idx="12"/>
          </p:nvPr>
        </p:nvSpPr>
        <p:spPr/>
        <p:txBody>
          <a:bodyPr/>
          <a:lstStyle/>
          <a:p>
            <a:fld id="{A69E00E3-DEE3-4217-B4F6-3EC050798811}" type="slidenum">
              <a:rPr lang="fr-FR" smtClean="0"/>
              <a:t>24</a:t>
            </a:fld>
            <a:endParaRPr lang="fr-FR" dirty="0"/>
          </a:p>
        </p:txBody>
      </p:sp>
      <p:sp>
        <p:nvSpPr>
          <p:cNvPr id="5" name="Text Box 15">
            <a:extLst>
              <a:ext uri="{FF2B5EF4-FFF2-40B4-BE49-F238E27FC236}">
                <a16:creationId xmlns:a16="http://schemas.microsoft.com/office/drawing/2014/main" id="{9C7A957C-70E1-FB18-6EB2-9A4F15259099}"/>
              </a:ext>
            </a:extLst>
          </p:cNvPr>
          <p:cNvSpPr txBox="1">
            <a:spLocks noChangeArrowheads="1"/>
          </p:cNvSpPr>
          <p:nvPr/>
        </p:nvSpPr>
        <p:spPr bwMode="auto">
          <a:xfrm>
            <a:off x="686692" y="2769285"/>
            <a:ext cx="1081861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300"/>
              </a:spcBef>
            </a:pPr>
            <a:r>
              <a:rPr lang="fr-FR" sz="4000" b="1" dirty="0">
                <a:solidFill>
                  <a:srgbClr val="0077D4"/>
                </a:solidFill>
              </a:rPr>
              <a:t>COMPATIBILITE DES DOCUMENTS D’URBANISME AVEC LE SAGE DES NAPPES PROFONDES</a:t>
            </a:r>
          </a:p>
        </p:txBody>
      </p:sp>
      <p:pic>
        <p:nvPicPr>
          <p:cNvPr id="6" name="Image 5" descr="SAGE logo Quad.jpg">
            <a:extLst>
              <a:ext uri="{FF2B5EF4-FFF2-40B4-BE49-F238E27FC236}">
                <a16:creationId xmlns:a16="http://schemas.microsoft.com/office/drawing/2014/main" id="{B6F3ECDC-4E89-547E-A27E-98C43903D98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76779" y="199099"/>
            <a:ext cx="1848582" cy="498864"/>
          </a:xfrm>
          <a:prstGeom prst="rect">
            <a:avLst/>
          </a:prstGeom>
        </p:spPr>
      </p:pic>
    </p:spTree>
    <p:extLst>
      <p:ext uri="{BB962C8B-B14F-4D97-AF65-F5344CB8AC3E}">
        <p14:creationId xmlns:p14="http://schemas.microsoft.com/office/powerpoint/2010/main" val="3126038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031E6669-9267-31B1-4739-C8F4139A0A47}"/>
              </a:ext>
            </a:extLst>
          </p:cNvPr>
          <p:cNvSpPr>
            <a:spLocks noGrp="1"/>
          </p:cNvSpPr>
          <p:nvPr>
            <p:ph type="sldNum" sz="quarter" idx="12"/>
          </p:nvPr>
        </p:nvSpPr>
        <p:spPr/>
        <p:txBody>
          <a:bodyPr/>
          <a:lstStyle/>
          <a:p>
            <a:fld id="{A69E00E3-DEE3-4217-B4F6-3EC050798811}" type="slidenum">
              <a:rPr lang="fr-FR" smtClean="0"/>
              <a:t>25</a:t>
            </a:fld>
            <a:endParaRPr lang="fr-FR" dirty="0"/>
          </a:p>
        </p:txBody>
      </p:sp>
      <p:sp>
        <p:nvSpPr>
          <p:cNvPr id="4" name="Titre 3">
            <a:extLst>
              <a:ext uri="{FF2B5EF4-FFF2-40B4-BE49-F238E27FC236}">
                <a16:creationId xmlns:a16="http://schemas.microsoft.com/office/drawing/2014/main" id="{B17C543D-25C9-8718-2CB3-85FD1041A7B4}"/>
              </a:ext>
            </a:extLst>
          </p:cNvPr>
          <p:cNvSpPr>
            <a:spLocks noGrp="1"/>
          </p:cNvSpPr>
          <p:nvPr>
            <p:ph type="title"/>
          </p:nvPr>
        </p:nvSpPr>
        <p:spPr>
          <a:xfrm>
            <a:off x="3006968" y="0"/>
            <a:ext cx="8279867" cy="886945"/>
          </a:xfrm>
        </p:spPr>
        <p:txBody>
          <a:bodyPr/>
          <a:lstStyle/>
          <a:p>
            <a:r>
              <a:rPr lang="fr-FR" dirty="0">
                <a:solidFill>
                  <a:srgbClr val="333399"/>
                </a:solidFill>
              </a:rPr>
              <a:t>Compatibilité des documents d’urbanisme avec le SAGE</a:t>
            </a:r>
          </a:p>
        </p:txBody>
      </p:sp>
      <p:sp>
        <p:nvSpPr>
          <p:cNvPr id="14" name="Text Box 15">
            <a:extLst>
              <a:ext uri="{FF2B5EF4-FFF2-40B4-BE49-F238E27FC236}">
                <a16:creationId xmlns:a16="http://schemas.microsoft.com/office/drawing/2014/main" id="{A098677E-45DF-89B5-0045-9C79765B75E4}"/>
              </a:ext>
            </a:extLst>
          </p:cNvPr>
          <p:cNvSpPr txBox="1">
            <a:spLocks noChangeArrowheads="1"/>
          </p:cNvSpPr>
          <p:nvPr/>
        </p:nvSpPr>
        <p:spPr bwMode="auto">
          <a:xfrm>
            <a:off x="377607" y="911727"/>
            <a:ext cx="11436786" cy="5062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marL="342900" indent="-342900" algn="just">
              <a:spcBef>
                <a:spcPts val="600"/>
              </a:spcBef>
              <a:buClr>
                <a:srgbClr val="F78F04"/>
              </a:buClr>
              <a:buFont typeface="Arial" panose="020B0604020202020204" pitchFamily="34" charset="0"/>
              <a:buChar char="•"/>
            </a:pPr>
            <a:r>
              <a:rPr lang="fr-FR" sz="2000" u="sng" dirty="0">
                <a:solidFill>
                  <a:srgbClr val="333399"/>
                </a:solidFill>
                <a:latin typeface="Trebuchet MS" panose="020B0603020202020204" pitchFamily="34" charset="0"/>
              </a:rPr>
              <a:t>Sujet abordé lors de la réunion du CS du 20/11/2024</a:t>
            </a:r>
          </a:p>
          <a:p>
            <a:pPr marL="800100" lvl="1" indent="-342900" algn="just">
              <a:spcBef>
                <a:spcPts val="12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Rappel des attentes de la CLE du SAGE pour juger de la compatibilité qui n’étaient pas satisfaites dans les dossiers de SCoT arrêtés</a:t>
            </a:r>
          </a:p>
          <a:p>
            <a:pPr marL="800100" lvl="1" indent="-342900" algn="just">
              <a:spcBef>
                <a:spcPts val="12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Présentation des rencontres faites avec les différents acteurs pour faire évoluer la situation (services de l’Etat, structures porteuses de projet)</a:t>
            </a:r>
          </a:p>
          <a:p>
            <a:pPr lvl="2" algn="just">
              <a:spcBef>
                <a:spcPts val="600"/>
              </a:spcBef>
              <a:buClr>
                <a:srgbClr val="F78F04"/>
              </a:buClr>
            </a:pPr>
            <a:r>
              <a:rPr lang="fr-FR" sz="1600" i="1" dirty="0">
                <a:solidFill>
                  <a:schemeClr val="accent6">
                    <a:lumMod val="75000"/>
                  </a:schemeClr>
                </a:solidFill>
                <a:latin typeface="Trebuchet MS" panose="020B0603020202020204" pitchFamily="34" charset="0"/>
                <a:cs typeface="Times New Roman" panose="02020603050405020304" pitchFamily="18" charset="0"/>
              </a:rPr>
              <a:t>	 Identification des principaux freins : les structures porteuses et leurs prestataires ne disposent pas des capacités techniques pour réaliser le travail de prospective de la demande en eau</a:t>
            </a:r>
          </a:p>
          <a:p>
            <a:pPr marL="800100" lvl="1" indent="-342900" algn="just">
              <a:spcBef>
                <a:spcPts val="12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1 proposition avait été émise et validée par le CS : </a:t>
            </a:r>
            <a:r>
              <a:rPr lang="fr-FR" sz="2000" dirty="0">
                <a:solidFill>
                  <a:schemeClr val="accent6">
                    <a:lumMod val="75000"/>
                  </a:schemeClr>
                </a:solidFill>
                <a:latin typeface="Trebuchet MS" panose="020B0603020202020204" pitchFamily="34" charset="0"/>
                <a:cs typeface="Times New Roman" panose="02020603050405020304" pitchFamily="18" charset="0"/>
                <a:sym typeface="Wingdings" panose="05000000000000000000" pitchFamily="2" charset="2"/>
              </a:rPr>
              <a:t>changer d’interlocuteur </a:t>
            </a:r>
            <a:r>
              <a:rPr lang="fr-FR" sz="2000" dirty="0">
                <a:solidFill>
                  <a:srgbClr val="333399"/>
                </a:solidFill>
                <a:latin typeface="Trebuchet MS" panose="020B0603020202020204" pitchFamily="34" charset="0"/>
                <a:cs typeface="Times New Roman" panose="02020603050405020304" pitchFamily="18" charset="0"/>
                <a:sym typeface="Wingdings" panose="05000000000000000000" pitchFamily="2" charset="2"/>
              </a:rPr>
              <a:t>en contactant directement les </a:t>
            </a:r>
            <a:r>
              <a:rPr lang="fr-FR" sz="2000" u="sng" dirty="0">
                <a:solidFill>
                  <a:srgbClr val="333399"/>
                </a:solidFill>
                <a:latin typeface="Trebuchet MS" panose="020B0603020202020204" pitchFamily="34" charset="0"/>
                <a:cs typeface="Times New Roman" panose="02020603050405020304" pitchFamily="18" charset="0"/>
                <a:sym typeface="Wingdings" panose="05000000000000000000" pitchFamily="2" charset="2"/>
              </a:rPr>
              <a:t>services d’eau du territoire </a:t>
            </a:r>
            <a:r>
              <a:rPr lang="fr-FR" sz="2000" dirty="0">
                <a:solidFill>
                  <a:srgbClr val="333399"/>
                </a:solidFill>
                <a:latin typeface="Trebuchet MS" panose="020B0603020202020204" pitchFamily="34" charset="0"/>
                <a:cs typeface="Times New Roman" panose="02020603050405020304" pitchFamily="18" charset="0"/>
                <a:sym typeface="Wingdings" panose="05000000000000000000" pitchFamily="2" charset="2"/>
              </a:rPr>
              <a:t>en début de procédure de manière à :</a:t>
            </a:r>
          </a:p>
          <a:p>
            <a:pPr marL="1069975" lvl="2" indent="-342900" algn="just">
              <a:spcBef>
                <a:spcPts val="1200"/>
              </a:spcBef>
              <a:buClr>
                <a:srgbClr val="F78F04"/>
              </a:buClr>
              <a:buFont typeface="Wingdings" panose="05000000000000000000" pitchFamily="2" charset="2"/>
              <a:buChar char="§"/>
            </a:pPr>
            <a:r>
              <a:rPr lang="fr-FR" sz="1600" b="1" dirty="0">
                <a:solidFill>
                  <a:srgbClr val="333399"/>
                </a:solidFill>
                <a:latin typeface="Trebuchet MS" panose="020B0603020202020204" pitchFamily="34" charset="0"/>
                <a:cs typeface="Times New Roman" panose="02020603050405020304" pitchFamily="18" charset="0"/>
                <a:sym typeface="Wingdings" panose="05000000000000000000" pitchFamily="2" charset="2"/>
              </a:rPr>
              <a:t>pour tous les services AEP </a:t>
            </a:r>
            <a:r>
              <a:rPr lang="fr-FR" sz="1600" dirty="0">
                <a:solidFill>
                  <a:srgbClr val="333399"/>
                </a:solidFill>
                <a:latin typeface="Trebuchet MS" panose="020B0603020202020204" pitchFamily="34" charset="0"/>
                <a:cs typeface="Times New Roman" panose="02020603050405020304" pitchFamily="18" charset="0"/>
                <a:sym typeface="Wingdings" panose="05000000000000000000" pitchFamily="2" charset="2"/>
              </a:rPr>
              <a:t>: signaler en début de procédure que dans le cadre de l’élaboration du document d’urbanisme, ils devront fournir les éléments attendus par la CLE sur la base des ambitions démographiques et économiques fournies par le SCoT</a:t>
            </a:r>
          </a:p>
          <a:p>
            <a:pPr marL="1012825" lvl="2" indent="-285750" algn="just">
              <a:spcBef>
                <a:spcPts val="1200"/>
              </a:spcBef>
              <a:buClr>
                <a:srgbClr val="F78F04"/>
              </a:buClr>
              <a:buFont typeface="Wingdings" panose="05000000000000000000" pitchFamily="2" charset="2"/>
              <a:buChar char="§"/>
            </a:pPr>
            <a:r>
              <a:rPr lang="fr-FR" sz="1600" b="1" dirty="0">
                <a:solidFill>
                  <a:srgbClr val="333399"/>
                </a:solidFill>
                <a:latin typeface="Trebuchet MS" panose="020B0603020202020204" pitchFamily="34" charset="0"/>
                <a:cs typeface="Times New Roman" panose="02020603050405020304" pitchFamily="18" charset="0"/>
                <a:sym typeface="Wingdings" panose="05000000000000000000" pitchFamily="2" charset="2"/>
              </a:rPr>
              <a:t>pour les membres du SMEGREG </a:t>
            </a:r>
            <a:r>
              <a:rPr lang="fr-FR" sz="1600" dirty="0">
                <a:solidFill>
                  <a:srgbClr val="333399"/>
                </a:solidFill>
                <a:latin typeface="Trebuchet MS" panose="020B0603020202020204" pitchFamily="34" charset="0"/>
                <a:cs typeface="Times New Roman" panose="02020603050405020304" pitchFamily="18" charset="0"/>
                <a:sym typeface="Wingdings" panose="05000000000000000000" pitchFamily="2" charset="2"/>
              </a:rPr>
              <a:t>: proposer un accompagnement du SMEGREG personnalisé pour les aider à répondre à la sollicitation du porteur du projet de SCOT ou de PLUi dès que les prospectives démographiques (et économiques) seront disponibles</a:t>
            </a:r>
            <a:endParaRPr lang="fr-FR" sz="1600" dirty="0">
              <a:solidFill>
                <a:srgbClr val="333399"/>
              </a:solidFill>
              <a:latin typeface="Trebuchet MS" panose="020B0603020202020204" pitchFamily="34" charset="0"/>
              <a:cs typeface="Times New Roman" panose="02020603050405020304" pitchFamily="18" charset="0"/>
            </a:endParaRPr>
          </a:p>
        </p:txBody>
      </p:sp>
      <p:cxnSp>
        <p:nvCxnSpPr>
          <p:cNvPr id="6" name="Connecteur droit avec flèche 5">
            <a:extLst>
              <a:ext uri="{FF2B5EF4-FFF2-40B4-BE49-F238E27FC236}">
                <a16:creationId xmlns:a16="http://schemas.microsoft.com/office/drawing/2014/main" id="{BC807CDE-1DAF-E834-A054-DE4F32194B6F}"/>
              </a:ext>
            </a:extLst>
          </p:cNvPr>
          <p:cNvCxnSpPr/>
          <p:nvPr/>
        </p:nvCxnSpPr>
        <p:spPr>
          <a:xfrm>
            <a:off x="1873687" y="2913037"/>
            <a:ext cx="401653" cy="0"/>
          </a:xfrm>
          <a:prstGeom prst="straightConnector1">
            <a:avLst/>
          </a:prstGeom>
          <a:ln>
            <a:solidFill>
              <a:schemeClr val="accent6">
                <a:lumMod val="75000"/>
              </a:schemeClr>
            </a:solidFill>
            <a:tailEnd type="triangle" w="lg" len="lg"/>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8533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31FA4-39F1-559B-0E92-AB23DE552E17}"/>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8B6857E1-299B-D9AF-DE3F-87EAE6B55FDD}"/>
              </a:ext>
            </a:extLst>
          </p:cNvPr>
          <p:cNvSpPr>
            <a:spLocks noGrp="1"/>
          </p:cNvSpPr>
          <p:nvPr>
            <p:ph type="sldNum" sz="quarter" idx="12"/>
          </p:nvPr>
        </p:nvSpPr>
        <p:spPr/>
        <p:txBody>
          <a:bodyPr/>
          <a:lstStyle/>
          <a:p>
            <a:fld id="{A69E00E3-DEE3-4217-B4F6-3EC050798811}" type="slidenum">
              <a:rPr lang="fr-FR" smtClean="0"/>
              <a:t>26</a:t>
            </a:fld>
            <a:endParaRPr lang="fr-FR" dirty="0"/>
          </a:p>
        </p:txBody>
      </p:sp>
      <p:sp>
        <p:nvSpPr>
          <p:cNvPr id="4" name="Titre 3">
            <a:extLst>
              <a:ext uri="{FF2B5EF4-FFF2-40B4-BE49-F238E27FC236}">
                <a16:creationId xmlns:a16="http://schemas.microsoft.com/office/drawing/2014/main" id="{95FE6358-3131-A90B-5135-470B985A9A53}"/>
              </a:ext>
            </a:extLst>
          </p:cNvPr>
          <p:cNvSpPr>
            <a:spLocks noGrp="1"/>
          </p:cNvSpPr>
          <p:nvPr>
            <p:ph type="title"/>
          </p:nvPr>
        </p:nvSpPr>
        <p:spPr>
          <a:xfrm>
            <a:off x="3006968" y="0"/>
            <a:ext cx="8279867" cy="886945"/>
          </a:xfrm>
        </p:spPr>
        <p:txBody>
          <a:bodyPr/>
          <a:lstStyle/>
          <a:p>
            <a:r>
              <a:rPr lang="fr-FR" dirty="0">
                <a:solidFill>
                  <a:srgbClr val="333399"/>
                </a:solidFill>
              </a:rPr>
              <a:t>Compatibilité des documents d’urbanisme avec le SAGE</a:t>
            </a:r>
          </a:p>
        </p:txBody>
      </p:sp>
      <p:sp>
        <p:nvSpPr>
          <p:cNvPr id="14" name="Text Box 15">
            <a:extLst>
              <a:ext uri="{FF2B5EF4-FFF2-40B4-BE49-F238E27FC236}">
                <a16:creationId xmlns:a16="http://schemas.microsoft.com/office/drawing/2014/main" id="{D3166A53-173F-B228-329C-695381254A72}"/>
              </a:ext>
            </a:extLst>
          </p:cNvPr>
          <p:cNvSpPr txBox="1">
            <a:spLocks noChangeArrowheads="1"/>
          </p:cNvSpPr>
          <p:nvPr/>
        </p:nvSpPr>
        <p:spPr bwMode="auto">
          <a:xfrm>
            <a:off x="377607" y="902762"/>
            <a:ext cx="11436786"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000" u="sng" dirty="0">
                <a:solidFill>
                  <a:srgbClr val="333399"/>
                </a:solidFill>
                <a:latin typeface="Trebuchet MS" panose="020B0603020202020204" pitchFamily="34" charset="0"/>
              </a:rPr>
              <a:t>Ce qui a été mené cette année…</a:t>
            </a:r>
          </a:p>
          <a:p>
            <a:pPr marL="342900" indent="-342900" algn="just">
              <a:spcBef>
                <a:spcPts val="6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Accompagnement des porteurs de SCoT en cours :</a:t>
            </a:r>
          </a:p>
          <a:p>
            <a:pPr marL="800100" lvl="1" indent="-342900" algn="just">
              <a:spcBef>
                <a:spcPts val="1800"/>
              </a:spcBef>
              <a:buClr>
                <a:srgbClr val="F78F04"/>
              </a:buClr>
              <a:buFont typeface="Wingdings" panose="05000000000000000000" pitchFamily="2" charset="2"/>
              <a:buChar char="§"/>
            </a:pPr>
            <a:r>
              <a:rPr lang="fr-FR" b="1" dirty="0">
                <a:solidFill>
                  <a:srgbClr val="333399"/>
                </a:solidFill>
                <a:latin typeface="Trebuchet MS" panose="020B0603020202020204" pitchFamily="34" charset="0"/>
                <a:cs typeface="Times New Roman" panose="02020603050405020304" pitchFamily="18" charset="0"/>
              </a:rPr>
              <a:t>SCoT du Grand Libournais </a:t>
            </a:r>
            <a:r>
              <a:rPr lang="fr-FR" dirty="0">
                <a:solidFill>
                  <a:srgbClr val="00B0F0"/>
                </a:solidFill>
                <a:latin typeface="Trebuchet MS" panose="020B0603020202020204" pitchFamily="34" charset="0"/>
                <a:cs typeface="Times New Roman" panose="02020603050405020304" pitchFamily="18" charset="0"/>
              </a:rPr>
              <a:t>(participation aux ateliers, aux réunions d’« d’assises de l’eau », aux réunions PPA, réalisation d’une prospective des besoins en eau futurs (2035, 2045) entre janvier et mars 2025, soumission d’un avis sur le projet arrêté en septembre 2025 </a:t>
            </a:r>
            <a:r>
              <a:rPr lang="fr-FR" sz="1200" i="1" dirty="0">
                <a:solidFill>
                  <a:srgbClr val="00B0F0"/>
                </a:solidFill>
                <a:latin typeface="Trebuchet MS" panose="020B0603020202020204" pitchFamily="34" charset="0"/>
                <a:cs typeface="Times New Roman" panose="02020603050405020304" pitchFamily="18" charset="0"/>
              </a:rPr>
              <a:t>(15 pièces, 1 314 pages)</a:t>
            </a:r>
            <a:r>
              <a:rPr lang="fr-FR" sz="2000" i="1" dirty="0">
                <a:solidFill>
                  <a:srgbClr val="00B0F0"/>
                </a:solidFill>
                <a:latin typeface="Trebuchet MS" panose="020B0603020202020204" pitchFamily="34" charset="0"/>
                <a:cs typeface="Times New Roman" panose="02020603050405020304" pitchFamily="18" charset="0"/>
              </a:rPr>
              <a:t>,</a:t>
            </a:r>
            <a:r>
              <a:rPr lang="fr-FR" sz="1600" i="1" dirty="0">
                <a:solidFill>
                  <a:srgbClr val="00B0F0"/>
                </a:solidFill>
                <a:latin typeface="Trebuchet MS" panose="020B0603020202020204" pitchFamily="34" charset="0"/>
                <a:cs typeface="Times New Roman" panose="02020603050405020304" pitchFamily="18" charset="0"/>
              </a:rPr>
              <a:t> </a:t>
            </a:r>
            <a:r>
              <a:rPr lang="fr-FR" sz="2000" dirty="0">
                <a:solidFill>
                  <a:srgbClr val="00B0F0"/>
                </a:solidFill>
                <a:latin typeface="Trebuchet MS" panose="020B0603020202020204" pitchFamily="34" charset="0"/>
                <a:cs typeface="Times New Roman" panose="02020603050405020304" pitchFamily="18" charset="0"/>
              </a:rPr>
              <a:t>présentation en CLE)</a:t>
            </a:r>
          </a:p>
          <a:p>
            <a:pPr marL="800100" lvl="1" indent="-342900" algn="just">
              <a:spcBef>
                <a:spcPts val="1800"/>
              </a:spcBef>
              <a:buClr>
                <a:srgbClr val="F78F04"/>
              </a:buClr>
              <a:buFont typeface="Wingdings" panose="05000000000000000000" pitchFamily="2" charset="2"/>
              <a:buChar char="§"/>
            </a:pPr>
            <a:r>
              <a:rPr lang="fr-FR" sz="2000" b="1" dirty="0">
                <a:solidFill>
                  <a:srgbClr val="333399"/>
                </a:solidFill>
                <a:latin typeface="Trebuchet MS" panose="020B0603020202020204" pitchFamily="34" charset="0"/>
                <a:cs typeface="Times New Roman" panose="02020603050405020304" pitchFamily="18" charset="0"/>
              </a:rPr>
              <a:t>SCoT de l’Aire Métropolitaine bordelaise </a:t>
            </a:r>
            <a:r>
              <a:rPr lang="fr-FR" dirty="0">
                <a:solidFill>
                  <a:srgbClr val="00B0F0"/>
                </a:solidFill>
                <a:latin typeface="Trebuchet MS" panose="020B0603020202020204" pitchFamily="34" charset="0"/>
                <a:cs typeface="Times New Roman" panose="02020603050405020304" pitchFamily="18" charset="0"/>
              </a:rPr>
              <a:t>(participation aux commissions eau, séances de travail en février 2025, réalisation d’une prospective des besoins en eau futurs (2030, 2040) intégrée dans une note globale sur l’AEP du territoire en mars 2025, relectures de pièces provisoires, soumission d’un avis sur le projet arrêté en avril 2025 </a:t>
            </a:r>
            <a:r>
              <a:rPr lang="fr-FR" sz="1200" i="1" dirty="0">
                <a:solidFill>
                  <a:srgbClr val="00B0F0"/>
                </a:solidFill>
                <a:latin typeface="Trebuchet MS" panose="020B0603020202020204" pitchFamily="34" charset="0"/>
                <a:cs typeface="Times New Roman" panose="02020603050405020304" pitchFamily="18" charset="0"/>
              </a:rPr>
              <a:t>(39 pièces, 3 344 pages)</a:t>
            </a:r>
            <a:r>
              <a:rPr lang="fr-FR" i="1" dirty="0">
                <a:solidFill>
                  <a:srgbClr val="00B0F0"/>
                </a:solidFill>
                <a:latin typeface="Trebuchet MS" panose="020B0603020202020204" pitchFamily="34" charset="0"/>
                <a:cs typeface="Times New Roman" panose="02020603050405020304" pitchFamily="18" charset="0"/>
              </a:rPr>
              <a:t>,</a:t>
            </a:r>
            <a:r>
              <a:rPr lang="fr-FR" sz="1200" i="1" dirty="0">
                <a:solidFill>
                  <a:srgbClr val="00B0F0"/>
                </a:solidFill>
                <a:latin typeface="Trebuchet MS" panose="020B0603020202020204" pitchFamily="34" charset="0"/>
                <a:cs typeface="Times New Roman" panose="02020603050405020304" pitchFamily="18" charset="0"/>
              </a:rPr>
              <a:t> </a:t>
            </a:r>
            <a:r>
              <a:rPr lang="fr-FR" dirty="0">
                <a:solidFill>
                  <a:srgbClr val="00B0F0"/>
                </a:solidFill>
                <a:latin typeface="Trebuchet MS" panose="020B0603020202020204" pitchFamily="34" charset="0"/>
                <a:cs typeface="Times New Roman" panose="02020603050405020304" pitchFamily="18" charset="0"/>
              </a:rPr>
              <a:t>présentation en CLE)</a:t>
            </a:r>
          </a:p>
          <a:p>
            <a:pPr marL="800100" lvl="1" indent="-342900" algn="just">
              <a:spcBef>
                <a:spcPts val="1800"/>
              </a:spcBef>
              <a:buClr>
                <a:srgbClr val="F78F04"/>
              </a:buClr>
              <a:buFont typeface="Wingdings" panose="05000000000000000000" pitchFamily="2" charset="2"/>
              <a:buChar char="§"/>
            </a:pPr>
            <a:r>
              <a:rPr lang="fr-FR" b="1" dirty="0">
                <a:solidFill>
                  <a:srgbClr val="333399"/>
                </a:solidFill>
                <a:latin typeface="Trebuchet MS" panose="020B0603020202020204" pitchFamily="34" charset="0"/>
                <a:cs typeface="Times New Roman" panose="02020603050405020304" pitchFamily="18" charset="0"/>
              </a:rPr>
              <a:t>SCoT du Cubzaguais Nord Gironde </a:t>
            </a:r>
            <a:r>
              <a:rPr lang="fr-FR" dirty="0">
                <a:solidFill>
                  <a:srgbClr val="00B0F0"/>
                </a:solidFill>
                <a:latin typeface="Trebuchet MS" panose="020B0603020202020204" pitchFamily="34" charset="0"/>
                <a:cs typeface="Times New Roman" panose="02020603050405020304" pitchFamily="18" charset="0"/>
              </a:rPr>
              <a:t>(suite à nos alertes et à l’avis défavorable de l’Etat sur le projet de SCoT arrêté en juillet 2024 </a:t>
            </a:r>
            <a:r>
              <a:rPr lang="fr-FR" sz="1200" i="1" dirty="0">
                <a:solidFill>
                  <a:srgbClr val="00B0F0"/>
                </a:solidFill>
                <a:latin typeface="Trebuchet MS" panose="020B0603020202020204" pitchFamily="34" charset="0"/>
                <a:cs typeface="Times New Roman" panose="02020603050405020304" pitchFamily="18" charset="0"/>
              </a:rPr>
              <a:t>(21 pièces, 1 154 pages), </a:t>
            </a:r>
            <a:r>
              <a:rPr lang="fr-FR" dirty="0">
                <a:solidFill>
                  <a:srgbClr val="00B0F0"/>
                </a:solidFill>
                <a:latin typeface="Trebuchet MS" panose="020B0603020202020204" pitchFamily="34" charset="0"/>
                <a:cs typeface="Times New Roman" panose="02020603050405020304" pitchFamily="18" charset="0"/>
              </a:rPr>
              <a:t>mise à jour de la prospective des besoins en eau futurs intégrée dans une note globale sur l’AEP du territoire en avril-mai 2025, présentation en CLE, accompagnement des services d’eau sur une feuille de route pour construire la stratégie d’AEP de demain)</a:t>
            </a:r>
          </a:p>
        </p:txBody>
      </p:sp>
    </p:spTree>
    <p:extLst>
      <p:ext uri="{BB962C8B-B14F-4D97-AF65-F5344CB8AC3E}">
        <p14:creationId xmlns:p14="http://schemas.microsoft.com/office/powerpoint/2010/main" val="3607015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FB091-0B3A-573C-BB2F-60663738A1B2}"/>
            </a:ext>
          </a:extLst>
        </p:cNvPr>
        <p:cNvGrpSpPr/>
        <p:nvPr/>
      </p:nvGrpSpPr>
      <p:grpSpPr>
        <a:xfrm>
          <a:off x="0" y="0"/>
          <a:ext cx="0" cy="0"/>
          <a:chOff x="0" y="0"/>
          <a:chExt cx="0" cy="0"/>
        </a:xfrm>
      </p:grpSpPr>
      <p:sp>
        <p:nvSpPr>
          <p:cNvPr id="3" name="Espace réservé du numéro de diapositive 2">
            <a:extLst>
              <a:ext uri="{FF2B5EF4-FFF2-40B4-BE49-F238E27FC236}">
                <a16:creationId xmlns:a16="http://schemas.microsoft.com/office/drawing/2014/main" id="{EE9949D9-67A7-E478-568F-F349CE9209D3}"/>
              </a:ext>
            </a:extLst>
          </p:cNvPr>
          <p:cNvSpPr>
            <a:spLocks noGrp="1"/>
          </p:cNvSpPr>
          <p:nvPr>
            <p:ph type="sldNum" sz="quarter" idx="12"/>
          </p:nvPr>
        </p:nvSpPr>
        <p:spPr/>
        <p:txBody>
          <a:bodyPr/>
          <a:lstStyle/>
          <a:p>
            <a:fld id="{A69E00E3-DEE3-4217-B4F6-3EC050798811}" type="slidenum">
              <a:rPr lang="fr-FR" smtClean="0"/>
              <a:t>27</a:t>
            </a:fld>
            <a:endParaRPr lang="fr-FR" dirty="0"/>
          </a:p>
        </p:txBody>
      </p:sp>
      <p:sp>
        <p:nvSpPr>
          <p:cNvPr id="4" name="Titre 3">
            <a:extLst>
              <a:ext uri="{FF2B5EF4-FFF2-40B4-BE49-F238E27FC236}">
                <a16:creationId xmlns:a16="http://schemas.microsoft.com/office/drawing/2014/main" id="{DF58EE99-55FE-F635-7D8B-F73DC39DDE9E}"/>
              </a:ext>
            </a:extLst>
          </p:cNvPr>
          <p:cNvSpPr>
            <a:spLocks noGrp="1"/>
          </p:cNvSpPr>
          <p:nvPr>
            <p:ph type="title"/>
          </p:nvPr>
        </p:nvSpPr>
        <p:spPr>
          <a:xfrm>
            <a:off x="3006968" y="0"/>
            <a:ext cx="8279867" cy="886945"/>
          </a:xfrm>
        </p:spPr>
        <p:txBody>
          <a:bodyPr/>
          <a:lstStyle/>
          <a:p>
            <a:r>
              <a:rPr lang="fr-FR" dirty="0">
                <a:solidFill>
                  <a:srgbClr val="333399"/>
                </a:solidFill>
              </a:rPr>
              <a:t>Compatibilité des documents d’urbanisme avec le SAGE</a:t>
            </a:r>
          </a:p>
        </p:txBody>
      </p:sp>
      <p:sp>
        <p:nvSpPr>
          <p:cNvPr id="14" name="Text Box 15">
            <a:extLst>
              <a:ext uri="{FF2B5EF4-FFF2-40B4-BE49-F238E27FC236}">
                <a16:creationId xmlns:a16="http://schemas.microsoft.com/office/drawing/2014/main" id="{801826E2-13D1-F2EA-31F1-E0B4CF6D8E76}"/>
              </a:ext>
            </a:extLst>
          </p:cNvPr>
          <p:cNvSpPr txBox="1">
            <a:spLocks noChangeArrowheads="1"/>
          </p:cNvSpPr>
          <p:nvPr/>
        </p:nvSpPr>
        <p:spPr bwMode="auto">
          <a:xfrm>
            <a:off x="377607" y="902762"/>
            <a:ext cx="11436786" cy="4508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000" u="sng" dirty="0">
                <a:solidFill>
                  <a:srgbClr val="333399"/>
                </a:solidFill>
                <a:latin typeface="Trebuchet MS" panose="020B0603020202020204" pitchFamily="34" charset="0"/>
              </a:rPr>
              <a:t>Ce qui a été mené cette année…</a:t>
            </a:r>
          </a:p>
          <a:p>
            <a:pPr marL="342900" indent="-342900" algn="just">
              <a:spcBef>
                <a:spcPts val="6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Accompagnement des porteurs de SCoT en cours :</a:t>
            </a:r>
          </a:p>
          <a:p>
            <a:pPr marL="800100" lvl="1" indent="-342900" algn="just">
              <a:spcBef>
                <a:spcPts val="1800"/>
              </a:spcBef>
              <a:buClr>
                <a:srgbClr val="F78F04"/>
              </a:buClr>
              <a:buFont typeface="Wingdings" panose="05000000000000000000" pitchFamily="2" charset="2"/>
              <a:buChar char="§"/>
            </a:pPr>
            <a:r>
              <a:rPr lang="fr-FR" sz="2000" b="1" dirty="0">
                <a:solidFill>
                  <a:srgbClr val="333399"/>
                </a:solidFill>
                <a:latin typeface="Trebuchet MS" panose="020B0603020202020204" pitchFamily="34" charset="0"/>
                <a:cs typeface="Times New Roman" panose="02020603050405020304" pitchFamily="18" charset="0"/>
              </a:rPr>
              <a:t>SCoT de Haute-Gironde </a:t>
            </a:r>
            <a:r>
              <a:rPr lang="fr-FR" sz="2000" dirty="0">
                <a:solidFill>
                  <a:srgbClr val="00B0F0"/>
                </a:solidFill>
                <a:latin typeface="Trebuchet MS" panose="020B0603020202020204" pitchFamily="34" charset="0"/>
                <a:cs typeface="Times New Roman" panose="02020603050405020304" pitchFamily="18" charset="0"/>
              </a:rPr>
              <a:t>(participation et contribution à l’évaluation intermédiaire de l’application du SCoT</a:t>
            </a:r>
            <a:r>
              <a:rPr lang="fr-FR" sz="2400" dirty="0">
                <a:solidFill>
                  <a:srgbClr val="00B0F0"/>
                </a:solidFill>
                <a:latin typeface="Trebuchet MS" panose="020B0603020202020204" pitchFamily="34" charset="0"/>
                <a:cs typeface="Times New Roman" panose="02020603050405020304" pitchFamily="18" charset="0"/>
              </a:rPr>
              <a:t>)</a:t>
            </a:r>
          </a:p>
          <a:p>
            <a:pPr marL="800100" lvl="1" indent="-342900" algn="just">
              <a:spcBef>
                <a:spcPts val="1800"/>
              </a:spcBef>
              <a:buClr>
                <a:srgbClr val="F78F04"/>
              </a:buClr>
              <a:buFont typeface="Wingdings" panose="05000000000000000000" pitchFamily="2" charset="2"/>
              <a:buChar char="§"/>
            </a:pPr>
            <a:r>
              <a:rPr lang="fr-FR" sz="2400" b="1" dirty="0">
                <a:solidFill>
                  <a:srgbClr val="333399"/>
                </a:solidFill>
                <a:latin typeface="Trebuchet MS" panose="020B0603020202020204" pitchFamily="34" charset="0"/>
                <a:cs typeface="Times New Roman" panose="02020603050405020304" pitchFamily="18" charset="0"/>
              </a:rPr>
              <a:t>SCoT du Sud Gironde </a:t>
            </a:r>
            <a:r>
              <a:rPr lang="fr-FR" sz="2000" dirty="0">
                <a:solidFill>
                  <a:srgbClr val="00B0F0"/>
                </a:solidFill>
                <a:latin typeface="Trebuchet MS" panose="020B0603020202020204" pitchFamily="34" charset="0"/>
                <a:cs typeface="Times New Roman" panose="02020603050405020304" pitchFamily="18" charset="0"/>
              </a:rPr>
              <a:t>(contribution à l’évaluation intermédiaire de l’application du SCoT -&gt; envoi de données préalables</a:t>
            </a:r>
            <a:r>
              <a:rPr lang="fr-FR" sz="2400" dirty="0">
                <a:solidFill>
                  <a:srgbClr val="00B0F0"/>
                </a:solidFill>
                <a:latin typeface="Trebuchet MS" panose="020B0603020202020204" pitchFamily="34" charset="0"/>
                <a:cs typeface="Times New Roman" panose="02020603050405020304" pitchFamily="18" charset="0"/>
              </a:rPr>
              <a:t>)</a:t>
            </a:r>
          </a:p>
          <a:p>
            <a:pPr marL="342900" lvl="3" indent="-342900" algn="just">
              <a:spcBef>
                <a:spcPts val="600"/>
              </a:spcBef>
              <a:buClr>
                <a:srgbClr val="F78F04"/>
              </a:buClr>
              <a:buFont typeface="Arial" panose="020B0604020202020204" pitchFamily="34" charset="0"/>
              <a:buChar char="•"/>
            </a:pPr>
            <a:endParaRPr lang="fr-FR" sz="2000" u="sng" dirty="0">
              <a:solidFill>
                <a:srgbClr val="333399"/>
              </a:solidFill>
              <a:latin typeface="Trebuchet MS" panose="020B0603020202020204" pitchFamily="34" charset="0"/>
            </a:endParaRPr>
          </a:p>
          <a:p>
            <a:pPr marL="0" lvl="3" algn="just">
              <a:spcBef>
                <a:spcPts val="600"/>
              </a:spcBef>
              <a:buClr>
                <a:srgbClr val="F78F04"/>
              </a:buClr>
            </a:pPr>
            <a:r>
              <a:rPr lang="fr-FR" sz="2000" u="sng" dirty="0">
                <a:solidFill>
                  <a:srgbClr val="333399"/>
                </a:solidFill>
                <a:latin typeface="Trebuchet MS" panose="020B0603020202020204" pitchFamily="34" charset="0"/>
              </a:rPr>
              <a:t>Ce qui n’a pas été mené cette année…</a:t>
            </a:r>
          </a:p>
          <a:p>
            <a:pPr marL="0" lvl="3" algn="just">
              <a:spcBef>
                <a:spcPts val="600"/>
              </a:spcBef>
              <a:buClr>
                <a:srgbClr val="F78F04"/>
              </a:buClr>
            </a:pPr>
            <a:r>
              <a:rPr lang="fr-FR" sz="2000" dirty="0">
                <a:solidFill>
                  <a:schemeClr val="accent6">
                    <a:lumMod val="75000"/>
                  </a:schemeClr>
                </a:solidFill>
                <a:latin typeface="Trebuchet MS" panose="020B0603020202020204" pitchFamily="34" charset="0"/>
              </a:rPr>
              <a:t>&gt;&gt;&gt; La mise en œuvre des propositions de contact et d’accompagnement des services d’eau proposée au CS de novembre 2024, car pas de lancement de procédure !</a:t>
            </a:r>
          </a:p>
          <a:p>
            <a:pPr lvl="3" algn="just">
              <a:spcBef>
                <a:spcPts val="600"/>
              </a:spcBef>
              <a:buClr>
                <a:srgbClr val="F78F04"/>
              </a:buClr>
            </a:pPr>
            <a:endParaRPr lang="fr-FR" sz="2000" dirty="0">
              <a:solidFill>
                <a:srgbClr val="00B0F0"/>
              </a:solidFill>
              <a:latin typeface="Trebuchet MS" panose="020B0603020202020204" pitchFamily="34" charset="0"/>
              <a:cs typeface="Times New Roman" panose="02020603050405020304" pitchFamily="18" charset="0"/>
            </a:endParaRPr>
          </a:p>
        </p:txBody>
      </p:sp>
    </p:spTree>
    <p:extLst>
      <p:ext uri="{BB962C8B-B14F-4D97-AF65-F5344CB8AC3E}">
        <p14:creationId xmlns:p14="http://schemas.microsoft.com/office/powerpoint/2010/main" val="1051796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7BE35-A5D8-5410-6948-220FB5E5E506}"/>
            </a:ext>
          </a:extLst>
        </p:cNvPr>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661A9300-92E9-14B9-E118-23CA8C68498D}"/>
              </a:ext>
            </a:extLst>
          </p:cNvPr>
          <p:cNvSpPr>
            <a:spLocks noGrp="1"/>
          </p:cNvSpPr>
          <p:nvPr>
            <p:ph type="sldNum" sz="quarter" idx="12"/>
          </p:nvPr>
        </p:nvSpPr>
        <p:spPr/>
        <p:txBody>
          <a:bodyPr/>
          <a:lstStyle/>
          <a:p>
            <a:fld id="{A69E00E3-DEE3-4217-B4F6-3EC050798811}" type="slidenum">
              <a:rPr lang="fr-FR" smtClean="0"/>
              <a:t>28</a:t>
            </a:fld>
            <a:endParaRPr lang="fr-FR" dirty="0"/>
          </a:p>
        </p:txBody>
      </p:sp>
      <p:sp>
        <p:nvSpPr>
          <p:cNvPr id="5" name="Text Box 15">
            <a:extLst>
              <a:ext uri="{FF2B5EF4-FFF2-40B4-BE49-F238E27FC236}">
                <a16:creationId xmlns:a16="http://schemas.microsoft.com/office/drawing/2014/main" id="{043101B7-65D3-9895-8D3A-3E6CD0DF9471}"/>
              </a:ext>
            </a:extLst>
          </p:cNvPr>
          <p:cNvSpPr txBox="1">
            <a:spLocks noChangeArrowheads="1"/>
          </p:cNvSpPr>
          <p:nvPr/>
        </p:nvSpPr>
        <p:spPr bwMode="auto">
          <a:xfrm>
            <a:off x="686692" y="2769285"/>
            <a:ext cx="10818616"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ctr">
              <a:spcBef>
                <a:spcPts val="300"/>
              </a:spcBef>
            </a:pPr>
            <a:r>
              <a:rPr lang="fr-FR" sz="4000" b="1" dirty="0">
                <a:solidFill>
                  <a:srgbClr val="0077D4"/>
                </a:solidFill>
              </a:rPr>
              <a:t>CONNAISSANCE DES USAGES</a:t>
            </a:r>
          </a:p>
          <a:p>
            <a:pPr algn="ctr">
              <a:spcBef>
                <a:spcPts val="300"/>
              </a:spcBef>
            </a:pPr>
            <a:r>
              <a:rPr lang="fr-FR" sz="4000" b="1" dirty="0">
                <a:solidFill>
                  <a:srgbClr val="0077D4"/>
                </a:solidFill>
              </a:rPr>
              <a:t>&amp; GISEMENTS D’ECONOMIE</a:t>
            </a:r>
          </a:p>
        </p:txBody>
      </p:sp>
      <p:pic>
        <p:nvPicPr>
          <p:cNvPr id="3" name="Image 2" descr="SAGE logo Quad.jpg">
            <a:extLst>
              <a:ext uri="{FF2B5EF4-FFF2-40B4-BE49-F238E27FC236}">
                <a16:creationId xmlns:a16="http://schemas.microsoft.com/office/drawing/2014/main" id="{6D29F39A-34F4-BA54-49BA-8ACFF850915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76779" y="199099"/>
            <a:ext cx="1848582" cy="498864"/>
          </a:xfrm>
          <a:prstGeom prst="rect">
            <a:avLst/>
          </a:prstGeom>
        </p:spPr>
      </p:pic>
    </p:spTree>
    <p:extLst>
      <p:ext uri="{BB962C8B-B14F-4D97-AF65-F5344CB8AC3E}">
        <p14:creationId xmlns:p14="http://schemas.microsoft.com/office/powerpoint/2010/main" val="21098258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1ADA9-0B4A-A99D-80DF-049F0A5A3B2C}"/>
            </a:ext>
          </a:extLst>
        </p:cNvPr>
        <p:cNvGrpSpPr/>
        <p:nvPr/>
      </p:nvGrpSpPr>
      <p:grpSpPr>
        <a:xfrm>
          <a:off x="0" y="0"/>
          <a:ext cx="0" cy="0"/>
          <a:chOff x="0" y="0"/>
          <a:chExt cx="0" cy="0"/>
        </a:xfrm>
      </p:grpSpPr>
      <p:sp>
        <p:nvSpPr>
          <p:cNvPr id="5" name="ZoneTexte 4">
            <a:extLst>
              <a:ext uri="{FF2B5EF4-FFF2-40B4-BE49-F238E27FC236}">
                <a16:creationId xmlns:a16="http://schemas.microsoft.com/office/drawing/2014/main" id="{DBD430F2-E185-664F-AC55-35EFFA59A4A8}"/>
              </a:ext>
            </a:extLst>
          </p:cNvPr>
          <p:cNvSpPr txBox="1"/>
          <p:nvPr/>
        </p:nvSpPr>
        <p:spPr>
          <a:xfrm>
            <a:off x="377607" y="2731975"/>
            <a:ext cx="7130533" cy="3062377"/>
          </a:xfrm>
          <a:prstGeom prst="rect">
            <a:avLst/>
          </a:prstGeom>
          <a:noFill/>
        </p:spPr>
        <p:txBody>
          <a:bodyPr wrap="square" rtlCol="0">
            <a:spAutoFit/>
          </a:bodyPr>
          <a:lstStyle/>
          <a:p>
            <a:pPr marL="800100" lvl="1" indent="-342900" algn="just">
              <a:spcBef>
                <a:spcPts val="6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Méthodologie : 3 phases</a:t>
            </a:r>
          </a:p>
          <a:p>
            <a:pPr marL="800100" lvl="1" indent="-342900" algn="just">
              <a:spcBef>
                <a:spcPts val="600"/>
              </a:spcBef>
              <a:buClr>
                <a:srgbClr val="F78F04"/>
              </a:buClr>
              <a:buFont typeface="Wingdings" panose="05000000000000000000" pitchFamily="2" charset="2"/>
              <a:buChar char="Ø"/>
            </a:pPr>
            <a:endParaRPr lang="fr-FR" sz="2000" dirty="0">
              <a:solidFill>
                <a:srgbClr val="333399"/>
              </a:solidFill>
              <a:latin typeface="Trebuchet MS" panose="020B0603020202020204" pitchFamily="34" charset="0"/>
              <a:cs typeface="Times New Roman" panose="02020603050405020304" pitchFamily="18" charset="0"/>
            </a:endParaRPr>
          </a:p>
          <a:p>
            <a:pPr marL="800100" lvl="1" indent="-342900" algn="just">
              <a:spcBef>
                <a:spcPts val="600"/>
              </a:spcBef>
              <a:buClr>
                <a:srgbClr val="F78F04"/>
              </a:buClr>
              <a:buFont typeface="Wingdings" panose="05000000000000000000" pitchFamily="2" charset="2"/>
              <a:buChar char="Ø"/>
            </a:pPr>
            <a:endParaRPr lang="fr-FR" sz="2000" dirty="0">
              <a:solidFill>
                <a:srgbClr val="333399"/>
              </a:solidFill>
              <a:latin typeface="Trebuchet MS" panose="020B0603020202020204" pitchFamily="34" charset="0"/>
              <a:cs typeface="Times New Roman" panose="02020603050405020304" pitchFamily="18" charset="0"/>
            </a:endParaRPr>
          </a:p>
          <a:p>
            <a:pPr marL="800100" lvl="1" indent="-342900" algn="just">
              <a:spcBef>
                <a:spcPts val="600"/>
              </a:spcBef>
              <a:buClr>
                <a:srgbClr val="F78F04"/>
              </a:buClr>
              <a:buFont typeface="Wingdings" panose="05000000000000000000" pitchFamily="2" charset="2"/>
              <a:buChar char="Ø"/>
            </a:pPr>
            <a:endParaRPr lang="fr-FR" sz="2000" dirty="0">
              <a:solidFill>
                <a:srgbClr val="333399"/>
              </a:solidFill>
              <a:latin typeface="Trebuchet MS" panose="020B0603020202020204" pitchFamily="34" charset="0"/>
              <a:cs typeface="Times New Roman" panose="02020603050405020304" pitchFamily="18" charset="0"/>
            </a:endParaRPr>
          </a:p>
          <a:p>
            <a:pPr marL="800100" lvl="1" indent="-342900" algn="just">
              <a:spcBef>
                <a:spcPts val="12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Partenaires : Une vingtaine de services d’eau répartis sur le territoire national</a:t>
            </a:r>
          </a:p>
          <a:p>
            <a:pPr marL="800100" lvl="1" indent="-342900" algn="just">
              <a:spcBef>
                <a:spcPts val="12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En Gironde : Régie de l’eau de BM + SMEGREG</a:t>
            </a:r>
            <a:endParaRPr lang="fr-FR" sz="1600" dirty="0">
              <a:solidFill>
                <a:srgbClr val="333399"/>
              </a:solidFill>
              <a:latin typeface="Trebuchet MS" panose="020B0603020202020204" pitchFamily="34" charset="0"/>
              <a:cs typeface="Times New Roman" panose="02020603050405020304" pitchFamily="18" charset="0"/>
            </a:endParaRPr>
          </a:p>
          <a:p>
            <a:endParaRPr lang="fr-FR" dirty="0"/>
          </a:p>
        </p:txBody>
      </p:sp>
      <p:sp>
        <p:nvSpPr>
          <p:cNvPr id="4" name="Titre 3">
            <a:extLst>
              <a:ext uri="{FF2B5EF4-FFF2-40B4-BE49-F238E27FC236}">
                <a16:creationId xmlns:a16="http://schemas.microsoft.com/office/drawing/2014/main" id="{2526874E-CAC1-3CC0-B821-E9E3B88B9511}"/>
              </a:ext>
            </a:extLst>
          </p:cNvPr>
          <p:cNvSpPr>
            <a:spLocks noGrp="1"/>
          </p:cNvSpPr>
          <p:nvPr>
            <p:ph type="title"/>
          </p:nvPr>
        </p:nvSpPr>
        <p:spPr/>
        <p:txBody>
          <a:bodyPr/>
          <a:lstStyle/>
          <a:p>
            <a:r>
              <a:rPr lang="fr-FR" dirty="0">
                <a:solidFill>
                  <a:srgbClr val="333399"/>
                </a:solidFill>
              </a:rPr>
              <a:t>Connaissance des usages &amp; gisements d’économie</a:t>
            </a:r>
          </a:p>
        </p:txBody>
      </p:sp>
      <p:sp>
        <p:nvSpPr>
          <p:cNvPr id="3" name="Espace réservé du numéro de diapositive 2">
            <a:extLst>
              <a:ext uri="{FF2B5EF4-FFF2-40B4-BE49-F238E27FC236}">
                <a16:creationId xmlns:a16="http://schemas.microsoft.com/office/drawing/2014/main" id="{71AC8EA3-11B9-0672-17C9-8F5CD22A2262}"/>
              </a:ext>
            </a:extLst>
          </p:cNvPr>
          <p:cNvSpPr>
            <a:spLocks noGrp="1"/>
          </p:cNvSpPr>
          <p:nvPr>
            <p:ph type="sldNum" sz="quarter" idx="12"/>
          </p:nvPr>
        </p:nvSpPr>
        <p:spPr/>
        <p:txBody>
          <a:bodyPr/>
          <a:lstStyle/>
          <a:p>
            <a:fld id="{A69E00E3-DEE3-4217-B4F6-3EC050798811}" type="slidenum">
              <a:rPr lang="fr-FR" smtClean="0"/>
              <a:t>29</a:t>
            </a:fld>
            <a:endParaRPr lang="fr-FR" dirty="0"/>
          </a:p>
        </p:txBody>
      </p:sp>
      <p:sp>
        <p:nvSpPr>
          <p:cNvPr id="2" name="Text Box 15">
            <a:extLst>
              <a:ext uri="{FF2B5EF4-FFF2-40B4-BE49-F238E27FC236}">
                <a16:creationId xmlns:a16="http://schemas.microsoft.com/office/drawing/2014/main" id="{22F25B5D-D06B-7D3A-A067-D00A83E2A1D9}"/>
              </a:ext>
            </a:extLst>
          </p:cNvPr>
          <p:cNvSpPr txBox="1">
            <a:spLocks noChangeArrowheads="1"/>
          </p:cNvSpPr>
          <p:nvPr/>
        </p:nvSpPr>
        <p:spPr bwMode="auto">
          <a:xfrm>
            <a:off x="377607" y="974482"/>
            <a:ext cx="11436786" cy="2092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000" u="sng" dirty="0">
                <a:solidFill>
                  <a:srgbClr val="333399"/>
                </a:solidFill>
                <a:latin typeface="Trebuchet MS" panose="020B0603020202020204" pitchFamily="34" charset="0"/>
              </a:rPr>
              <a:t>Suivi du projet </a:t>
            </a:r>
            <a:r>
              <a:rPr lang="fr-FR" sz="2000" u="sng" dirty="0" err="1">
                <a:solidFill>
                  <a:srgbClr val="333399"/>
                </a:solidFill>
                <a:latin typeface="Trebuchet MS" panose="020B0603020202020204" pitchFamily="34" charset="0"/>
              </a:rPr>
              <a:t>DREauP</a:t>
            </a:r>
            <a:r>
              <a:rPr lang="fr-FR" sz="2000" u="sng" dirty="0">
                <a:solidFill>
                  <a:srgbClr val="333399"/>
                </a:solidFill>
                <a:latin typeface="Trebuchet MS" panose="020B0603020202020204" pitchFamily="34" charset="0"/>
              </a:rPr>
              <a:t> </a:t>
            </a:r>
            <a:r>
              <a:rPr lang="fr-FR" sz="2000" u="sng" dirty="0">
                <a:solidFill>
                  <a:srgbClr val="25B9F0"/>
                </a:solidFill>
                <a:latin typeface="Trebuchet MS" panose="020B0603020202020204" pitchFamily="34" charset="0"/>
              </a:rPr>
              <a:t>(Dynamiques des consommations et REférentiels de l’EAU) : Des pratiques des usagers aux transformations des services)</a:t>
            </a:r>
            <a:endParaRPr lang="fr-FR" sz="2000" u="sng" dirty="0">
              <a:solidFill>
                <a:srgbClr val="333399"/>
              </a:solidFill>
              <a:latin typeface="Trebuchet MS" panose="020B0603020202020204" pitchFamily="34" charset="0"/>
            </a:endParaRPr>
          </a:p>
          <a:p>
            <a:pPr marL="800100" lvl="1" indent="-342900" algn="just">
              <a:spcBef>
                <a:spcPts val="600"/>
              </a:spcBef>
              <a:buClr>
                <a:srgbClr val="F78F04"/>
              </a:buClr>
              <a:buFont typeface="Wingdings" panose="05000000000000000000" pitchFamily="2" charset="2"/>
              <a:buChar char="Ø"/>
            </a:pPr>
            <a:r>
              <a:rPr lang="fr-FR" sz="2000" dirty="0">
                <a:solidFill>
                  <a:srgbClr val="333399"/>
                </a:solidFill>
                <a:latin typeface="Trebuchet MS" panose="020B0603020202020204" pitchFamily="34" charset="0"/>
                <a:cs typeface="Times New Roman" panose="02020603050405020304" pitchFamily="18" charset="0"/>
              </a:rPr>
              <a:t>Rappel des objectifs : Actualiser les données de consommations d’eau domestiques, mieux connaitre les usages associés, tester des leviers d’économies et imaginer leur impact sur le fonctionnement futur des services.</a:t>
            </a:r>
          </a:p>
          <a:p>
            <a:pPr marL="1257300" lvl="2" indent="-342900" algn="just">
              <a:spcBef>
                <a:spcPts val="600"/>
              </a:spcBef>
              <a:buClr>
                <a:srgbClr val="F78F04"/>
              </a:buClr>
              <a:buFont typeface="Wingdings" panose="05000000000000000000" pitchFamily="2" charset="2"/>
              <a:buChar char="Ø"/>
            </a:pPr>
            <a:endParaRPr lang="fr-FR" sz="2000" dirty="0">
              <a:solidFill>
                <a:srgbClr val="333399"/>
              </a:solidFill>
              <a:latin typeface="Trebuchet MS" panose="020B0603020202020204" pitchFamily="34" charset="0"/>
              <a:cs typeface="Times New Roman" panose="02020603050405020304" pitchFamily="18" charset="0"/>
            </a:endParaRPr>
          </a:p>
        </p:txBody>
      </p:sp>
      <p:pic>
        <p:nvPicPr>
          <p:cNvPr id="7" name="Image 6">
            <a:extLst>
              <a:ext uri="{FF2B5EF4-FFF2-40B4-BE49-F238E27FC236}">
                <a16:creationId xmlns:a16="http://schemas.microsoft.com/office/drawing/2014/main" id="{E9FE265D-06F3-3960-4E88-DE47608E6C2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12753" y="3067363"/>
            <a:ext cx="4455133" cy="3377353"/>
          </a:xfrm>
          <a:prstGeom prst="rect">
            <a:avLst/>
          </a:prstGeom>
        </p:spPr>
      </p:pic>
      <p:pic>
        <p:nvPicPr>
          <p:cNvPr id="9" name="Image 8">
            <a:extLst>
              <a:ext uri="{FF2B5EF4-FFF2-40B4-BE49-F238E27FC236}">
                <a16:creationId xmlns:a16="http://schemas.microsoft.com/office/drawing/2014/main" id="{9E889D80-D235-1AB6-BF67-EEFED23E88F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67392" y="2568116"/>
            <a:ext cx="3415188" cy="1709969"/>
          </a:xfrm>
          <a:prstGeom prst="rect">
            <a:avLst/>
          </a:prstGeom>
        </p:spPr>
      </p:pic>
      <p:sp>
        <p:nvSpPr>
          <p:cNvPr id="10" name="ZoneTexte 9">
            <a:extLst>
              <a:ext uri="{FF2B5EF4-FFF2-40B4-BE49-F238E27FC236}">
                <a16:creationId xmlns:a16="http://schemas.microsoft.com/office/drawing/2014/main" id="{81CAAB9B-72CC-55D0-0016-1D917AA59BA9}"/>
              </a:ext>
            </a:extLst>
          </p:cNvPr>
          <p:cNvSpPr txBox="1"/>
          <p:nvPr/>
        </p:nvSpPr>
        <p:spPr>
          <a:xfrm>
            <a:off x="1249640" y="3108276"/>
            <a:ext cx="2887579" cy="1077218"/>
          </a:xfrm>
          <a:prstGeom prst="rect">
            <a:avLst/>
          </a:prstGeom>
          <a:noFill/>
        </p:spPr>
        <p:txBody>
          <a:bodyPr wrap="square" rtlCol="0">
            <a:spAutoFit/>
          </a:bodyPr>
          <a:lstStyle/>
          <a:p>
            <a:pPr algn="ctr"/>
            <a:r>
              <a:rPr lang="fr-FR" sz="1600" dirty="0"/>
              <a:t>400 foyers équipés de dispositifs de mesure fins des consommations pendant 2 ans</a:t>
            </a:r>
          </a:p>
        </p:txBody>
      </p:sp>
      <p:sp>
        <p:nvSpPr>
          <p:cNvPr id="11" name="ZoneTexte 10">
            <a:extLst>
              <a:ext uri="{FF2B5EF4-FFF2-40B4-BE49-F238E27FC236}">
                <a16:creationId xmlns:a16="http://schemas.microsoft.com/office/drawing/2014/main" id="{0B88B00D-DB9F-71B2-25F1-181B89619069}"/>
              </a:ext>
            </a:extLst>
          </p:cNvPr>
          <p:cNvSpPr txBox="1"/>
          <p:nvPr/>
        </p:nvSpPr>
        <p:spPr>
          <a:xfrm>
            <a:off x="1249640" y="5389247"/>
            <a:ext cx="6184394" cy="646331"/>
          </a:xfrm>
          <a:prstGeom prst="rect">
            <a:avLst/>
          </a:prstGeom>
          <a:noFill/>
        </p:spPr>
        <p:txBody>
          <a:bodyPr wrap="square" rtlCol="0">
            <a:spAutoFit/>
          </a:bodyPr>
          <a:lstStyle/>
          <a:p>
            <a:r>
              <a:rPr lang="fr-FR" dirty="0"/>
              <a:t>2 terrains d’étude membres : SIAO de Carbon-Blanc et SIAEPA d’Arveyres</a:t>
            </a:r>
          </a:p>
        </p:txBody>
      </p:sp>
    </p:spTree>
    <p:extLst>
      <p:ext uri="{BB962C8B-B14F-4D97-AF65-F5344CB8AC3E}">
        <p14:creationId xmlns:p14="http://schemas.microsoft.com/office/powerpoint/2010/main" val="4200559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allAtOnce"/>
      <p:bldP spid="10"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3EFA3C-C29E-31EF-C64E-8F9DA5D8FB2A}"/>
            </a:ext>
          </a:extLst>
        </p:cNvPr>
        <p:cNvGrpSpPr/>
        <p:nvPr/>
      </p:nvGrpSpPr>
      <p:grpSpPr>
        <a:xfrm>
          <a:off x="0" y="0"/>
          <a:ext cx="0" cy="0"/>
          <a:chOff x="0" y="0"/>
          <a:chExt cx="0" cy="0"/>
        </a:xfrm>
      </p:grpSpPr>
      <p:sp>
        <p:nvSpPr>
          <p:cNvPr id="2" name="Text Box 15">
            <a:extLst>
              <a:ext uri="{FF2B5EF4-FFF2-40B4-BE49-F238E27FC236}">
                <a16:creationId xmlns:a16="http://schemas.microsoft.com/office/drawing/2014/main" id="{379700A0-4ECD-0BC3-F7DF-5D245FE796F3}"/>
              </a:ext>
            </a:extLst>
          </p:cNvPr>
          <p:cNvSpPr txBox="1">
            <a:spLocks noChangeArrowheads="1"/>
          </p:cNvSpPr>
          <p:nvPr/>
        </p:nvSpPr>
        <p:spPr bwMode="auto">
          <a:xfrm>
            <a:off x="377607" y="894767"/>
            <a:ext cx="11436786" cy="500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400" u="sng" dirty="0">
                <a:solidFill>
                  <a:srgbClr val="333399"/>
                </a:solidFill>
                <a:latin typeface="Trebuchet MS" panose="020B0603020202020204" pitchFamily="34" charset="0"/>
              </a:rPr>
              <a:t>Etude sur les meublés touristiques</a:t>
            </a:r>
          </a:p>
          <a:p>
            <a:pPr marL="342900" indent="-342900" algn="just">
              <a:spcBef>
                <a:spcPts val="1200"/>
              </a:spcBef>
              <a:buClr>
                <a:srgbClr val="F78F04"/>
              </a:buClr>
              <a:buFont typeface="Wingdings" panose="05000000000000000000" pitchFamily="2" charset="2"/>
              <a:buChar char="Ø"/>
            </a:pPr>
            <a:r>
              <a:rPr lang="fr-FR" sz="2400" b="1" dirty="0">
                <a:solidFill>
                  <a:srgbClr val="333399"/>
                </a:solidFill>
                <a:latin typeface="Trebuchet MS" panose="020B0603020202020204" pitchFamily="34" charset="0"/>
              </a:rPr>
              <a:t>Contexte et problématique : </a:t>
            </a:r>
          </a:p>
          <a:p>
            <a:pPr marL="800100" lvl="1" indent="-342900" algn="just">
              <a:spcBef>
                <a:spcPts val="1800"/>
              </a:spcBef>
              <a:buClr>
                <a:srgbClr val="F78F04"/>
              </a:buClr>
              <a:buFont typeface="Courier New" panose="02070309020205020404" pitchFamily="49" charset="0"/>
              <a:buChar char="o"/>
            </a:pPr>
            <a:r>
              <a:rPr lang="fr-FR" sz="2400" dirty="0">
                <a:solidFill>
                  <a:srgbClr val="333399"/>
                </a:solidFill>
                <a:latin typeface="Trebuchet MS" panose="020B0603020202020204" pitchFamily="34" charset="0"/>
              </a:rPr>
              <a:t>Le tourisme est un secteur consommateur d’eau en Gironde c’est une certitude, mais les consommations qui y sont associées sont mal connues (diversité d’activités, diversité d’acteurs, parfois difficiles à toucher dans le cadre d’actions de sensibilisation et de maîtrise des consommations).</a:t>
            </a:r>
          </a:p>
          <a:p>
            <a:pPr marL="800100" lvl="1" indent="-342900" algn="just">
              <a:spcBef>
                <a:spcPts val="1800"/>
              </a:spcBef>
              <a:buClr>
                <a:srgbClr val="F78F04"/>
              </a:buClr>
              <a:buFont typeface="Courier New" panose="02070309020205020404" pitchFamily="49" charset="0"/>
              <a:buChar char="o"/>
            </a:pPr>
            <a:r>
              <a:rPr lang="fr-FR" sz="2400" dirty="0">
                <a:solidFill>
                  <a:srgbClr val="333399"/>
                </a:solidFill>
                <a:latin typeface="Trebuchet MS" panose="020B0603020202020204" pitchFamily="34" charset="0"/>
              </a:rPr>
              <a:t>Parmi ces acteurs : les propriétaires de meublés touristiques.</a:t>
            </a:r>
          </a:p>
          <a:p>
            <a:pPr marL="800100" lvl="1" indent="-342900" algn="just">
              <a:spcBef>
                <a:spcPts val="1800"/>
              </a:spcBef>
              <a:buClr>
                <a:srgbClr val="F78F04"/>
              </a:buClr>
              <a:buFont typeface="Courier New" panose="02070309020205020404" pitchFamily="49" charset="0"/>
              <a:buChar char="o"/>
            </a:pPr>
            <a:r>
              <a:rPr lang="fr-FR" sz="2400" dirty="0">
                <a:solidFill>
                  <a:srgbClr val="333399"/>
                </a:solidFill>
                <a:latin typeface="Trebuchet MS" panose="020B0603020202020204" pitchFamily="34" charset="0"/>
              </a:rPr>
              <a:t>Appel à projet </a:t>
            </a:r>
            <a:r>
              <a:rPr lang="fr-FR" sz="2400" dirty="0" err="1">
                <a:solidFill>
                  <a:srgbClr val="333399"/>
                </a:solidFill>
                <a:latin typeface="Trebuchet MS" panose="020B0603020202020204" pitchFamily="34" charset="0"/>
              </a:rPr>
              <a:t>Educ’Eau</a:t>
            </a:r>
            <a:r>
              <a:rPr lang="fr-FR" sz="2400" dirty="0">
                <a:solidFill>
                  <a:srgbClr val="333399"/>
                </a:solidFill>
                <a:latin typeface="Trebuchet MS" panose="020B0603020202020204" pitchFamily="34" charset="0"/>
              </a:rPr>
              <a:t> de l’AEAG en cours. Parmi les structures retenues, le </a:t>
            </a:r>
            <a:r>
              <a:rPr lang="fr-FR" sz="2400" dirty="0" err="1">
                <a:solidFill>
                  <a:srgbClr val="333399"/>
                </a:solidFill>
                <a:latin typeface="Trebuchet MS" panose="020B0603020202020204" pitchFamily="34" charset="0"/>
              </a:rPr>
              <a:t>Ceseau</a:t>
            </a:r>
            <a:r>
              <a:rPr lang="fr-FR" sz="2400" dirty="0">
                <a:solidFill>
                  <a:srgbClr val="333399"/>
                </a:solidFill>
                <a:latin typeface="Trebuchet MS" panose="020B0603020202020204" pitchFamily="34" charset="0"/>
              </a:rPr>
              <a:t> une des associations partenaires du SMEGREG pour les dispositifs de communication (EIEE, EUEM) avait pris contact avec des établissements de meublés touristiques pour installer des dispositifs </a:t>
            </a:r>
            <a:r>
              <a:rPr lang="fr-FR" sz="2400" dirty="0" err="1">
                <a:solidFill>
                  <a:srgbClr val="333399"/>
                </a:solidFill>
                <a:latin typeface="Trebuchet MS" panose="020B0603020202020204" pitchFamily="34" charset="0"/>
              </a:rPr>
              <a:t>hydroéconomes</a:t>
            </a:r>
            <a:r>
              <a:rPr lang="fr-FR" sz="2400" dirty="0">
                <a:solidFill>
                  <a:srgbClr val="333399"/>
                </a:solidFill>
                <a:latin typeface="Trebuchet MS" panose="020B0603020202020204" pitchFamily="34" charset="0"/>
              </a:rPr>
              <a:t>.</a:t>
            </a:r>
          </a:p>
        </p:txBody>
      </p:sp>
      <p:sp>
        <p:nvSpPr>
          <p:cNvPr id="4" name="Titre 3">
            <a:extLst>
              <a:ext uri="{FF2B5EF4-FFF2-40B4-BE49-F238E27FC236}">
                <a16:creationId xmlns:a16="http://schemas.microsoft.com/office/drawing/2014/main" id="{57145F8B-FA4A-8497-AEE5-A6BDE5779F35}"/>
              </a:ext>
            </a:extLst>
          </p:cNvPr>
          <p:cNvSpPr>
            <a:spLocks noGrp="1"/>
          </p:cNvSpPr>
          <p:nvPr>
            <p:ph type="title"/>
          </p:nvPr>
        </p:nvSpPr>
        <p:spPr/>
        <p:txBody>
          <a:bodyPr/>
          <a:lstStyle/>
          <a:p>
            <a:r>
              <a:rPr lang="fr-FR" dirty="0">
                <a:solidFill>
                  <a:srgbClr val="333399"/>
                </a:solidFill>
              </a:rPr>
              <a:t>Connaissance des usages &amp; gisements d’économie</a:t>
            </a:r>
          </a:p>
        </p:txBody>
      </p:sp>
      <p:sp>
        <p:nvSpPr>
          <p:cNvPr id="3" name="Espace réservé du numéro de diapositive 2">
            <a:extLst>
              <a:ext uri="{FF2B5EF4-FFF2-40B4-BE49-F238E27FC236}">
                <a16:creationId xmlns:a16="http://schemas.microsoft.com/office/drawing/2014/main" id="{146CD566-2395-A097-3465-DE00275163D2}"/>
              </a:ext>
            </a:extLst>
          </p:cNvPr>
          <p:cNvSpPr>
            <a:spLocks noGrp="1"/>
          </p:cNvSpPr>
          <p:nvPr>
            <p:ph type="sldNum" sz="quarter" idx="12"/>
          </p:nvPr>
        </p:nvSpPr>
        <p:spPr/>
        <p:txBody>
          <a:bodyPr/>
          <a:lstStyle/>
          <a:p>
            <a:fld id="{A69E00E3-DEE3-4217-B4F6-3EC050798811}" type="slidenum">
              <a:rPr lang="fr-FR" smtClean="0"/>
              <a:t>30</a:t>
            </a:fld>
            <a:endParaRPr lang="fr-FR" dirty="0"/>
          </a:p>
        </p:txBody>
      </p:sp>
    </p:spTree>
    <p:extLst>
      <p:ext uri="{BB962C8B-B14F-4D97-AF65-F5344CB8AC3E}">
        <p14:creationId xmlns:p14="http://schemas.microsoft.com/office/powerpoint/2010/main" val="24230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99DD6-246D-ACD0-AB56-94FD40248E0F}"/>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68D13566-9D8C-5982-3DF1-FC33D6344039}"/>
              </a:ext>
            </a:extLst>
          </p:cNvPr>
          <p:cNvSpPr>
            <a:spLocks noGrp="1"/>
          </p:cNvSpPr>
          <p:nvPr>
            <p:ph type="title"/>
          </p:nvPr>
        </p:nvSpPr>
        <p:spPr/>
        <p:txBody>
          <a:bodyPr/>
          <a:lstStyle/>
          <a:p>
            <a:r>
              <a:rPr lang="fr-FR" dirty="0">
                <a:solidFill>
                  <a:srgbClr val="333399"/>
                </a:solidFill>
              </a:rPr>
              <a:t>Connaissance des usages &amp; gisements d’économie</a:t>
            </a:r>
          </a:p>
        </p:txBody>
      </p:sp>
      <p:sp>
        <p:nvSpPr>
          <p:cNvPr id="3" name="Espace réservé du numéro de diapositive 2">
            <a:extLst>
              <a:ext uri="{FF2B5EF4-FFF2-40B4-BE49-F238E27FC236}">
                <a16:creationId xmlns:a16="http://schemas.microsoft.com/office/drawing/2014/main" id="{DF8EC013-1532-B2CD-664E-769CDB46D819}"/>
              </a:ext>
            </a:extLst>
          </p:cNvPr>
          <p:cNvSpPr>
            <a:spLocks noGrp="1"/>
          </p:cNvSpPr>
          <p:nvPr>
            <p:ph type="sldNum" sz="quarter" idx="12"/>
          </p:nvPr>
        </p:nvSpPr>
        <p:spPr/>
        <p:txBody>
          <a:bodyPr/>
          <a:lstStyle/>
          <a:p>
            <a:fld id="{A69E00E3-DEE3-4217-B4F6-3EC050798811}" type="slidenum">
              <a:rPr lang="fr-FR" smtClean="0"/>
              <a:t>31</a:t>
            </a:fld>
            <a:endParaRPr lang="fr-FR" dirty="0"/>
          </a:p>
        </p:txBody>
      </p:sp>
      <p:sp>
        <p:nvSpPr>
          <p:cNvPr id="2" name="Text Box 15">
            <a:extLst>
              <a:ext uri="{FF2B5EF4-FFF2-40B4-BE49-F238E27FC236}">
                <a16:creationId xmlns:a16="http://schemas.microsoft.com/office/drawing/2014/main" id="{C42C2B89-0428-1132-DF9B-4F053DB73E3C}"/>
              </a:ext>
            </a:extLst>
          </p:cNvPr>
          <p:cNvSpPr txBox="1">
            <a:spLocks noChangeArrowheads="1"/>
          </p:cNvSpPr>
          <p:nvPr/>
        </p:nvSpPr>
        <p:spPr bwMode="auto">
          <a:xfrm>
            <a:off x="377606" y="974482"/>
            <a:ext cx="11598083" cy="509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000" u="sng" dirty="0">
                <a:solidFill>
                  <a:srgbClr val="333399"/>
                </a:solidFill>
                <a:latin typeface="Trebuchet MS" panose="020B0603020202020204" pitchFamily="34" charset="0"/>
              </a:rPr>
              <a:t>Etude sur les meublés touristiques</a:t>
            </a:r>
          </a:p>
          <a:p>
            <a:pPr algn="just">
              <a:spcBef>
                <a:spcPts val="1200"/>
              </a:spcBef>
              <a:buClr>
                <a:srgbClr val="F78F04"/>
              </a:buClr>
            </a:pPr>
            <a:r>
              <a:rPr lang="fr-FR" sz="2000" dirty="0">
                <a:solidFill>
                  <a:schemeClr val="accent6">
                    <a:lumMod val="75000"/>
                  </a:schemeClr>
                </a:solidFill>
                <a:latin typeface="Trebuchet MS" panose="020B0603020202020204" pitchFamily="34" charset="0"/>
              </a:rPr>
              <a:t>Le SMEGREG a proposé de financer les matériels et leur pose en échange du recueil des informations de consommations d’eau avant et après l’intervention.</a:t>
            </a:r>
          </a:p>
          <a:p>
            <a:pPr marL="342900" indent="-342900" algn="just">
              <a:spcBef>
                <a:spcPts val="1800"/>
              </a:spcBef>
              <a:buClr>
                <a:srgbClr val="F78F04"/>
              </a:buClr>
              <a:buFont typeface="Wingdings" panose="05000000000000000000" pitchFamily="2" charset="2"/>
              <a:buChar char="Ø"/>
            </a:pPr>
            <a:r>
              <a:rPr lang="fr-FR" sz="2000" b="1" dirty="0">
                <a:solidFill>
                  <a:srgbClr val="333399"/>
                </a:solidFill>
                <a:latin typeface="Trebuchet MS" panose="020B0603020202020204" pitchFamily="34" charset="0"/>
              </a:rPr>
              <a:t>Objectifs de l’étude : </a:t>
            </a:r>
          </a:p>
          <a:p>
            <a:pPr marL="800100" lvl="1" indent="-342900" algn="just">
              <a:spcBef>
                <a:spcPts val="1200"/>
              </a:spcBef>
              <a:buClr>
                <a:srgbClr val="F78F04"/>
              </a:buClr>
              <a:buFont typeface="Courier New" panose="02070309020205020404" pitchFamily="49" charset="0"/>
              <a:buChar char="o"/>
            </a:pPr>
            <a:r>
              <a:rPr lang="fr-FR" sz="2000" dirty="0">
                <a:solidFill>
                  <a:srgbClr val="333399"/>
                </a:solidFill>
                <a:latin typeface="Trebuchet MS" panose="020B0603020202020204" pitchFamily="34" charset="0"/>
              </a:rPr>
              <a:t>Prendre contact/créer des liens avec des acteurs de ce « milieu inconnu » des meublés </a:t>
            </a:r>
            <a:r>
              <a:rPr lang="fr-FR" sz="2000" dirty="0" err="1">
                <a:solidFill>
                  <a:srgbClr val="333399"/>
                </a:solidFill>
                <a:latin typeface="Trebuchet MS" panose="020B0603020202020204" pitchFamily="34" charset="0"/>
              </a:rPr>
              <a:t>touritisques</a:t>
            </a:r>
            <a:endParaRPr lang="fr-FR" sz="2000" dirty="0">
              <a:solidFill>
                <a:srgbClr val="333399"/>
              </a:solidFill>
              <a:latin typeface="Trebuchet MS" panose="020B0603020202020204" pitchFamily="34" charset="0"/>
            </a:endParaRPr>
          </a:p>
          <a:p>
            <a:pPr marL="800100" lvl="1" indent="-342900" algn="just">
              <a:spcBef>
                <a:spcPts val="1200"/>
              </a:spcBef>
              <a:buClr>
                <a:srgbClr val="F78F04"/>
              </a:buClr>
              <a:buFont typeface="Courier New" panose="02070309020205020404" pitchFamily="49" charset="0"/>
              <a:buChar char="o"/>
            </a:pPr>
            <a:r>
              <a:rPr lang="fr-FR" sz="2000" dirty="0">
                <a:solidFill>
                  <a:srgbClr val="333399"/>
                </a:solidFill>
                <a:latin typeface="Trebuchet MS" panose="020B0603020202020204" pitchFamily="34" charset="0"/>
              </a:rPr>
              <a:t>Mieux connaître les usages et consommations de l’eau associés</a:t>
            </a:r>
          </a:p>
          <a:p>
            <a:pPr marL="800100" lvl="1" indent="-342900" algn="just">
              <a:spcBef>
                <a:spcPts val="1200"/>
              </a:spcBef>
              <a:buClr>
                <a:srgbClr val="F78F04"/>
              </a:buClr>
              <a:buFont typeface="Courier New" panose="02070309020205020404" pitchFamily="49" charset="0"/>
              <a:buChar char="o"/>
            </a:pPr>
            <a:r>
              <a:rPr lang="fr-FR" sz="2000" dirty="0">
                <a:solidFill>
                  <a:srgbClr val="333399"/>
                </a:solidFill>
                <a:latin typeface="Trebuchet MS" panose="020B0603020202020204" pitchFamily="34" charset="0"/>
              </a:rPr>
              <a:t>Etudier les potentiels d’économie d’eau en mobilisant plusieurs leviers :</a:t>
            </a:r>
          </a:p>
          <a:p>
            <a:pPr marL="1257300" lvl="2" indent="-342900" algn="just">
              <a:spcBef>
                <a:spcPts val="600"/>
              </a:spcBef>
              <a:buClr>
                <a:srgbClr val="F78F04"/>
              </a:buClr>
              <a:buFont typeface="Wingdings" panose="05000000000000000000" pitchFamily="2" charset="2"/>
              <a:buChar char="ü"/>
            </a:pPr>
            <a:r>
              <a:rPr lang="fr-FR" sz="2000" dirty="0">
                <a:solidFill>
                  <a:srgbClr val="333399"/>
                </a:solidFill>
                <a:latin typeface="Trebuchet MS" panose="020B0603020202020204" pitchFamily="34" charset="0"/>
              </a:rPr>
              <a:t>En installant des matériels </a:t>
            </a:r>
            <a:r>
              <a:rPr lang="fr-FR" sz="2000" dirty="0" err="1">
                <a:solidFill>
                  <a:srgbClr val="333399"/>
                </a:solidFill>
                <a:latin typeface="Trebuchet MS" panose="020B0603020202020204" pitchFamily="34" charset="0"/>
              </a:rPr>
              <a:t>hydroéconomes</a:t>
            </a:r>
            <a:r>
              <a:rPr lang="fr-FR" sz="2000" dirty="0">
                <a:solidFill>
                  <a:srgbClr val="333399"/>
                </a:solidFill>
                <a:latin typeface="Trebuchet MS" panose="020B0603020202020204" pitchFamily="34" charset="0"/>
              </a:rPr>
              <a:t> adaptés et bien posés,</a:t>
            </a:r>
          </a:p>
          <a:p>
            <a:pPr marL="1257300" lvl="2" indent="-342900" algn="just">
              <a:spcBef>
                <a:spcPts val="600"/>
              </a:spcBef>
              <a:buClr>
                <a:srgbClr val="F78F04"/>
              </a:buClr>
              <a:buFont typeface="Wingdings" panose="05000000000000000000" pitchFamily="2" charset="2"/>
              <a:buChar char="ü"/>
            </a:pPr>
            <a:r>
              <a:rPr lang="fr-FR" sz="2000" dirty="0">
                <a:solidFill>
                  <a:srgbClr val="333399"/>
                </a:solidFill>
                <a:latin typeface="Trebuchet MS" panose="020B0603020202020204" pitchFamily="34" charset="0"/>
              </a:rPr>
              <a:t>En formulant des conseils et des préconisations appropriés,</a:t>
            </a:r>
          </a:p>
          <a:p>
            <a:pPr marL="1257300" lvl="2" indent="-342900" algn="just">
              <a:spcBef>
                <a:spcPts val="600"/>
              </a:spcBef>
              <a:buClr>
                <a:srgbClr val="F78F04"/>
              </a:buClr>
              <a:buFont typeface="Wingdings" panose="05000000000000000000" pitchFamily="2" charset="2"/>
              <a:buChar char="ü"/>
            </a:pPr>
            <a:r>
              <a:rPr lang="fr-FR" sz="2000" dirty="0">
                <a:solidFill>
                  <a:srgbClr val="333399"/>
                </a:solidFill>
                <a:latin typeface="Trebuchet MS" panose="020B0603020202020204" pitchFamily="34" charset="0"/>
              </a:rPr>
              <a:t>En procédant à la collecte et au suivi annuel/saisonnier des consommations.</a:t>
            </a:r>
            <a:endParaRPr lang="fr-FR" dirty="0">
              <a:solidFill>
                <a:srgbClr val="333399"/>
              </a:solidFill>
              <a:latin typeface="Trebuchet MS" panose="020B0603020202020204" pitchFamily="34" charset="0"/>
            </a:endParaRPr>
          </a:p>
          <a:p>
            <a:pPr marL="342900" indent="-342900" algn="just">
              <a:spcBef>
                <a:spcPts val="1800"/>
              </a:spcBef>
              <a:buClr>
                <a:srgbClr val="F78F04"/>
              </a:buClr>
              <a:buFont typeface="Wingdings" panose="05000000000000000000" pitchFamily="2" charset="2"/>
              <a:buChar char="Ø"/>
            </a:pPr>
            <a:r>
              <a:rPr lang="fr-FR" sz="2000" b="1" dirty="0">
                <a:solidFill>
                  <a:srgbClr val="333399"/>
                </a:solidFill>
                <a:latin typeface="Trebuchet MS" panose="020B0603020202020204" pitchFamily="34" charset="0"/>
              </a:rPr>
              <a:t>Partenaires :  le </a:t>
            </a:r>
            <a:r>
              <a:rPr lang="fr-FR" sz="2000" b="1" dirty="0" err="1">
                <a:solidFill>
                  <a:srgbClr val="333399"/>
                </a:solidFill>
                <a:latin typeface="Trebuchet MS" panose="020B0603020202020204" pitchFamily="34" charset="0"/>
              </a:rPr>
              <a:t>Ceseau</a:t>
            </a:r>
            <a:r>
              <a:rPr lang="fr-FR" sz="2000" b="1" dirty="0">
                <a:solidFill>
                  <a:srgbClr val="333399"/>
                </a:solidFill>
                <a:latin typeface="Trebuchet MS" panose="020B0603020202020204" pitchFamily="34" charset="0"/>
              </a:rPr>
              <a:t>, la société AKVO</a:t>
            </a:r>
          </a:p>
        </p:txBody>
      </p:sp>
    </p:spTree>
    <p:extLst>
      <p:ext uri="{BB962C8B-B14F-4D97-AF65-F5344CB8AC3E}">
        <p14:creationId xmlns:p14="http://schemas.microsoft.com/office/powerpoint/2010/main" val="415765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7F8A9-1A66-E942-B93B-812790BA37E4}"/>
            </a:ext>
          </a:extLst>
        </p:cNvPr>
        <p:cNvGrpSpPr/>
        <p:nvPr/>
      </p:nvGrpSpPr>
      <p:grpSpPr>
        <a:xfrm>
          <a:off x="0" y="0"/>
          <a:ext cx="0" cy="0"/>
          <a:chOff x="0" y="0"/>
          <a:chExt cx="0" cy="0"/>
        </a:xfrm>
      </p:grpSpPr>
      <p:sp>
        <p:nvSpPr>
          <p:cNvPr id="2" name="Text Box 15">
            <a:extLst>
              <a:ext uri="{FF2B5EF4-FFF2-40B4-BE49-F238E27FC236}">
                <a16:creationId xmlns:a16="http://schemas.microsoft.com/office/drawing/2014/main" id="{47A34847-A1BD-135B-40A8-A5C95730F21A}"/>
              </a:ext>
            </a:extLst>
          </p:cNvPr>
          <p:cNvSpPr txBox="1">
            <a:spLocks noChangeArrowheads="1"/>
          </p:cNvSpPr>
          <p:nvPr/>
        </p:nvSpPr>
        <p:spPr bwMode="auto">
          <a:xfrm>
            <a:off x="377607" y="974482"/>
            <a:ext cx="7086680" cy="4955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000" u="sng" dirty="0">
                <a:solidFill>
                  <a:srgbClr val="333399"/>
                </a:solidFill>
                <a:latin typeface="Trebuchet MS" panose="020B0603020202020204" pitchFamily="34" charset="0"/>
              </a:rPr>
              <a:t>Etude sur les meublés touristiques</a:t>
            </a:r>
          </a:p>
          <a:p>
            <a:pPr marL="342900" indent="-342900" algn="just">
              <a:spcBef>
                <a:spcPts val="1200"/>
              </a:spcBef>
              <a:buClr>
                <a:srgbClr val="F78F04"/>
              </a:buClr>
              <a:buFont typeface="Wingdings" panose="05000000000000000000" pitchFamily="2" charset="2"/>
              <a:buChar char="Ø"/>
            </a:pPr>
            <a:r>
              <a:rPr lang="fr-FR" sz="2000" b="1" dirty="0">
                <a:solidFill>
                  <a:srgbClr val="333399"/>
                </a:solidFill>
                <a:latin typeface="Trebuchet MS" panose="020B0603020202020204" pitchFamily="34" charset="0"/>
              </a:rPr>
              <a:t>Participants : 10 gîtes girondins</a:t>
            </a:r>
          </a:p>
          <a:p>
            <a:pPr marL="800100" lvl="1" indent="-342900" algn="just">
              <a:spcBef>
                <a:spcPts val="6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La Ferme des Filles à Captieux</a:t>
            </a:r>
          </a:p>
          <a:p>
            <a:pPr marL="800100" lvl="1" indent="-342900" algn="just">
              <a:spcBef>
                <a:spcPts val="6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Villa Porte de Bordeaux à Mérignac</a:t>
            </a:r>
          </a:p>
          <a:p>
            <a:pPr marL="800100" lvl="1" indent="-342900" algn="just">
              <a:spcBef>
                <a:spcPts val="6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Gîte du Soleil Levant à Arcachon</a:t>
            </a:r>
          </a:p>
          <a:p>
            <a:pPr marL="800100" lvl="1" indent="-342900" algn="just">
              <a:spcBef>
                <a:spcPts val="6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Gîte du Château de la Lagune de Mercey à Saint-André-de-Cubzac</a:t>
            </a:r>
          </a:p>
          <a:p>
            <a:pPr marL="800100" lvl="1" indent="-342900" algn="just">
              <a:spcBef>
                <a:spcPts val="6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Gîte du </a:t>
            </a:r>
            <a:r>
              <a:rPr lang="fr-FR" dirty="0">
                <a:solidFill>
                  <a:srgbClr val="1341A1"/>
                </a:solidFill>
                <a:latin typeface="Trebuchet MS" panose="020B0603020202020204" pitchFamily="34" charset="0"/>
              </a:rPr>
              <a:t>Levan</a:t>
            </a:r>
            <a:r>
              <a:rPr lang="fr-FR" dirty="0">
                <a:solidFill>
                  <a:srgbClr val="333399"/>
                </a:solidFill>
                <a:latin typeface="Trebuchet MS" panose="020B0603020202020204" pitchFamily="34" charset="0"/>
              </a:rPr>
              <a:t>t à Caumont</a:t>
            </a:r>
          </a:p>
          <a:p>
            <a:pPr marL="800100" lvl="1" indent="-342900" algn="just">
              <a:spcBef>
                <a:spcPts val="6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Maison d’hôtes Les </a:t>
            </a:r>
            <a:r>
              <a:rPr lang="fr-FR" dirty="0" err="1">
                <a:solidFill>
                  <a:srgbClr val="333399"/>
                </a:solidFill>
                <a:latin typeface="Trebuchet MS" panose="020B0603020202020204" pitchFamily="34" charset="0"/>
              </a:rPr>
              <a:t>Gravets</a:t>
            </a:r>
            <a:r>
              <a:rPr lang="fr-FR" dirty="0">
                <a:solidFill>
                  <a:srgbClr val="333399"/>
                </a:solidFill>
                <a:latin typeface="Trebuchet MS" panose="020B0603020202020204" pitchFamily="34" charset="0"/>
              </a:rPr>
              <a:t> à </a:t>
            </a:r>
            <a:r>
              <a:rPr lang="fr-FR" dirty="0" err="1">
                <a:solidFill>
                  <a:srgbClr val="333399"/>
                </a:solidFill>
                <a:latin typeface="Trebuchet MS" panose="020B0603020202020204" pitchFamily="34" charset="0"/>
              </a:rPr>
              <a:t>Signalens</a:t>
            </a:r>
            <a:endParaRPr lang="fr-FR" dirty="0">
              <a:solidFill>
                <a:srgbClr val="333399"/>
              </a:solidFill>
              <a:latin typeface="Trebuchet MS" panose="020B0603020202020204" pitchFamily="34" charset="0"/>
            </a:endParaRPr>
          </a:p>
          <a:p>
            <a:pPr marL="800100" lvl="1" indent="-342900" algn="just">
              <a:spcBef>
                <a:spcPts val="600"/>
              </a:spcBef>
              <a:buClr>
                <a:srgbClr val="F78F04"/>
              </a:buClr>
              <a:buFont typeface="Arial" panose="020B0604020202020204" pitchFamily="34" charset="0"/>
              <a:buChar char="•"/>
            </a:pPr>
            <a:r>
              <a:rPr lang="fr-FR" i="1" dirty="0">
                <a:solidFill>
                  <a:srgbClr val="1341A1"/>
                </a:solidFill>
                <a:latin typeface="Trebuchet MS" panose="020B0603020202020204" pitchFamily="34" charset="0"/>
              </a:rPr>
              <a:t>Gîte du </a:t>
            </a:r>
            <a:r>
              <a:rPr lang="fr-FR" i="1" dirty="0" err="1">
                <a:solidFill>
                  <a:srgbClr val="1341A1"/>
                </a:solidFill>
                <a:latin typeface="Trebuchet MS" panose="020B0603020202020204" pitchFamily="34" charset="0"/>
              </a:rPr>
              <a:t>Gaille</a:t>
            </a:r>
            <a:r>
              <a:rPr lang="fr-FR" i="1" dirty="0">
                <a:solidFill>
                  <a:srgbClr val="1341A1"/>
                </a:solidFill>
                <a:latin typeface="Trebuchet MS" panose="020B0603020202020204" pitchFamily="34" charset="0"/>
              </a:rPr>
              <a:t> à Captieux (en attente de signature)</a:t>
            </a:r>
          </a:p>
          <a:p>
            <a:pPr marL="800100" lvl="1" indent="-342900" algn="just">
              <a:spcBef>
                <a:spcPts val="600"/>
              </a:spcBef>
              <a:buClr>
                <a:srgbClr val="F78F04"/>
              </a:buClr>
              <a:buFont typeface="Arial" panose="020B0604020202020204" pitchFamily="34" charset="0"/>
              <a:buChar char="•"/>
            </a:pPr>
            <a:r>
              <a:rPr lang="fr-FR" i="1" dirty="0">
                <a:solidFill>
                  <a:srgbClr val="1341A1"/>
                </a:solidFill>
                <a:latin typeface="Trebuchet MS" panose="020B0603020202020204" pitchFamily="34" charset="0"/>
              </a:rPr>
              <a:t>Gîte Girolle à </a:t>
            </a:r>
            <a:r>
              <a:rPr lang="fr-FR" i="1" dirty="0" err="1">
                <a:solidFill>
                  <a:srgbClr val="1341A1"/>
                </a:solidFill>
                <a:latin typeface="Trebuchet MS" panose="020B0603020202020204" pitchFamily="34" charset="0"/>
              </a:rPr>
              <a:t>Lège-Cap-Ferrets</a:t>
            </a:r>
            <a:r>
              <a:rPr lang="fr-FR" i="1" dirty="0">
                <a:solidFill>
                  <a:srgbClr val="1341A1"/>
                </a:solidFill>
                <a:latin typeface="Trebuchet MS" panose="020B0603020202020204" pitchFamily="34" charset="0"/>
              </a:rPr>
              <a:t> (en attente de signature)</a:t>
            </a:r>
          </a:p>
          <a:p>
            <a:pPr marL="800100" lvl="1" indent="-342900" algn="just">
              <a:spcBef>
                <a:spcPts val="600"/>
              </a:spcBef>
              <a:buClr>
                <a:srgbClr val="F78F04"/>
              </a:buClr>
              <a:buFont typeface="Arial" panose="020B0604020202020204" pitchFamily="34" charset="0"/>
              <a:buChar char="•"/>
            </a:pPr>
            <a:r>
              <a:rPr lang="fr-FR" i="1" dirty="0">
                <a:solidFill>
                  <a:srgbClr val="1341A1"/>
                </a:solidFill>
                <a:latin typeface="Trebuchet MS" panose="020B0603020202020204" pitchFamily="34" charset="0"/>
              </a:rPr>
              <a:t>Gîte Le Répit à Blaye  (en attente de signature)</a:t>
            </a:r>
          </a:p>
          <a:p>
            <a:pPr marL="800100" lvl="1" indent="-342900" algn="just">
              <a:spcBef>
                <a:spcPts val="600"/>
              </a:spcBef>
              <a:buClr>
                <a:srgbClr val="F78F04"/>
              </a:buClr>
              <a:buFont typeface="Arial" panose="020B0604020202020204" pitchFamily="34" charset="0"/>
              <a:buChar char="•"/>
            </a:pPr>
            <a:r>
              <a:rPr lang="fr-FR" i="1" dirty="0">
                <a:solidFill>
                  <a:srgbClr val="1341A1"/>
                </a:solidFill>
                <a:latin typeface="Trebuchet MS" panose="020B0603020202020204" pitchFamily="34" charset="0"/>
              </a:rPr>
              <a:t>Gîte Découverte du Bassin d’Arcachon à Cénac  (en attente de signature)</a:t>
            </a:r>
            <a:endParaRPr lang="fr-FR" sz="2000" b="1" dirty="0">
              <a:solidFill>
                <a:srgbClr val="333399"/>
              </a:solidFill>
              <a:latin typeface="Trebuchet MS" panose="020B0603020202020204" pitchFamily="34" charset="0"/>
            </a:endParaRPr>
          </a:p>
        </p:txBody>
      </p:sp>
      <p:sp>
        <p:nvSpPr>
          <p:cNvPr id="4" name="Titre 3">
            <a:extLst>
              <a:ext uri="{FF2B5EF4-FFF2-40B4-BE49-F238E27FC236}">
                <a16:creationId xmlns:a16="http://schemas.microsoft.com/office/drawing/2014/main" id="{BBDDCD3B-3245-3C4A-84B8-9FBBE2DAF4FB}"/>
              </a:ext>
            </a:extLst>
          </p:cNvPr>
          <p:cNvSpPr>
            <a:spLocks noGrp="1"/>
          </p:cNvSpPr>
          <p:nvPr>
            <p:ph type="title"/>
          </p:nvPr>
        </p:nvSpPr>
        <p:spPr/>
        <p:txBody>
          <a:bodyPr/>
          <a:lstStyle/>
          <a:p>
            <a:r>
              <a:rPr lang="fr-FR" dirty="0">
                <a:solidFill>
                  <a:srgbClr val="333399"/>
                </a:solidFill>
              </a:rPr>
              <a:t>Connaissance des usages &amp; gisements d’économie</a:t>
            </a:r>
          </a:p>
        </p:txBody>
      </p:sp>
      <p:sp>
        <p:nvSpPr>
          <p:cNvPr id="3" name="Espace réservé du numéro de diapositive 2">
            <a:extLst>
              <a:ext uri="{FF2B5EF4-FFF2-40B4-BE49-F238E27FC236}">
                <a16:creationId xmlns:a16="http://schemas.microsoft.com/office/drawing/2014/main" id="{E8080DF4-3F40-CC96-9360-FC30AE2B4BE2}"/>
              </a:ext>
            </a:extLst>
          </p:cNvPr>
          <p:cNvSpPr>
            <a:spLocks noGrp="1"/>
          </p:cNvSpPr>
          <p:nvPr>
            <p:ph type="sldNum" sz="quarter" idx="12"/>
          </p:nvPr>
        </p:nvSpPr>
        <p:spPr/>
        <p:txBody>
          <a:bodyPr/>
          <a:lstStyle/>
          <a:p>
            <a:fld id="{A69E00E3-DEE3-4217-B4F6-3EC050798811}" type="slidenum">
              <a:rPr lang="fr-FR" smtClean="0"/>
              <a:t>32</a:t>
            </a:fld>
            <a:endParaRPr lang="fr-FR" dirty="0"/>
          </a:p>
        </p:txBody>
      </p:sp>
      <p:pic>
        <p:nvPicPr>
          <p:cNvPr id="7" name="Image 6" descr="Une image contenant carte, texte, atlas, diagramme&#10;&#10;Le contenu généré par l’IA peut être incorrect.">
            <a:extLst>
              <a:ext uri="{FF2B5EF4-FFF2-40B4-BE49-F238E27FC236}">
                <a16:creationId xmlns:a16="http://schemas.microsoft.com/office/drawing/2014/main" id="{6EE1682A-E591-1A61-445E-7BEC15D63EA4}"/>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689638" y="974482"/>
            <a:ext cx="3996394" cy="5219429"/>
          </a:xfrm>
          <a:prstGeom prst="rect">
            <a:avLst/>
          </a:prstGeom>
          <a:ln>
            <a:solidFill>
              <a:schemeClr val="tx1"/>
            </a:solidFill>
          </a:ln>
        </p:spPr>
      </p:pic>
      <p:sp>
        <p:nvSpPr>
          <p:cNvPr id="8" name="ZoneTexte 7">
            <a:extLst>
              <a:ext uri="{FF2B5EF4-FFF2-40B4-BE49-F238E27FC236}">
                <a16:creationId xmlns:a16="http://schemas.microsoft.com/office/drawing/2014/main" id="{7E89FB8E-56F7-C7FE-FD71-73BA4AC091B1}"/>
              </a:ext>
            </a:extLst>
          </p:cNvPr>
          <p:cNvSpPr txBox="1"/>
          <p:nvPr/>
        </p:nvSpPr>
        <p:spPr>
          <a:xfrm>
            <a:off x="7836408" y="6127559"/>
            <a:ext cx="3849624" cy="307777"/>
          </a:xfrm>
          <a:prstGeom prst="rect">
            <a:avLst/>
          </a:prstGeom>
          <a:noFill/>
        </p:spPr>
        <p:txBody>
          <a:bodyPr wrap="square" rtlCol="0">
            <a:spAutoFit/>
          </a:bodyPr>
          <a:lstStyle/>
          <a:p>
            <a:pPr algn="ctr"/>
            <a:r>
              <a:rPr lang="fr-FR" sz="1400" i="1" dirty="0"/>
              <a:t>Localisation des sites participants</a:t>
            </a:r>
          </a:p>
        </p:txBody>
      </p:sp>
    </p:spTree>
    <p:extLst>
      <p:ext uri="{BB962C8B-B14F-4D97-AF65-F5344CB8AC3E}">
        <p14:creationId xmlns:p14="http://schemas.microsoft.com/office/powerpoint/2010/main" val="4045635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DC729-290C-75D4-52F0-F6FC60F77970}"/>
            </a:ext>
          </a:extLst>
        </p:cNvPr>
        <p:cNvGrpSpPr/>
        <p:nvPr/>
      </p:nvGrpSpPr>
      <p:grpSpPr>
        <a:xfrm>
          <a:off x="0" y="0"/>
          <a:ext cx="0" cy="0"/>
          <a:chOff x="0" y="0"/>
          <a:chExt cx="0" cy="0"/>
        </a:xfrm>
      </p:grpSpPr>
      <p:sp>
        <p:nvSpPr>
          <p:cNvPr id="2" name="Text Box 15">
            <a:extLst>
              <a:ext uri="{FF2B5EF4-FFF2-40B4-BE49-F238E27FC236}">
                <a16:creationId xmlns:a16="http://schemas.microsoft.com/office/drawing/2014/main" id="{A4C2E385-6FB8-ECDD-79A9-869124E9B97C}"/>
              </a:ext>
            </a:extLst>
          </p:cNvPr>
          <p:cNvSpPr txBox="1">
            <a:spLocks noChangeArrowheads="1"/>
          </p:cNvSpPr>
          <p:nvPr/>
        </p:nvSpPr>
        <p:spPr bwMode="auto">
          <a:xfrm>
            <a:off x="377607" y="974482"/>
            <a:ext cx="11436786" cy="5032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000" u="sng" dirty="0">
                <a:solidFill>
                  <a:srgbClr val="333399"/>
                </a:solidFill>
                <a:latin typeface="Trebuchet MS" panose="020B0603020202020204" pitchFamily="34" charset="0"/>
              </a:rPr>
              <a:t>Etude sur les meublés touristiques</a:t>
            </a:r>
          </a:p>
          <a:p>
            <a:pPr marL="342900" indent="-342900" algn="just">
              <a:spcBef>
                <a:spcPts val="1800"/>
              </a:spcBef>
              <a:buClr>
                <a:srgbClr val="F78F04"/>
              </a:buClr>
              <a:buFont typeface="Wingdings" panose="05000000000000000000" pitchFamily="2" charset="2"/>
              <a:buChar char="Ø"/>
            </a:pPr>
            <a:r>
              <a:rPr lang="fr-FR" sz="2000" b="1" dirty="0">
                <a:solidFill>
                  <a:srgbClr val="333399"/>
                </a:solidFill>
                <a:latin typeface="Trebuchet MS" panose="020B0603020202020204" pitchFamily="34" charset="0"/>
              </a:rPr>
              <a:t>Participants : 10 gîtes girondins</a:t>
            </a:r>
          </a:p>
          <a:p>
            <a:pPr marL="800100" lvl="1" indent="-342900" algn="just">
              <a:spcBef>
                <a:spcPts val="600"/>
              </a:spcBef>
              <a:buClr>
                <a:srgbClr val="F78F04"/>
              </a:buClr>
              <a:buFont typeface="Arial" panose="020B0604020202020204" pitchFamily="34" charset="0"/>
              <a:buChar char="•"/>
            </a:pPr>
            <a:r>
              <a:rPr lang="fr-FR" sz="2000" dirty="0">
                <a:solidFill>
                  <a:schemeClr val="accent6">
                    <a:lumMod val="75000"/>
                  </a:schemeClr>
                </a:solidFill>
                <a:latin typeface="Trebuchet MS" panose="020B0603020202020204" pitchFamily="34" charset="0"/>
              </a:rPr>
              <a:t>Focus sur La Ferme des Filles à Captieux</a:t>
            </a:r>
            <a:endParaRPr lang="fr-FR" sz="2400" b="1" dirty="0">
              <a:solidFill>
                <a:schemeClr val="accent6">
                  <a:lumMod val="75000"/>
                </a:schemeClr>
              </a:solidFill>
              <a:latin typeface="Trebuchet MS" panose="020B0603020202020204" pitchFamily="34" charset="0"/>
            </a:endParaRPr>
          </a:p>
          <a:p>
            <a:pPr lvl="1" algn="just">
              <a:spcBef>
                <a:spcPts val="600"/>
              </a:spcBef>
              <a:buClr>
                <a:srgbClr val="F78F04"/>
              </a:buClr>
            </a:pPr>
            <a:r>
              <a:rPr lang="fr-FR" sz="2000" dirty="0">
                <a:solidFill>
                  <a:srgbClr val="333399"/>
                </a:solidFill>
                <a:latin typeface="Trebuchet MS" panose="020B0603020202020204" pitchFamily="34" charset="0"/>
              </a:rPr>
              <a:t>Un site particulier qui offre une multitude de possibilités. En effet, il abrite notamment :</a:t>
            </a:r>
          </a:p>
          <a:p>
            <a:pPr lvl="1" algn="just">
              <a:spcBef>
                <a:spcPts val="600"/>
              </a:spcBef>
              <a:buClr>
                <a:srgbClr val="F78F04"/>
              </a:buClr>
            </a:pPr>
            <a:r>
              <a:rPr lang="fr-FR" sz="2000" dirty="0">
                <a:solidFill>
                  <a:srgbClr val="333399"/>
                </a:solidFill>
                <a:latin typeface="Trebuchet MS" panose="020B0603020202020204" pitchFamily="34" charset="0"/>
              </a:rPr>
              <a:t>	- un restaurant;</a:t>
            </a:r>
          </a:p>
          <a:p>
            <a:pPr lvl="1" algn="just">
              <a:spcBef>
                <a:spcPts val="600"/>
              </a:spcBef>
              <a:buClr>
                <a:srgbClr val="F78F04"/>
              </a:buClr>
            </a:pPr>
            <a:r>
              <a:rPr lang="fr-FR" sz="2000" dirty="0">
                <a:solidFill>
                  <a:srgbClr val="333399"/>
                </a:solidFill>
                <a:latin typeface="Trebuchet MS" panose="020B0603020202020204" pitchFamily="34" charset="0"/>
              </a:rPr>
              <a:t>	- un espace d’accueil/séminaire;</a:t>
            </a:r>
          </a:p>
          <a:p>
            <a:pPr lvl="1" algn="just">
              <a:spcBef>
                <a:spcPts val="600"/>
              </a:spcBef>
              <a:buClr>
                <a:srgbClr val="F78F04"/>
              </a:buClr>
            </a:pPr>
            <a:r>
              <a:rPr lang="fr-FR" sz="2000" dirty="0">
                <a:solidFill>
                  <a:srgbClr val="333399"/>
                </a:solidFill>
                <a:latin typeface="Trebuchet MS" panose="020B0603020202020204" pitchFamily="34" charset="0"/>
              </a:rPr>
              <a:t>	- 5 gîtes individuels pour 6 personnes;</a:t>
            </a:r>
          </a:p>
          <a:p>
            <a:pPr lvl="1" algn="just">
              <a:spcBef>
                <a:spcPts val="600"/>
              </a:spcBef>
              <a:buClr>
                <a:srgbClr val="F78F04"/>
              </a:buClr>
            </a:pPr>
            <a:r>
              <a:rPr lang="fr-FR" sz="2000" dirty="0">
                <a:solidFill>
                  <a:srgbClr val="333399"/>
                </a:solidFill>
                <a:latin typeface="Trebuchet MS" panose="020B0603020202020204" pitchFamily="34" charset="0"/>
              </a:rPr>
              <a:t>	- un espace de camping avec sanitaires;</a:t>
            </a:r>
          </a:p>
          <a:p>
            <a:pPr lvl="1" algn="just">
              <a:spcBef>
                <a:spcPts val="600"/>
              </a:spcBef>
              <a:buClr>
                <a:srgbClr val="F78F04"/>
              </a:buClr>
            </a:pPr>
            <a:r>
              <a:rPr lang="fr-FR" sz="2000" dirty="0">
                <a:solidFill>
                  <a:srgbClr val="333399"/>
                </a:solidFill>
                <a:latin typeface="Trebuchet MS" panose="020B0603020202020204" pitchFamily="34" charset="0"/>
              </a:rPr>
              <a:t>	- des espaces agricoles de maraîchage, arbres fruitiers et élevage de volailles.</a:t>
            </a:r>
          </a:p>
          <a:p>
            <a:pPr lvl="1" algn="just">
              <a:spcBef>
                <a:spcPts val="600"/>
              </a:spcBef>
              <a:buClr>
                <a:srgbClr val="F78F04"/>
              </a:buClr>
            </a:pPr>
            <a:endParaRPr lang="fr-FR" dirty="0">
              <a:solidFill>
                <a:srgbClr val="333399"/>
              </a:solidFill>
              <a:latin typeface="Trebuchet MS" panose="020B0603020202020204" pitchFamily="34" charset="0"/>
            </a:endParaRPr>
          </a:p>
          <a:p>
            <a:pPr lvl="1" algn="just">
              <a:spcBef>
                <a:spcPts val="600"/>
              </a:spcBef>
              <a:buClr>
                <a:srgbClr val="F78F04"/>
              </a:buClr>
            </a:pPr>
            <a:r>
              <a:rPr lang="fr-FR" sz="2000" dirty="0">
                <a:solidFill>
                  <a:srgbClr val="333399"/>
                </a:solidFill>
                <a:latin typeface="Trebuchet MS" panose="020B0603020202020204" pitchFamily="34" charset="0"/>
              </a:rPr>
              <a:t>Le site est alimenté par le réseau d’eau potable du Grand Bazadais, mais dispose également d’un forage dédié pour le moment aux activités agricoles, ainsi qu’un ancien puits.</a:t>
            </a:r>
          </a:p>
          <a:p>
            <a:pPr lvl="1" algn="just">
              <a:spcBef>
                <a:spcPts val="600"/>
              </a:spcBef>
              <a:buClr>
                <a:srgbClr val="F78F04"/>
              </a:buClr>
            </a:pPr>
            <a:endParaRPr lang="fr-FR" dirty="0">
              <a:solidFill>
                <a:srgbClr val="333399"/>
              </a:solidFill>
              <a:latin typeface="Trebuchet MS" panose="020B0603020202020204" pitchFamily="34" charset="0"/>
            </a:endParaRPr>
          </a:p>
        </p:txBody>
      </p:sp>
      <p:sp>
        <p:nvSpPr>
          <p:cNvPr id="4" name="Titre 3">
            <a:extLst>
              <a:ext uri="{FF2B5EF4-FFF2-40B4-BE49-F238E27FC236}">
                <a16:creationId xmlns:a16="http://schemas.microsoft.com/office/drawing/2014/main" id="{091E5EF6-753B-1CD2-F149-2324B43E5C55}"/>
              </a:ext>
            </a:extLst>
          </p:cNvPr>
          <p:cNvSpPr>
            <a:spLocks noGrp="1"/>
          </p:cNvSpPr>
          <p:nvPr>
            <p:ph type="title"/>
          </p:nvPr>
        </p:nvSpPr>
        <p:spPr/>
        <p:txBody>
          <a:bodyPr/>
          <a:lstStyle/>
          <a:p>
            <a:r>
              <a:rPr lang="fr-FR" dirty="0">
                <a:solidFill>
                  <a:srgbClr val="333399"/>
                </a:solidFill>
              </a:rPr>
              <a:t>Connaissance des usages &amp; gisements d’économie</a:t>
            </a:r>
          </a:p>
        </p:txBody>
      </p:sp>
      <p:sp>
        <p:nvSpPr>
          <p:cNvPr id="3" name="Espace réservé du numéro de diapositive 2">
            <a:extLst>
              <a:ext uri="{FF2B5EF4-FFF2-40B4-BE49-F238E27FC236}">
                <a16:creationId xmlns:a16="http://schemas.microsoft.com/office/drawing/2014/main" id="{6BD543A4-1FB3-7A31-007B-630812B4F3C8}"/>
              </a:ext>
            </a:extLst>
          </p:cNvPr>
          <p:cNvSpPr>
            <a:spLocks noGrp="1"/>
          </p:cNvSpPr>
          <p:nvPr>
            <p:ph type="sldNum" sz="quarter" idx="12"/>
          </p:nvPr>
        </p:nvSpPr>
        <p:spPr/>
        <p:txBody>
          <a:bodyPr/>
          <a:lstStyle/>
          <a:p>
            <a:fld id="{A69E00E3-DEE3-4217-B4F6-3EC050798811}" type="slidenum">
              <a:rPr lang="fr-FR" smtClean="0"/>
              <a:t>33</a:t>
            </a:fld>
            <a:endParaRPr lang="fr-FR" dirty="0"/>
          </a:p>
        </p:txBody>
      </p:sp>
    </p:spTree>
    <p:extLst>
      <p:ext uri="{BB962C8B-B14F-4D97-AF65-F5344CB8AC3E}">
        <p14:creationId xmlns:p14="http://schemas.microsoft.com/office/powerpoint/2010/main" val="3768666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9AB26-97BD-7DA2-565A-1E0AE14AF430}"/>
            </a:ext>
          </a:extLst>
        </p:cNvPr>
        <p:cNvGrpSpPr/>
        <p:nvPr/>
      </p:nvGrpSpPr>
      <p:grpSpPr>
        <a:xfrm>
          <a:off x="0" y="0"/>
          <a:ext cx="0" cy="0"/>
          <a:chOff x="0" y="0"/>
          <a:chExt cx="0" cy="0"/>
        </a:xfrm>
      </p:grpSpPr>
      <p:sp>
        <p:nvSpPr>
          <p:cNvPr id="2" name="Text Box 15">
            <a:extLst>
              <a:ext uri="{FF2B5EF4-FFF2-40B4-BE49-F238E27FC236}">
                <a16:creationId xmlns:a16="http://schemas.microsoft.com/office/drawing/2014/main" id="{13C9D9C4-F915-BE72-F107-FF0D4DD82B63}"/>
              </a:ext>
            </a:extLst>
          </p:cNvPr>
          <p:cNvSpPr txBox="1">
            <a:spLocks noChangeArrowheads="1"/>
          </p:cNvSpPr>
          <p:nvPr/>
        </p:nvSpPr>
        <p:spPr bwMode="auto">
          <a:xfrm>
            <a:off x="377607" y="974482"/>
            <a:ext cx="11436786" cy="5186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000" u="sng" dirty="0">
                <a:solidFill>
                  <a:srgbClr val="333399"/>
                </a:solidFill>
                <a:latin typeface="Trebuchet MS" panose="020B0603020202020204" pitchFamily="34" charset="0"/>
              </a:rPr>
              <a:t>Etude sur les meublés touristiques</a:t>
            </a:r>
          </a:p>
          <a:p>
            <a:pPr marL="342900" indent="-342900" algn="just">
              <a:spcBef>
                <a:spcPts val="600"/>
              </a:spcBef>
              <a:buClr>
                <a:srgbClr val="F78F04"/>
              </a:buClr>
              <a:buFont typeface="Wingdings" panose="05000000000000000000" pitchFamily="2" charset="2"/>
              <a:buChar char="Ø"/>
            </a:pPr>
            <a:r>
              <a:rPr lang="fr-FR" sz="2000" b="1" dirty="0">
                <a:solidFill>
                  <a:srgbClr val="333399"/>
                </a:solidFill>
                <a:latin typeface="Trebuchet MS" panose="020B0603020202020204" pitchFamily="34" charset="0"/>
              </a:rPr>
              <a:t>Les actions menées à ce jour</a:t>
            </a:r>
          </a:p>
          <a:p>
            <a:pPr marL="800100" lvl="1" indent="-342900" algn="just">
              <a:spcBef>
                <a:spcPts val="12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Villa Porte de Bordeaux à Mérignac </a:t>
            </a:r>
          </a:p>
          <a:p>
            <a:pPr marL="800100" lvl="1" indent="-342900" algn="just">
              <a:spcBef>
                <a:spcPts val="12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Gîte du Soleil Levant à Arcachon</a:t>
            </a:r>
          </a:p>
          <a:p>
            <a:pPr marL="800100" lvl="1" indent="-342900" algn="just">
              <a:spcBef>
                <a:spcPts val="12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Gîte du Château de la Lagune de Mercey à Saint-André-de-Cubzac</a:t>
            </a:r>
          </a:p>
          <a:p>
            <a:pPr marL="800100" lvl="1" indent="-342900" algn="just">
              <a:spcBef>
                <a:spcPts val="1200"/>
              </a:spcBef>
              <a:buClr>
                <a:srgbClr val="F78F04"/>
              </a:buClr>
              <a:buFont typeface="Arial" panose="020B0604020202020204" pitchFamily="34" charset="0"/>
              <a:buChar char="•"/>
            </a:pPr>
            <a:r>
              <a:rPr lang="fr-FR" dirty="0">
                <a:solidFill>
                  <a:srgbClr val="333399"/>
                </a:solidFill>
                <a:latin typeface="Trebuchet MS" panose="020B0603020202020204" pitchFamily="34" charset="0"/>
              </a:rPr>
              <a:t>Gîte du Levant à Caumont</a:t>
            </a:r>
          </a:p>
          <a:p>
            <a:pPr marL="800100" lvl="1" indent="-342900" algn="just">
              <a:spcBef>
                <a:spcPts val="1200"/>
              </a:spcBef>
              <a:buClr>
                <a:srgbClr val="F78F04"/>
              </a:buClr>
              <a:buFont typeface="Arial" panose="020B0604020202020204" pitchFamily="34" charset="0"/>
              <a:buChar char="•"/>
            </a:pPr>
            <a:r>
              <a:rPr lang="fr-FR" dirty="0">
                <a:solidFill>
                  <a:schemeClr val="accent6">
                    <a:lumMod val="75000"/>
                  </a:schemeClr>
                </a:solidFill>
                <a:latin typeface="Trebuchet MS" panose="020B0603020202020204" pitchFamily="34" charset="0"/>
              </a:rPr>
              <a:t>Focus sur La Ferme des Filles à Captieux</a:t>
            </a:r>
          </a:p>
          <a:p>
            <a:pPr marL="1657350" lvl="3" indent="-285750" algn="just">
              <a:spcBef>
                <a:spcPts val="600"/>
              </a:spcBef>
              <a:buClr>
                <a:srgbClr val="F78F04"/>
              </a:buClr>
              <a:buFontTx/>
              <a:buChar char="-"/>
            </a:pPr>
            <a:r>
              <a:rPr lang="fr-FR" dirty="0">
                <a:solidFill>
                  <a:schemeClr val="accent6">
                    <a:lumMod val="75000"/>
                  </a:schemeClr>
                </a:solidFill>
                <a:latin typeface="Trebuchet MS" panose="020B0603020202020204" pitchFamily="34" charset="0"/>
              </a:rPr>
              <a:t>diagnostic complet du site</a:t>
            </a:r>
          </a:p>
          <a:p>
            <a:pPr marL="1657350" lvl="3" indent="-285750" algn="just">
              <a:spcBef>
                <a:spcPts val="600"/>
              </a:spcBef>
              <a:buClr>
                <a:srgbClr val="F78F04"/>
              </a:buClr>
              <a:buFontTx/>
              <a:buChar char="-"/>
            </a:pPr>
            <a:r>
              <a:rPr lang="fr-FR" dirty="0">
                <a:solidFill>
                  <a:schemeClr val="accent6">
                    <a:lumMod val="75000"/>
                  </a:schemeClr>
                </a:solidFill>
                <a:latin typeface="Trebuchet MS" panose="020B0603020202020204" pitchFamily="34" charset="0"/>
              </a:rPr>
              <a:t>installation de matériels </a:t>
            </a:r>
            <a:r>
              <a:rPr lang="fr-FR" dirty="0" err="1">
                <a:solidFill>
                  <a:schemeClr val="accent6">
                    <a:lumMod val="75000"/>
                  </a:schemeClr>
                </a:solidFill>
                <a:latin typeface="Trebuchet MS" panose="020B0603020202020204" pitchFamily="34" charset="0"/>
              </a:rPr>
              <a:t>hydroéconomes</a:t>
            </a:r>
            <a:r>
              <a:rPr lang="fr-FR" dirty="0">
                <a:solidFill>
                  <a:schemeClr val="accent6">
                    <a:lumMod val="75000"/>
                  </a:schemeClr>
                </a:solidFill>
                <a:latin typeface="Trebuchet MS" panose="020B0603020202020204" pitchFamily="34" charset="0"/>
              </a:rPr>
              <a:t> au droit du bâtiment d’accueil, du restaurant et des 5 gîtes mais de manière différenciée (1 gîte témoin, 1 gîte réducteur de pression, 1 gîte matériels </a:t>
            </a:r>
            <a:r>
              <a:rPr lang="fr-FR" dirty="0" err="1">
                <a:solidFill>
                  <a:schemeClr val="accent6">
                    <a:lumMod val="75000"/>
                  </a:schemeClr>
                </a:solidFill>
                <a:latin typeface="Trebuchet MS" panose="020B0603020202020204" pitchFamily="34" charset="0"/>
              </a:rPr>
              <a:t>hydréconomes</a:t>
            </a:r>
            <a:r>
              <a:rPr lang="fr-FR" dirty="0">
                <a:solidFill>
                  <a:schemeClr val="accent6">
                    <a:lumMod val="75000"/>
                  </a:schemeClr>
                </a:solidFill>
                <a:latin typeface="Trebuchet MS" panose="020B0603020202020204" pitchFamily="34" charset="0"/>
              </a:rPr>
              <a:t>, 2 gîtes avec les 2 (RP + MH))</a:t>
            </a:r>
          </a:p>
          <a:p>
            <a:pPr marL="1657350" lvl="3" indent="-285750" algn="just">
              <a:spcBef>
                <a:spcPts val="600"/>
              </a:spcBef>
              <a:buClr>
                <a:srgbClr val="F78F04"/>
              </a:buClr>
              <a:buFontTx/>
              <a:buChar char="-"/>
            </a:pPr>
            <a:r>
              <a:rPr lang="fr-FR" dirty="0">
                <a:solidFill>
                  <a:schemeClr val="accent6">
                    <a:lumMod val="75000"/>
                  </a:schemeClr>
                </a:solidFill>
                <a:latin typeface="Trebuchet MS" panose="020B0603020202020204" pitchFamily="34" charset="0"/>
              </a:rPr>
              <a:t>installation d’un sous-comptage au droit du restaurant</a:t>
            </a:r>
          </a:p>
          <a:p>
            <a:pPr marL="1657350" lvl="3" indent="-285750" algn="just">
              <a:spcBef>
                <a:spcPts val="600"/>
              </a:spcBef>
              <a:buClr>
                <a:srgbClr val="F78F04"/>
              </a:buClr>
              <a:buFontTx/>
              <a:buChar char="-"/>
            </a:pPr>
            <a:r>
              <a:rPr lang="fr-FR" dirty="0">
                <a:solidFill>
                  <a:schemeClr val="accent6">
                    <a:lumMod val="75000"/>
                  </a:schemeClr>
                </a:solidFill>
                <a:latin typeface="Trebuchet MS" panose="020B0603020202020204" pitchFamily="34" charset="0"/>
              </a:rPr>
              <a:t>installation de capteurs de mesure sur les compteurs des 5 gîtes</a:t>
            </a:r>
            <a:r>
              <a:rPr lang="fr-FR" dirty="0">
                <a:solidFill>
                  <a:srgbClr val="25B9F0"/>
                </a:solidFill>
                <a:latin typeface="Trebuchet MS" panose="020B0603020202020204" pitchFamily="34" charset="0"/>
              </a:rPr>
              <a:t> (campagne de mesure de fin juillet à fin septembre)</a:t>
            </a:r>
          </a:p>
        </p:txBody>
      </p:sp>
      <p:sp>
        <p:nvSpPr>
          <p:cNvPr id="4" name="Titre 3">
            <a:extLst>
              <a:ext uri="{FF2B5EF4-FFF2-40B4-BE49-F238E27FC236}">
                <a16:creationId xmlns:a16="http://schemas.microsoft.com/office/drawing/2014/main" id="{0F154340-611D-C586-67B8-C6E6DC2C0C6E}"/>
              </a:ext>
            </a:extLst>
          </p:cNvPr>
          <p:cNvSpPr>
            <a:spLocks noGrp="1"/>
          </p:cNvSpPr>
          <p:nvPr>
            <p:ph type="title"/>
          </p:nvPr>
        </p:nvSpPr>
        <p:spPr/>
        <p:txBody>
          <a:bodyPr/>
          <a:lstStyle/>
          <a:p>
            <a:r>
              <a:rPr lang="fr-FR" dirty="0">
                <a:solidFill>
                  <a:srgbClr val="333399"/>
                </a:solidFill>
              </a:rPr>
              <a:t>Connaissance des usages &amp; gisements d’économie</a:t>
            </a:r>
          </a:p>
        </p:txBody>
      </p:sp>
      <p:sp>
        <p:nvSpPr>
          <p:cNvPr id="3" name="Espace réservé du numéro de diapositive 2">
            <a:extLst>
              <a:ext uri="{FF2B5EF4-FFF2-40B4-BE49-F238E27FC236}">
                <a16:creationId xmlns:a16="http://schemas.microsoft.com/office/drawing/2014/main" id="{B8FC658B-BFF1-C83E-CB1A-5AE4E159D899}"/>
              </a:ext>
            </a:extLst>
          </p:cNvPr>
          <p:cNvSpPr>
            <a:spLocks noGrp="1"/>
          </p:cNvSpPr>
          <p:nvPr>
            <p:ph type="sldNum" sz="quarter" idx="12"/>
          </p:nvPr>
        </p:nvSpPr>
        <p:spPr/>
        <p:txBody>
          <a:bodyPr/>
          <a:lstStyle/>
          <a:p>
            <a:fld id="{A69E00E3-DEE3-4217-B4F6-3EC050798811}" type="slidenum">
              <a:rPr lang="fr-FR" smtClean="0"/>
              <a:t>34</a:t>
            </a:fld>
            <a:endParaRPr lang="fr-FR" dirty="0"/>
          </a:p>
        </p:txBody>
      </p:sp>
      <p:sp>
        <p:nvSpPr>
          <p:cNvPr id="5" name="Accolade fermante 4">
            <a:extLst>
              <a:ext uri="{FF2B5EF4-FFF2-40B4-BE49-F238E27FC236}">
                <a16:creationId xmlns:a16="http://schemas.microsoft.com/office/drawing/2014/main" id="{1FE7D467-41DA-3E7F-2F84-3ADE29CF4006}"/>
              </a:ext>
            </a:extLst>
          </p:cNvPr>
          <p:cNvSpPr/>
          <p:nvPr/>
        </p:nvSpPr>
        <p:spPr>
          <a:xfrm>
            <a:off x="8009309" y="1779639"/>
            <a:ext cx="220291" cy="1649361"/>
          </a:xfrm>
          <a:prstGeom prst="rightBrace">
            <a:avLst/>
          </a:prstGeom>
          <a:effectLst/>
        </p:spPr>
        <p:style>
          <a:lnRef idx="2">
            <a:schemeClr val="accent6"/>
          </a:lnRef>
          <a:fillRef idx="0">
            <a:schemeClr val="accent6"/>
          </a:fillRef>
          <a:effectRef idx="1">
            <a:schemeClr val="accent6"/>
          </a:effectRef>
          <a:fontRef idx="minor">
            <a:schemeClr val="tx1"/>
          </a:fontRef>
        </p:style>
        <p:txBody>
          <a:bodyPr rtlCol="0" anchor="ctr"/>
          <a:lstStyle/>
          <a:p>
            <a:pPr algn="ctr"/>
            <a:endParaRPr lang="fr-FR"/>
          </a:p>
        </p:txBody>
      </p:sp>
      <p:sp>
        <p:nvSpPr>
          <p:cNvPr id="6" name="ZoneTexte 5">
            <a:extLst>
              <a:ext uri="{FF2B5EF4-FFF2-40B4-BE49-F238E27FC236}">
                <a16:creationId xmlns:a16="http://schemas.microsoft.com/office/drawing/2014/main" id="{D44605C5-6291-E233-C3BD-CCF03779B2AA}"/>
              </a:ext>
            </a:extLst>
          </p:cNvPr>
          <p:cNvSpPr txBox="1"/>
          <p:nvPr/>
        </p:nvSpPr>
        <p:spPr>
          <a:xfrm>
            <a:off x="8229600" y="1865655"/>
            <a:ext cx="3805084" cy="1477328"/>
          </a:xfrm>
          <a:prstGeom prst="rect">
            <a:avLst/>
          </a:prstGeom>
          <a:noFill/>
        </p:spPr>
        <p:txBody>
          <a:bodyPr wrap="square" rtlCol="0">
            <a:spAutoFit/>
          </a:bodyPr>
          <a:lstStyle/>
          <a:p>
            <a:r>
              <a:rPr lang="fr-FR" dirty="0">
                <a:solidFill>
                  <a:schemeClr val="accent6">
                    <a:lumMod val="75000"/>
                  </a:schemeClr>
                </a:solidFill>
              </a:rPr>
              <a:t>Réalisation d’un diagnostic complet, réglage des équipements et pose de matériels </a:t>
            </a:r>
            <a:r>
              <a:rPr lang="fr-FR" dirty="0" err="1">
                <a:solidFill>
                  <a:schemeClr val="accent6">
                    <a:lumMod val="75000"/>
                  </a:schemeClr>
                </a:solidFill>
              </a:rPr>
              <a:t>hydroéconomes</a:t>
            </a:r>
            <a:r>
              <a:rPr lang="fr-FR" dirty="0">
                <a:solidFill>
                  <a:schemeClr val="accent6">
                    <a:lumMod val="75000"/>
                  </a:schemeClr>
                </a:solidFill>
              </a:rPr>
              <a:t> (douchettes, aérateurs et sacs WC) </a:t>
            </a:r>
          </a:p>
        </p:txBody>
      </p:sp>
      <p:cxnSp>
        <p:nvCxnSpPr>
          <p:cNvPr id="8" name="Connecteur droit 7">
            <a:extLst>
              <a:ext uri="{FF2B5EF4-FFF2-40B4-BE49-F238E27FC236}">
                <a16:creationId xmlns:a16="http://schemas.microsoft.com/office/drawing/2014/main" id="{58D61F79-962D-6C1B-C4F2-6015BA2495C0}"/>
              </a:ext>
            </a:extLst>
          </p:cNvPr>
          <p:cNvCxnSpPr>
            <a:cxnSpLocks/>
          </p:cNvCxnSpPr>
          <p:nvPr/>
        </p:nvCxnSpPr>
        <p:spPr>
          <a:xfrm>
            <a:off x="1771876" y="3962400"/>
            <a:ext cx="0" cy="2045110"/>
          </a:xfrm>
          <a:prstGeom prst="line">
            <a:avLst/>
          </a:prstGeom>
          <a:ln>
            <a:solidFill>
              <a:srgbClr val="25B9F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409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57AEC-0DFD-3957-DF62-8E371CD5FEFB}"/>
            </a:ext>
          </a:extLst>
        </p:cNvPr>
        <p:cNvGrpSpPr/>
        <p:nvPr/>
      </p:nvGrpSpPr>
      <p:grpSpPr>
        <a:xfrm>
          <a:off x="0" y="0"/>
          <a:ext cx="0" cy="0"/>
          <a:chOff x="0" y="0"/>
          <a:chExt cx="0" cy="0"/>
        </a:xfrm>
      </p:grpSpPr>
      <p:sp>
        <p:nvSpPr>
          <p:cNvPr id="4" name="Titre 3">
            <a:extLst>
              <a:ext uri="{FF2B5EF4-FFF2-40B4-BE49-F238E27FC236}">
                <a16:creationId xmlns:a16="http://schemas.microsoft.com/office/drawing/2014/main" id="{C8FC6ACC-4EE0-A5AC-BB89-29C62DEBBA03}"/>
              </a:ext>
            </a:extLst>
          </p:cNvPr>
          <p:cNvSpPr>
            <a:spLocks noGrp="1"/>
          </p:cNvSpPr>
          <p:nvPr>
            <p:ph type="title"/>
          </p:nvPr>
        </p:nvSpPr>
        <p:spPr/>
        <p:txBody>
          <a:bodyPr/>
          <a:lstStyle/>
          <a:p>
            <a:r>
              <a:rPr lang="fr-FR" dirty="0">
                <a:solidFill>
                  <a:srgbClr val="333399"/>
                </a:solidFill>
              </a:rPr>
              <a:t>Connaissance des usages &amp; gisements d’économie</a:t>
            </a:r>
          </a:p>
        </p:txBody>
      </p:sp>
      <p:sp>
        <p:nvSpPr>
          <p:cNvPr id="3" name="Espace réservé du numéro de diapositive 2">
            <a:extLst>
              <a:ext uri="{FF2B5EF4-FFF2-40B4-BE49-F238E27FC236}">
                <a16:creationId xmlns:a16="http://schemas.microsoft.com/office/drawing/2014/main" id="{409DA810-7C1B-BCD6-9918-D51A3221A676}"/>
              </a:ext>
            </a:extLst>
          </p:cNvPr>
          <p:cNvSpPr>
            <a:spLocks noGrp="1"/>
          </p:cNvSpPr>
          <p:nvPr>
            <p:ph type="sldNum" sz="quarter" idx="12"/>
          </p:nvPr>
        </p:nvSpPr>
        <p:spPr/>
        <p:txBody>
          <a:bodyPr/>
          <a:lstStyle/>
          <a:p>
            <a:fld id="{A69E00E3-DEE3-4217-B4F6-3EC050798811}" type="slidenum">
              <a:rPr lang="fr-FR" smtClean="0"/>
              <a:t>35</a:t>
            </a:fld>
            <a:endParaRPr lang="fr-FR" dirty="0"/>
          </a:p>
        </p:txBody>
      </p:sp>
      <p:sp>
        <p:nvSpPr>
          <p:cNvPr id="2" name="Text Box 15">
            <a:extLst>
              <a:ext uri="{FF2B5EF4-FFF2-40B4-BE49-F238E27FC236}">
                <a16:creationId xmlns:a16="http://schemas.microsoft.com/office/drawing/2014/main" id="{3EBCAC93-53C2-C537-E146-A061AEF3D2E4}"/>
              </a:ext>
            </a:extLst>
          </p:cNvPr>
          <p:cNvSpPr txBox="1">
            <a:spLocks noChangeArrowheads="1"/>
          </p:cNvSpPr>
          <p:nvPr/>
        </p:nvSpPr>
        <p:spPr bwMode="auto">
          <a:xfrm>
            <a:off x="377607" y="974482"/>
            <a:ext cx="11436786" cy="3708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600"/>
              </a:spcBef>
              <a:buClr>
                <a:srgbClr val="F78F04"/>
              </a:buClr>
            </a:pPr>
            <a:r>
              <a:rPr lang="fr-FR" sz="2000" u="sng" dirty="0">
                <a:solidFill>
                  <a:srgbClr val="333399"/>
                </a:solidFill>
                <a:latin typeface="Trebuchet MS" panose="020B0603020202020204" pitchFamily="34" charset="0"/>
              </a:rPr>
              <a:t>Etude sur les meublés touristiques</a:t>
            </a:r>
          </a:p>
          <a:p>
            <a:pPr marL="342900" indent="-342900" algn="just">
              <a:spcBef>
                <a:spcPts val="1800"/>
              </a:spcBef>
              <a:buClr>
                <a:srgbClr val="F78F04"/>
              </a:buClr>
              <a:buFont typeface="Wingdings" panose="05000000000000000000" pitchFamily="2" charset="2"/>
              <a:buChar char="Ø"/>
            </a:pPr>
            <a:r>
              <a:rPr lang="fr-FR" sz="2000" b="1" dirty="0">
                <a:solidFill>
                  <a:srgbClr val="333399"/>
                </a:solidFill>
                <a:latin typeface="Trebuchet MS" panose="020B0603020202020204" pitchFamily="34" charset="0"/>
              </a:rPr>
              <a:t>Les actions restant à mener :</a:t>
            </a:r>
          </a:p>
          <a:p>
            <a:pPr marL="800100" lvl="1" indent="-342900" algn="just">
              <a:spcBef>
                <a:spcPts val="1200"/>
              </a:spcBef>
              <a:buClr>
                <a:srgbClr val="F78F04"/>
              </a:buClr>
              <a:buFont typeface="Arial" panose="020B0604020202020204" pitchFamily="34" charset="0"/>
              <a:buChar char="•"/>
            </a:pPr>
            <a:r>
              <a:rPr lang="fr-FR" sz="2000" dirty="0">
                <a:solidFill>
                  <a:srgbClr val="333399"/>
                </a:solidFill>
                <a:latin typeface="Trebuchet MS" panose="020B0603020202020204" pitchFamily="34" charset="0"/>
              </a:rPr>
              <a:t>procéder au diagnostic et à l’installation des matériels </a:t>
            </a:r>
            <a:r>
              <a:rPr lang="fr-FR" sz="2000" dirty="0" err="1">
                <a:solidFill>
                  <a:srgbClr val="333399"/>
                </a:solidFill>
                <a:latin typeface="Trebuchet MS" panose="020B0603020202020204" pitchFamily="34" charset="0"/>
              </a:rPr>
              <a:t>hydroéconomes</a:t>
            </a:r>
            <a:r>
              <a:rPr lang="fr-FR" sz="2000" dirty="0">
                <a:solidFill>
                  <a:srgbClr val="333399"/>
                </a:solidFill>
                <a:latin typeface="Trebuchet MS" panose="020B0603020202020204" pitchFamily="34" charset="0"/>
              </a:rPr>
              <a:t> sur les 4 sites restants si engagement définitif</a:t>
            </a:r>
          </a:p>
          <a:p>
            <a:pPr marL="800100" lvl="1" indent="-342900" algn="just">
              <a:spcBef>
                <a:spcPts val="1200"/>
              </a:spcBef>
              <a:buClr>
                <a:srgbClr val="F78F04"/>
              </a:buClr>
              <a:buFont typeface="Arial" panose="020B0604020202020204" pitchFamily="34" charset="0"/>
              <a:buChar char="•"/>
            </a:pPr>
            <a:r>
              <a:rPr lang="fr-FR" sz="2000" dirty="0">
                <a:solidFill>
                  <a:srgbClr val="333399"/>
                </a:solidFill>
                <a:latin typeface="Trebuchet MS" panose="020B0603020202020204" pitchFamily="34" charset="0"/>
              </a:rPr>
              <a:t>collecter/Analyser les données de consommation et les données de fréquentation des gîtes</a:t>
            </a:r>
          </a:p>
          <a:p>
            <a:pPr marL="800100" lvl="1" indent="-342900" algn="just">
              <a:spcBef>
                <a:spcPts val="1200"/>
              </a:spcBef>
              <a:buClr>
                <a:srgbClr val="F78F04"/>
              </a:buClr>
              <a:buFont typeface="Arial" panose="020B0604020202020204" pitchFamily="34" charset="0"/>
              <a:buChar char="•"/>
            </a:pPr>
            <a:r>
              <a:rPr lang="fr-FR" sz="2000" dirty="0">
                <a:solidFill>
                  <a:srgbClr val="333399"/>
                </a:solidFill>
                <a:latin typeface="Trebuchet MS" panose="020B0603020202020204" pitchFamily="34" charset="0"/>
              </a:rPr>
              <a:t>étudier la possibilité de raccorder le bâtiment d’accueil, voire le gîte le plus proche au forage pour faire de la substitution sur les usages ne nécessitant pas d’eau potable</a:t>
            </a:r>
          </a:p>
          <a:p>
            <a:pPr marL="800100" lvl="1" indent="-342900" algn="just">
              <a:spcBef>
                <a:spcPts val="1200"/>
              </a:spcBef>
              <a:buClr>
                <a:srgbClr val="F78F04"/>
              </a:buClr>
              <a:buFont typeface="Arial" panose="020B0604020202020204" pitchFamily="34" charset="0"/>
              <a:buChar char="•"/>
            </a:pPr>
            <a:r>
              <a:rPr lang="fr-FR" sz="2000" dirty="0">
                <a:solidFill>
                  <a:srgbClr val="333399"/>
                </a:solidFill>
                <a:latin typeface="Trebuchet MS" panose="020B0603020202020204" pitchFamily="34" charset="0"/>
              </a:rPr>
              <a:t>faire un diagnostic du puits de la Ferme des filles pour voir si une réhabilitation est possible</a:t>
            </a:r>
            <a:endParaRPr lang="fr-FR" dirty="0">
              <a:solidFill>
                <a:srgbClr val="333399"/>
              </a:solidFill>
              <a:latin typeface="Trebuchet MS" panose="020B0603020202020204" pitchFamily="34" charset="0"/>
            </a:endParaRPr>
          </a:p>
        </p:txBody>
      </p:sp>
    </p:spTree>
    <p:extLst>
      <p:ext uri="{BB962C8B-B14F-4D97-AF65-F5344CB8AC3E}">
        <p14:creationId xmlns:p14="http://schemas.microsoft.com/office/powerpoint/2010/main" val="1843990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1468</TotalTime>
  <Words>2989</Words>
  <Application>Microsoft Office PowerPoint</Application>
  <PresentationFormat>Grand écran</PresentationFormat>
  <Paragraphs>331</Paragraphs>
  <Slides>35</Slides>
  <Notes>0</Notes>
  <HiddenSlides>0</HiddenSlides>
  <MMClips>1</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35</vt:i4>
      </vt:variant>
    </vt:vector>
  </HeadingPairs>
  <TitlesOfParts>
    <vt:vector size="44" baseType="lpstr">
      <vt:lpstr>Aptos</vt:lpstr>
      <vt:lpstr>Arial</vt:lpstr>
      <vt:lpstr>Calibri</vt:lpstr>
      <vt:lpstr>Courier New</vt:lpstr>
      <vt:lpstr>Times New Roman</vt:lpstr>
      <vt:lpstr>Trebuchet MS</vt:lpstr>
      <vt:lpstr>Wingdings</vt:lpstr>
      <vt:lpstr>Office Theme</vt:lpstr>
      <vt:lpstr>PDF Document</vt:lpstr>
      <vt:lpstr> Point sur la mise en œuvre du programme 2025</vt:lpstr>
      <vt:lpstr>Présentation PowerPoint</vt:lpstr>
      <vt:lpstr>SIAEPA du Cubzadais-Fronsadais</vt:lpstr>
      <vt:lpstr>S. de La Brède, Léognan-Cadaujac et Saint-Selve</vt:lpstr>
      <vt:lpstr>Commune d’Izon – SIAEPA de la Région d’Arveyres</vt:lpstr>
      <vt:lpstr>Crétacé sud Gironde – Finalisation de la phase 2 </vt:lpstr>
      <vt:lpstr>Présentation PowerPoint</vt:lpstr>
      <vt:lpstr>Mise à jour des documents d’élaboration</vt:lpstr>
      <vt:lpstr>Mise à jour des documents d’élaboration</vt:lpstr>
      <vt:lpstr>Révision des VMPO </vt:lpstr>
      <vt:lpstr>Révision des VMPO </vt:lpstr>
      <vt:lpstr>Forages artésiens du Bassin d’Arcachon </vt:lpstr>
      <vt:lpstr>Présentation PowerPoint</vt:lpstr>
      <vt:lpstr>Programme d'actions pédagogiques  « l'eau, un enjeu majeur » : rappel du dispositif</vt:lpstr>
      <vt:lpstr>Présentation PowerPoint</vt:lpstr>
      <vt:lpstr>Programme d'actions pédagogiques                                             « l'eau, un enjeu majeur »</vt:lpstr>
      <vt:lpstr>Programme d'actions pédagogiques                                             « l'eau, un enjeu majeur »</vt:lpstr>
      <vt:lpstr>Programme d'actions pédagogiques                                            « l'eau, un enjeu majeur »</vt:lpstr>
      <vt:lpstr>Programme d'actions de sensibilisation grand public « Espace infos économies d’eau » : rappel du dispositif</vt:lpstr>
      <vt:lpstr>Dispositif de sensibilisation grand public                                    Espaces Info Economies d'Eau</vt:lpstr>
      <vt:lpstr>Les outils d’informations au quotidien :  les sites web</vt:lpstr>
      <vt:lpstr>Les outils d’informations au quotidien </vt:lpstr>
      <vt:lpstr>Présentation PowerPoint</vt:lpstr>
      <vt:lpstr>Présentation PowerPoint</vt:lpstr>
      <vt:lpstr>Compatibilité des documents d’urbanisme avec le SAGE</vt:lpstr>
      <vt:lpstr>Compatibilité des documents d’urbanisme avec le SAGE</vt:lpstr>
      <vt:lpstr>Compatibilité des documents d’urbanisme avec le SAGE</vt:lpstr>
      <vt:lpstr>Présentation PowerPoint</vt:lpstr>
      <vt:lpstr>Connaissance des usages &amp; gisements d’économie</vt:lpstr>
      <vt:lpstr>Connaissance des usages &amp; gisements d’économie</vt:lpstr>
      <vt:lpstr>Connaissance des usages &amp; gisements d’économie</vt:lpstr>
      <vt:lpstr>Connaissance des usages &amp; gisements d’économie</vt:lpstr>
      <vt:lpstr>Connaissance des usages &amp; gisements d’économie</vt:lpstr>
      <vt:lpstr>Connaissance des usages &amp; gisements d’économie</vt:lpstr>
      <vt:lpstr>Connaissance des usages &amp; gisements d’économie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Emilie Laurent</dc:creator>
  <cp:lastModifiedBy>Bruno de Grissac</cp:lastModifiedBy>
  <cp:revision>54</cp:revision>
  <dcterms:created xsi:type="dcterms:W3CDTF">2023-11-09T14:53:53Z</dcterms:created>
  <dcterms:modified xsi:type="dcterms:W3CDTF">2025-11-25T13:27:36Z</dcterms:modified>
</cp:coreProperties>
</file>