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52" r:id="rId3"/>
    <p:sldId id="450" r:id="rId4"/>
    <p:sldId id="453" r:id="rId5"/>
    <p:sldId id="457" r:id="rId6"/>
    <p:sldId id="455" r:id="rId7"/>
    <p:sldId id="456" r:id="rId8"/>
    <p:sldId id="458" r:id="rId9"/>
    <p:sldId id="459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80" d="100"/>
          <a:sy n="80" d="100"/>
        </p:scale>
        <p:origin x="6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25/11/2025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Implication du SMEGREG dans le projet</a:t>
            </a:r>
            <a:br>
              <a:rPr lang="fr-FR" sz="3600" dirty="0"/>
            </a:br>
            <a:r>
              <a:rPr lang="fr-FR" sz="3600" dirty="0"/>
              <a:t>de Champ captant des landes du Médoc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26 novembre 2025 - </a:t>
            </a:r>
            <a:r>
              <a:rPr lang="fr-FR" sz="2400" dirty="0"/>
              <a:t>Rapport n°2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45F83-79B8-C550-9003-616D89679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5A7F9D0-7A5A-F6E6-2074-9546C100D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2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644E99A-7443-C56A-586C-8E1A78C96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Historique sommaire du projet de champ captant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et de l'implication du SMEGREG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DB8A0D59-2CBA-476E-3DDE-F64BAE361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15" y="1268166"/>
            <a:ext cx="11677950" cy="493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1996 : le Schéma départemental d'alimentation en eau potable identifie trois solutions structurantes pour des substitutions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l'Isle à la prise d'eau de Galgon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alluvions de la Garonne en rive gauche au sud de l'agglomération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nappe de l'Oligocène dans les environs de Sainte Hélène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1998 : création du SMEGREG avec pour mission l'étude de la faisabilité technique, économique, juridique et financière des solutions proposées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1999 : création des services du SMEGREG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2000 : premières investigations hydrogéologiques dans les environs de S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te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 Hélène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2004 : fin des principales investigations (coût 1 200 000 € HT)</a:t>
            </a:r>
          </a:p>
        </p:txBody>
      </p:sp>
    </p:spTree>
    <p:extLst>
      <p:ext uri="{BB962C8B-B14F-4D97-AF65-F5344CB8AC3E}">
        <p14:creationId xmlns:p14="http://schemas.microsoft.com/office/powerpoint/2010/main" val="30553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BE5B2E-A7D6-999F-7397-D60EA61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47ED277-3033-6B7D-81CB-148A49974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Historique sommaire du projet de champ captant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et de l'implication du SMEGREG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29F227BB-E1A7-5ADF-485F-525AD4896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15" y="1268166"/>
            <a:ext cx="11677950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29 juin 2009 : qualification et hiérarchisation par la CLE de 3 solutions de substitution structurantes :</a:t>
            </a:r>
          </a:p>
          <a:p>
            <a:pPr marL="914400" lvl="1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Cénomanien du sud Gironde (10 Mm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3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/an)</a:t>
            </a:r>
          </a:p>
          <a:p>
            <a:pPr marL="914400" lvl="1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la nappe de l'Oligocène dans les environs de Sainte Hélène (5 Mm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3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/an)</a:t>
            </a:r>
          </a:p>
          <a:p>
            <a:pPr marL="914400" lvl="1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eau de Garonne – ré infiltration – reprise (10 Mm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3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/an)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2011 : pollution au perchlorate sur les sources ouest de l'agglomération 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&gt;&gt;&gt; réexamen des capacités de l'Oligocène de Sainte Hélène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2012 : nouvelle capacité pour l'Oligocène (10 Mm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3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/an)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18 janvier 2013 : la CUB décide de porter la maîtrise d'ouvrage du 1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er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 projet de substitution et choisit la solution Oligocène des environs de S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te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 Hélène</a:t>
            </a:r>
          </a:p>
        </p:txBody>
      </p:sp>
    </p:spTree>
    <p:extLst>
      <p:ext uri="{BB962C8B-B14F-4D97-AF65-F5344CB8AC3E}">
        <p14:creationId xmlns:p14="http://schemas.microsoft.com/office/powerpoint/2010/main" val="3527227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4AB86-5915-FE83-64A3-1EA5FF06E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E2C261D-0C7D-D93E-C435-7CEA84B6E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F6CD55E-DD70-F1B7-05C4-DDB003539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Historique sommaire du projet de champ captant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et de l'implication du SMEGREG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7642AB8F-F53F-3016-EA73-D2400FCBB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15" y="1268166"/>
            <a:ext cx="11677950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2014-2016 : le SMEGREG anime une concertation à l'échelle du sud Médoc (organisation de 7 réunions locales)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janvier 2014 : le SMEGREG décide d'élaborer 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un schéma d'alimentation en eau potable du sud Médoc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un schéma opérationnel de substitution à partir du champ captant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janvier 2015 : le SMEGREG décide d'engager des études sur le drainage forestier et les possibilités de modifier les pratiques (pour l'adaptation au changement climatique et/ou de compenser une incidence du champ captant)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octobre 2015 : le SMEGREG remet un bilan de la concertation </a:t>
            </a:r>
          </a:p>
        </p:txBody>
      </p:sp>
    </p:spTree>
    <p:extLst>
      <p:ext uri="{BB962C8B-B14F-4D97-AF65-F5344CB8AC3E}">
        <p14:creationId xmlns:p14="http://schemas.microsoft.com/office/powerpoint/2010/main" val="994850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5C845-56D4-DA21-C052-F9AB41A60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7EE3C69-9D66-C5C6-7206-EE951AC0B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5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C9EE620-C9F1-CD3F-A463-56134DC97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Historique sommaire du projet de champ captant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et de l'implication du SMEGREG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0816E401-8C6C-2D23-3BE6-581D5ED4F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15" y="1268166"/>
            <a:ext cx="1167795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janvier 2017 : le SMEGREG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arrête le contenu du schéma de substitution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décide d'engager l'élaboration d'un contrat de substitution</a:t>
            </a:r>
          </a:p>
          <a:p>
            <a:pPr marL="342900" lvl="1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septembre : première version du contrat de substitution arrêtée</a:t>
            </a:r>
          </a:p>
          <a:p>
            <a:pPr marL="342900" lvl="1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avril 2018 : publication de l'étude sur le drainage forestier et les possibilités de son optimisation</a:t>
            </a:r>
          </a:p>
          <a:p>
            <a:pPr marL="342900" lvl="1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décembre 2018 : réponse favorable, sur le principe, à la demande de Bordeaux Métropole de porter un observatoire des Landes du Médoc (projet de convention)</a:t>
            </a:r>
          </a:p>
          <a:p>
            <a:pPr marL="342900" lvl="1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2019 : consultation des acteurs potentiellement intéressés par l'observatoire</a:t>
            </a:r>
          </a:p>
        </p:txBody>
      </p:sp>
    </p:spTree>
    <p:extLst>
      <p:ext uri="{BB962C8B-B14F-4D97-AF65-F5344CB8AC3E}">
        <p14:creationId xmlns:p14="http://schemas.microsoft.com/office/powerpoint/2010/main" val="166587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39527-EBE5-B6DF-B3CE-AC62706EE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E4A3433-9EF3-565A-141F-8292D2076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EE2A757-C20B-5AA2-0BCD-DC3AAFA0C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Historique sommaire du projet de champ captant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et de l'implication du SMEGREG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34F351B3-C89E-82AD-6F7E-4597D6E9D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025" y="886945"/>
            <a:ext cx="11677950" cy="5539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février 2019 : le SMEGREG décide :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de préparer les éléments pour que l'Etat procède à la 2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ème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 révision des autorisations de prélèvement </a:t>
            </a:r>
          </a:p>
          <a:p>
            <a:pPr marL="800100" lvl="1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d'engager les études nécessaires à la révision par la CLE des volumes maximum prélevables dans l'unité de gestion littoral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décembre 2019 : contenu du contrat de substitution arrêté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juin  2021 : signature du contrat de substitution par la préfète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février 2022 : actualisation du schéma de substitution et projet de convention relative à l'Observatoire du sud Médoc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2023 : fin de la signature des arrêtés de la 2</a:t>
            </a:r>
            <a:r>
              <a:rPr lang="fr-FR" sz="2400" baseline="30000" dirty="0">
                <a:solidFill>
                  <a:srgbClr val="1341A1"/>
                </a:solidFill>
                <a:latin typeface="Trebuchet MS" panose="020B0603020202020204" pitchFamily="34" charset="0"/>
              </a:rPr>
              <a:t>ème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 révision des autorisations de 		prélèvement</a:t>
            </a:r>
          </a:p>
        </p:txBody>
      </p:sp>
    </p:spTree>
    <p:extLst>
      <p:ext uri="{BB962C8B-B14F-4D97-AF65-F5344CB8AC3E}">
        <p14:creationId xmlns:p14="http://schemas.microsoft.com/office/powerpoint/2010/main" val="1860882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5BBB8-4372-735A-69CF-373C94222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A6D0C61-AAE5-85DC-4C5E-20A80ECCB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7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CECFA8CA-C14F-F6B2-866F-5E92129FB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Historique sommaire du projet de champ captant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et de l'implication du SMEGREG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5652346A-1CE7-0816-6F71-AAFC52C25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15" y="1268166"/>
            <a:ext cx="11677950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Engagements pris par le SMEGREG dans le contrat de substitution :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être </a:t>
            </a:r>
            <a:r>
              <a:rPr lang="fr-FR" sz="2400" u="sng" dirty="0">
                <a:solidFill>
                  <a:srgbClr val="1341A1"/>
                </a:solidFill>
                <a:latin typeface="Trebuchet MS" panose="020B0603020202020204" pitchFamily="34" charset="0"/>
              </a:rPr>
              <a:t>garant de la transparence 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des opérations liées au projet de substitution à partir du champ captant des Landes du Médoc 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u="sng" dirty="0">
                <a:solidFill>
                  <a:srgbClr val="1341A1"/>
                </a:solidFill>
                <a:latin typeface="Trebuchet MS" panose="020B0603020202020204" pitchFamily="34" charset="0"/>
              </a:rPr>
              <a:t>animer l’action 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des services d’eau potable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u="sng" dirty="0">
                <a:solidFill>
                  <a:srgbClr val="1341A1"/>
                </a:solidFill>
                <a:latin typeface="Trebuchet MS" panose="020B0603020202020204" pitchFamily="34" charset="0"/>
              </a:rPr>
              <a:t>mettre à jour 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le schéma opérationnel de substitution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u="sng" dirty="0">
                <a:solidFill>
                  <a:srgbClr val="1341A1"/>
                </a:solidFill>
                <a:latin typeface="Trebuchet MS" panose="020B0603020202020204" pitchFamily="34" charset="0"/>
              </a:rPr>
              <a:t>rechercher rapidement des solutions 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en cas de difficulté rencontrée par l’un des services pour respecter ses engagements</a:t>
            </a:r>
          </a:p>
          <a:p>
            <a:pPr marL="342900" indent="-342900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œuvrer pour </a:t>
            </a:r>
            <a:r>
              <a:rPr lang="fr-FR" sz="2400" u="sng" dirty="0">
                <a:solidFill>
                  <a:srgbClr val="1341A1"/>
                </a:solidFill>
                <a:latin typeface="Trebuchet MS" panose="020B0603020202020204" pitchFamily="34" charset="0"/>
              </a:rPr>
              <a:t>garantir la plus grande efficacité </a:t>
            </a: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en matière de substitution de ressource</a:t>
            </a:r>
          </a:p>
        </p:txBody>
      </p:sp>
    </p:spTree>
    <p:extLst>
      <p:ext uri="{BB962C8B-B14F-4D97-AF65-F5344CB8AC3E}">
        <p14:creationId xmlns:p14="http://schemas.microsoft.com/office/powerpoint/2010/main" val="3972121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F30DE-AE4C-7A89-223B-373AC608C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3DF49B2-05D6-597A-3AFE-A904FF8E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8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E311220-BE21-0AD2-505F-7438C25A8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Historique sommaire du projet de champ captant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et de l'implication du SMEGREG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99419A76-12F2-5DB6-4630-C6106DE67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15" y="1028343"/>
            <a:ext cx="1167795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Pour mémoire, parmi les engagements pris par les autres parties :</a:t>
            </a:r>
          </a:p>
          <a:p>
            <a:pPr lvl="1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1341A1"/>
                </a:solidFill>
                <a:latin typeface="Trebuchet MS" panose="020B0603020202020204" pitchFamily="34" charset="0"/>
              </a:rPr>
              <a:t>Les signataires confient à l'EPTB le soin de garantir la transparence des opérations (études et travaux) liées au champ captant.</a:t>
            </a:r>
          </a:p>
          <a:p>
            <a:pPr lvl="1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1341A1"/>
                </a:solidFill>
                <a:latin typeface="Trebuchet MS" panose="020B0603020202020204" pitchFamily="34" charset="0"/>
              </a:rPr>
              <a:t>Ils s’engagent pour ce faire à associer l'EPTB aux études de projet, aux consultations pour travaux, et au suivi de leur réalisation.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3E404E1-8821-641F-2D7F-B11DAB902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815" y="3822529"/>
            <a:ext cx="10218625" cy="204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 aujourd'hui :</a:t>
            </a:r>
          </a:p>
          <a:p>
            <a:pPr lvl="1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8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Demande d'une plus grande implication du SMEGREG dans les instances de pilotage et de suivi du projet de Champ captant des Landes du Médoc</a:t>
            </a:r>
          </a:p>
        </p:txBody>
      </p:sp>
    </p:spTree>
    <p:extLst>
      <p:ext uri="{BB962C8B-B14F-4D97-AF65-F5344CB8AC3E}">
        <p14:creationId xmlns:p14="http://schemas.microsoft.com/office/powerpoint/2010/main" val="292120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91DE6-E1D2-6E1E-6C98-2BE0FA6AB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7CBAC79-3CE9-78C7-76AD-9FC9C370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9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8015C9F8-6CB9-7105-6485-FD8502D61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223006" cy="886945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Historique sommaire du projet de champ captant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et de l'implication du SMEGREG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00D7209E-B897-9D66-3E14-3FFFA5D335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615" y="1268166"/>
            <a:ext cx="11677950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1341A1"/>
                </a:solidFill>
                <a:latin typeface="Trebuchet MS" panose="020B0603020202020204" pitchFamily="34" charset="0"/>
              </a:rPr>
              <a:t>Engagements pris par les autres parties :</a:t>
            </a:r>
          </a:p>
          <a:p>
            <a:pPr lvl="1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1341A1"/>
                </a:solidFill>
                <a:latin typeface="Trebuchet MS" panose="020B0603020202020204" pitchFamily="34" charset="0"/>
              </a:rPr>
              <a:t>Les signataires confient à l'EPTB le soin de garantir la transparence des opérations (études et travaux) liées au champ captant.</a:t>
            </a:r>
          </a:p>
          <a:p>
            <a:pPr lvl="1">
              <a:spcBef>
                <a:spcPts val="18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1341A1"/>
                </a:solidFill>
                <a:latin typeface="Trebuchet MS" panose="020B0603020202020204" pitchFamily="34" charset="0"/>
              </a:rPr>
              <a:t>Ils s’engagent pour ce faire à associer l'EPTB aux études de projet, aux consultations pour travaux, et au suivi de leur réalisation.</a:t>
            </a:r>
          </a:p>
        </p:txBody>
      </p:sp>
    </p:spTree>
    <p:extLst>
      <p:ext uri="{BB962C8B-B14F-4D97-AF65-F5344CB8AC3E}">
        <p14:creationId xmlns:p14="http://schemas.microsoft.com/office/powerpoint/2010/main" val="1360083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846</Words>
  <Application>Microsoft Office PowerPoint</Application>
  <PresentationFormat>Grand écran</PresentationFormat>
  <Paragraphs>69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</vt:lpstr>
      <vt:lpstr>Office Theme</vt:lpstr>
      <vt:lpstr>Implication du SMEGREG dans le projet de Champ captant des landes du Médoc</vt:lpstr>
      <vt:lpstr>Historique sommaire du projet de champ captant et de l'implication du SMEGREG</vt:lpstr>
      <vt:lpstr>Historique sommaire du projet de champ captant et de l'implication du SMEGREG</vt:lpstr>
      <vt:lpstr>Historique sommaire du projet de champ captant et de l'implication du SMEGREG</vt:lpstr>
      <vt:lpstr>Historique sommaire du projet de champ captant et de l'implication du SMEGREG</vt:lpstr>
      <vt:lpstr>Historique sommaire du projet de champ captant et de l'implication du SMEGREG</vt:lpstr>
      <vt:lpstr>Historique sommaire du projet de champ captant et de l'implication du SMEGREG</vt:lpstr>
      <vt:lpstr>Historique sommaire du projet de champ captant et de l'implication du SMEGREG</vt:lpstr>
      <vt:lpstr>Historique sommaire du projet de champ captant et de l'implication du SMEGREG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Françoise Bégué</cp:lastModifiedBy>
  <cp:revision>27</cp:revision>
  <dcterms:created xsi:type="dcterms:W3CDTF">2023-11-09T14:53:53Z</dcterms:created>
  <dcterms:modified xsi:type="dcterms:W3CDTF">2025-11-25T09:42:22Z</dcterms:modified>
</cp:coreProperties>
</file>