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  <p:sldId id="473" r:id="rId5"/>
    <p:sldId id="474" r:id="rId6"/>
    <p:sldId id="475" r:id="rId7"/>
    <p:sldId id="479" r:id="rId8"/>
    <p:sldId id="480" r:id="rId9"/>
    <p:sldId id="48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2DB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17/02/2025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n°7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Questions diverses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19 février 2025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1.</a:t>
            </a:r>
            <a:r>
              <a:rPr lang="fr-FR" altLang="fr-FR" sz="2400" b="1" dirty="0">
                <a:solidFill>
                  <a:srgbClr val="0077D4"/>
                </a:solidFill>
              </a:rPr>
              <a:t> Evolution du périmètre de l'établissement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1033A58-B181-3950-E284-91578B657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1313" y="2744197"/>
            <a:ext cx="430037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Adhésion de Langon au Syndicat de Castets en Dorthe puis fusion de ce dernier avec le Syndicat du Sauternais = Syndicat de la région de Castets, du Langonnais et du Sauternais (01/01/2025)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Fusion du SIVOM du Bazadais avec le Syndicat du Sud Bazadais = Syndicat des eaux du Grand Bazadais (01/01/2025)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Image 11" descr="Une image contenant text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6D0605DD-6AB9-8828-0622-0CA7F762B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04" y="531182"/>
            <a:ext cx="4432199" cy="6272689"/>
          </a:xfrm>
          <a:prstGeom prst="rect">
            <a:avLst/>
          </a:prstGeom>
        </p:spPr>
      </p:pic>
      <p:sp>
        <p:nvSpPr>
          <p:cNvPr id="13" name="Text Box 15">
            <a:extLst>
              <a:ext uri="{FF2B5EF4-FFF2-40B4-BE49-F238E27FC236}">
                <a16:creationId xmlns:a16="http://schemas.microsoft.com/office/drawing/2014/main" id="{BD94CA28-9059-E3C4-36C2-BDBBBAF4D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46" y="2176026"/>
            <a:ext cx="326910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Entrée du Syndicat de Saint Jean d'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Illac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- Martignas (07/01/2025)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3992E16-C387-997A-7F35-CDCFDD7764E4}"/>
              </a:ext>
            </a:extLst>
          </p:cNvPr>
          <p:cNvCxnSpPr/>
          <p:nvPr/>
        </p:nvCxnSpPr>
        <p:spPr>
          <a:xfrm>
            <a:off x="3374965" y="2744197"/>
            <a:ext cx="1118586" cy="949910"/>
          </a:xfrm>
          <a:prstGeom prst="straightConnector1">
            <a:avLst/>
          </a:prstGeom>
          <a:ln w="50800">
            <a:tailEnd type="diamon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FEBEF33-8F03-915E-AFC4-199D846B87E4}"/>
              </a:ext>
            </a:extLst>
          </p:cNvPr>
          <p:cNvCxnSpPr>
            <a:cxnSpLocks/>
            <a:stCxn id="12" idx="3"/>
          </p:cNvCxnSpPr>
          <p:nvPr/>
        </p:nvCxnSpPr>
        <p:spPr>
          <a:xfrm flipH="1">
            <a:off x="5823896" y="3667527"/>
            <a:ext cx="1656807" cy="1083548"/>
          </a:xfrm>
          <a:prstGeom prst="straightConnector1">
            <a:avLst/>
          </a:prstGeom>
          <a:ln w="50800">
            <a:tailEnd type="diamon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43D5FBC-9FE6-42EE-8696-1F0E87566DEE}"/>
              </a:ext>
            </a:extLst>
          </p:cNvPr>
          <p:cNvCxnSpPr>
            <a:cxnSpLocks/>
          </p:cNvCxnSpPr>
          <p:nvPr/>
        </p:nvCxnSpPr>
        <p:spPr>
          <a:xfrm flipH="1">
            <a:off x="5909396" y="5356100"/>
            <a:ext cx="1571307" cy="0"/>
          </a:xfrm>
          <a:prstGeom prst="straightConnector1">
            <a:avLst/>
          </a:prstGeom>
          <a:ln w="50800">
            <a:tailEnd type="diamon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2A5DB-449A-1369-2C32-0E5BE5B09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A5822E3-C24C-5F65-6D69-D3AF06D3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7DD334E-163F-8B00-945F-902EB21E0EC1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Questions diverses (suite)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789DFAC6-C27D-DEA8-B528-DF0C4FABA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47" y="1266869"/>
            <a:ext cx="11060499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altLang="fr-FR" sz="2400" dirty="0">
                <a:solidFill>
                  <a:srgbClr val="1341A1"/>
                </a:solidFill>
              </a:rPr>
              <a:t>Service d’accompagnement à la gestion des archives du Centre de Gestion de la Fonction Publique de la Gironde – Reconduction convention-cadre 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endParaRPr lang="fr-FR" sz="2400" dirty="0">
              <a:solidFill>
                <a:srgbClr val="1341A1"/>
              </a:solidFill>
            </a:endParaRP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sz="2400" dirty="0">
                <a:solidFill>
                  <a:srgbClr val="1341A1"/>
                </a:solidFill>
              </a:rPr>
              <a:t>Compte épargne temps - Actualisation </a:t>
            </a:r>
          </a:p>
          <a:p>
            <a:pPr marL="457200" indent="-457200" algn="r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sz="2400" dirty="0">
                <a:solidFill>
                  <a:srgbClr val="1341A1"/>
                </a:solidFill>
              </a:rPr>
              <a:t>Evolution des modalités d'indemnisation des jours épargnés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endParaRPr lang="fr-FR" sz="2400" dirty="0">
              <a:solidFill>
                <a:srgbClr val="1341A1"/>
              </a:solidFill>
            </a:endParaRP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sz="2400" dirty="0">
                <a:solidFill>
                  <a:srgbClr val="1341A1"/>
                </a:solidFill>
              </a:rPr>
              <a:t>Compte Financier Unique et obligation de dématérialisation des actes budgétaires  - Convention avec la Préfecture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endParaRPr lang="fr-FR" sz="2400" dirty="0">
              <a:solidFill>
                <a:srgbClr val="1341A1"/>
              </a:solidFill>
            </a:endParaRP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sz="2400" dirty="0" err="1">
                <a:solidFill>
                  <a:srgbClr val="1341A1"/>
                </a:solidFill>
              </a:rPr>
              <a:t>A'URBA</a:t>
            </a:r>
            <a:r>
              <a:rPr lang="fr-FR" sz="2400" dirty="0">
                <a:solidFill>
                  <a:srgbClr val="1341A1"/>
                </a:solidFill>
              </a:rPr>
              <a:t> : confirmation ou infirmation de l'adhésion du SMEGREG</a:t>
            </a:r>
          </a:p>
        </p:txBody>
      </p:sp>
    </p:spTree>
    <p:extLst>
      <p:ext uri="{BB962C8B-B14F-4D97-AF65-F5344CB8AC3E}">
        <p14:creationId xmlns:p14="http://schemas.microsoft.com/office/powerpoint/2010/main" val="373643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C459A-8471-6918-6BEF-B63A2D0BF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313D1-2E6B-6886-3701-E7804753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C24213-655E-4A7C-2083-089EBF2EC5B8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205B1D-D81F-FB1B-5CE0-46D4D00DD840}"/>
              </a:ext>
            </a:extLst>
          </p:cNvPr>
          <p:cNvSpPr txBox="1"/>
          <p:nvPr/>
        </p:nvSpPr>
        <p:spPr>
          <a:xfrm>
            <a:off x="260677" y="1148551"/>
            <a:ext cx="11573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Rappel des objectifs de la campagne </a:t>
            </a:r>
            <a:r>
              <a:rPr lang="fr-FR" sz="2000" dirty="0">
                <a:solidFill>
                  <a:srgbClr val="0070C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Amélioration des connaissances et sensibilisation à la valeur patrimoniale des nappes profondes  à travers la détermination de l'âge de l'eau distribuée aux abonnés. Un projet scientifique et de sensibilisation</a:t>
            </a:r>
          </a:p>
        </p:txBody>
      </p:sp>
      <p:pic>
        <p:nvPicPr>
          <p:cNvPr id="9" name="Image 8" descr="Une image contenant sol, cylindre, plastique, Poubelle&#10;&#10;Description générée automatiquement">
            <a:extLst>
              <a:ext uri="{FF2B5EF4-FFF2-40B4-BE49-F238E27FC236}">
                <a16:creationId xmlns:a16="http://schemas.microsoft.com/office/drawing/2014/main" id="{E9F872DC-8916-D0CD-CBBE-66ABB78CA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877" y="2565824"/>
            <a:ext cx="2871613" cy="382881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B02E08A-3CC8-AB6E-5246-085089E7A650}"/>
              </a:ext>
            </a:extLst>
          </p:cNvPr>
          <p:cNvGrpSpPr/>
          <p:nvPr/>
        </p:nvGrpSpPr>
        <p:grpSpPr>
          <a:xfrm>
            <a:off x="157808" y="2716711"/>
            <a:ext cx="8764250" cy="3323987"/>
            <a:chOff x="190996" y="2998160"/>
            <a:chExt cx="8209086" cy="3323987"/>
          </a:xfrm>
        </p:grpSpPr>
        <p:sp>
          <p:nvSpPr>
            <p:cNvPr id="8" name="ZoneTexte 2">
              <a:extLst>
                <a:ext uri="{FF2B5EF4-FFF2-40B4-BE49-F238E27FC236}">
                  <a16:creationId xmlns:a16="http://schemas.microsoft.com/office/drawing/2014/main" id="{8978480C-9768-49FE-1FD5-BB48B1B5F8DC}"/>
                </a:ext>
              </a:extLst>
            </p:cNvPr>
            <p:cNvSpPr txBox="1"/>
            <p:nvPr/>
          </p:nvSpPr>
          <p:spPr>
            <a:xfrm>
              <a:off x="407194" y="2998160"/>
              <a:ext cx="7992888" cy="33239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chemeClr val="accent6"/>
                  </a:solidFill>
                  <a:latin typeface="Trebuchet MS" panose="020B0603020202020204" pitchFamily="34" charset="0"/>
                </a:rPr>
                <a:t>Volet scientifique</a:t>
              </a:r>
              <a:r>
                <a:rPr lang="fr-FR" b="1" dirty="0">
                  <a:solidFill>
                    <a:schemeClr val="accent6"/>
                  </a:solidFill>
                  <a:latin typeface="Trebuchet MS" panose="020B0603020202020204" pitchFamily="34" charset="0"/>
                </a:rPr>
                <a:t> </a:t>
              </a:r>
              <a:r>
                <a:rPr lang="fr-FR" dirty="0">
                  <a:solidFill>
                    <a:schemeClr val="accent6"/>
                  </a:solidFill>
                  <a:latin typeface="Trebuchet MS" panose="020B0603020202020204" pitchFamily="34" charset="0"/>
                </a:rPr>
                <a:t>: </a:t>
              </a: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</a:rPr>
                <a:t>répondre à un besoin de connaissance sur les nappes profondes :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compréhension des écoulements au sein et entre les réservoirs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étude des paléoclimats/paléo recharge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apport de nouvelles données de calibration au MONA </a:t>
              </a:r>
            </a:p>
            <a:p>
              <a:pPr marL="342900" lvl="1" indent="-342900">
                <a:spcBef>
                  <a:spcPts val="600"/>
                </a:spcBef>
                <a:buClr>
                  <a:srgbClr val="F78F04"/>
                </a:buClr>
                <a:buFont typeface="Arial" panose="020B0604020202020204" pitchFamily="34" charset="0"/>
                <a:buChar char="•"/>
              </a:pPr>
              <a:r>
                <a:rPr lang="fr-FR" u="sng" dirty="0">
                  <a:solidFill>
                    <a:srgbClr val="0077D4"/>
                  </a:solidFill>
                  <a:latin typeface="Trebuchet MS" panose="020B0603020202020204" pitchFamily="34" charset="0"/>
                </a:rPr>
                <a:t>Contenu : 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20 à 30 analyses d’eau de forages exploités pour l’AEP par les services membres du SMEGREG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0077D4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2 à 3 campagnes de prélèvements depuis octobre 2024 et jusqu’en décembre 2025</a:t>
              </a:r>
            </a:p>
          </p:txBody>
        </p:sp>
        <p:pic>
          <p:nvPicPr>
            <p:cNvPr id="11" name="Graphique 10" descr="Microscope contour">
              <a:extLst>
                <a:ext uri="{FF2B5EF4-FFF2-40B4-BE49-F238E27FC236}">
                  <a16:creationId xmlns:a16="http://schemas.microsoft.com/office/drawing/2014/main" id="{D04DA65E-E223-834E-40ED-F03FC52F5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0996" y="3816981"/>
              <a:ext cx="707993" cy="7079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37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34EB-EACC-C264-01E9-8C3ADE25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972055-58F4-8B24-B18D-F092C555EB84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59DE534-C827-4321-ECE3-239C8BB09B07}"/>
              </a:ext>
            </a:extLst>
          </p:cNvPr>
          <p:cNvGrpSpPr/>
          <p:nvPr/>
        </p:nvGrpSpPr>
        <p:grpSpPr>
          <a:xfrm>
            <a:off x="205902" y="1166841"/>
            <a:ext cx="7803150" cy="4909036"/>
            <a:chOff x="232535" y="1598394"/>
            <a:chExt cx="7803150" cy="4909036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AB56BB42-E355-B86F-C906-BB52113A5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853" y="1598394"/>
              <a:ext cx="7387832" cy="4909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000" b="1" u="sng" dirty="0">
                  <a:solidFill>
                    <a:schemeClr val="accent6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Volet sensibilisation</a:t>
              </a:r>
              <a:r>
                <a:rPr lang="fr-FR" sz="2000" b="1" dirty="0">
                  <a:solidFill>
                    <a:schemeClr val="accent6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000" dirty="0">
                  <a:solidFill>
                    <a:schemeClr val="accent6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20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renforcer la sensibilisation à la valeur patrimoniale des ressources et inciter aux économies d'eau </a:t>
              </a:r>
              <a:r>
                <a:rPr lang="fr-FR" sz="20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 </a:t>
              </a:r>
              <a:r>
                <a:rPr lang="fr-FR" sz="20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feuille de route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Création d’un message de sensibilisation général à l’échelle du département, décliné sur différents supports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Message décliné sur chaque service d’eau potable membres avec mise à disposition de support numérique de communication</a:t>
              </a:r>
            </a:p>
            <a:p>
              <a:pPr marL="342900" lvl="1" indent="-342900">
                <a:spcBef>
                  <a:spcPts val="600"/>
                </a:spcBef>
                <a:buClr>
                  <a:srgbClr val="F78F04"/>
                </a:buClr>
                <a:buFont typeface="Arial" panose="020B0604020202020204" pitchFamily="34" charset="0"/>
                <a:buChar char="•"/>
              </a:pPr>
              <a:r>
                <a:rPr lang="fr-FR" sz="2000" u="sng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Organisation :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Portée par le SMEGREG, en partenariat avec la REBM 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Campagne de sensibilisation à partir de juin 2025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Audit des besoins en support de communication réalisé auprès d’un panel de membres en février 2025 (x10)</a:t>
              </a:r>
            </a:p>
            <a:p>
              <a:pPr marL="800100" lvl="1" indent="-342900">
                <a:spcBef>
                  <a:spcPts val="600"/>
                </a:spcBef>
                <a:buClr>
                  <a:srgbClr val="F78F04"/>
                </a:buClr>
                <a:buFont typeface="Wingdings" panose="05000000000000000000" pitchFamily="2" charset="2"/>
                <a:buChar char="ü"/>
              </a:pPr>
              <a:r>
                <a:rPr lang="fr-FR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Sollicitations auprès de la Métropole, du Département et de la Région pour une mise à disposition du mobilier urbain</a:t>
              </a:r>
            </a:p>
          </p:txBody>
        </p:sp>
        <p:pic>
          <p:nvPicPr>
            <p:cNvPr id="4" name="Graphique 6" descr="Classe avec un remplissage uni">
              <a:extLst>
                <a:ext uri="{FF2B5EF4-FFF2-40B4-BE49-F238E27FC236}">
                  <a16:creationId xmlns:a16="http://schemas.microsoft.com/office/drawing/2014/main" id="{83390757-3B66-62CF-5BEE-44AB66500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535" y="2637080"/>
              <a:ext cx="830635" cy="830635"/>
            </a:xfrm>
            <a:prstGeom prst="rect">
              <a:avLst/>
            </a:prstGeom>
          </p:spPr>
        </p:pic>
      </p:grpSp>
      <p:pic>
        <p:nvPicPr>
          <p:cNvPr id="5" name="Image 4" descr="Une image contenant haut-parleur, art&#10;&#10;Description générée automatiquement">
            <a:extLst>
              <a:ext uri="{FF2B5EF4-FFF2-40B4-BE49-F238E27FC236}">
                <a16:creationId xmlns:a16="http://schemas.microsoft.com/office/drawing/2014/main" id="{5F2D6776-380A-FAB0-4F6D-10ECA6E4D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79" y="1876208"/>
            <a:ext cx="3820058" cy="310558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D1B058-941B-29D4-3B10-8B9CD0DAE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27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F8D5-0640-8FC3-4B10-015AF760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DCF3-CDFF-F057-D5A3-32FB79007717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ED8D7F-BE25-2FCF-6A76-4C99F1E65733}"/>
              </a:ext>
            </a:extLst>
          </p:cNvPr>
          <p:cNvGrpSpPr/>
          <p:nvPr/>
        </p:nvGrpSpPr>
        <p:grpSpPr>
          <a:xfrm>
            <a:off x="300697" y="1255821"/>
            <a:ext cx="11288792" cy="4539704"/>
            <a:chOff x="-1144" y="1974912"/>
            <a:chExt cx="11288792" cy="4539704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C2DB5E3A-3AA2-FCAA-8E56-8A2197988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643" y="1974912"/>
              <a:ext cx="10231005" cy="453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b="1" u="sng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Développement graphique 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propositions de concepts de communication par l’agence </a:t>
              </a:r>
              <a:r>
                <a:rPr lang="fr-FR" sz="2400" dirty="0" err="1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Zookeeper</a:t>
              </a:r>
              <a:endParaRPr lang="fr-FR" sz="2400" dirty="0">
                <a:solidFill>
                  <a:srgbClr val="338DCD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endParaRPr lang="fr-FR" sz="2400" dirty="0">
                <a:solidFill>
                  <a:srgbClr val="338DCD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Priorisation des objectifs : entre transmission des connaissances, engagement émotionnel et passage à l’action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cognitifs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connaître)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Informer et faire comprendre la valeur et la vulnérabilité des nappes souterraines.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affectifs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aimer)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Créer une connexion émotionnelle entre le public et cette ressource invisible. 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conatifs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agir)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Inciter les citoyens à des comportements concrets en faveur de la préservation de l’eau.</a:t>
              </a:r>
            </a:p>
          </p:txBody>
        </p:sp>
        <p:pic>
          <p:nvPicPr>
            <p:cNvPr id="7" name="Graphique 6" descr="Chevalet avec un remplissage uni">
              <a:extLst>
                <a:ext uri="{FF2B5EF4-FFF2-40B4-BE49-F238E27FC236}">
                  <a16:creationId xmlns:a16="http://schemas.microsoft.com/office/drawing/2014/main" id="{463D782D-EDAF-CFE2-0EDC-CC87B051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144" y="2214610"/>
              <a:ext cx="963596" cy="963596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FC6EE79-E7BF-8335-6E9B-9554C1FA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475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19A4-702B-BF65-56DF-7E69AB640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5D8639-57AB-B821-84C1-6EC8E5BF39E9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36EAD1-2DB9-6E3C-21A6-55AF4DA5906F}"/>
              </a:ext>
            </a:extLst>
          </p:cNvPr>
          <p:cNvGrpSpPr/>
          <p:nvPr/>
        </p:nvGrpSpPr>
        <p:grpSpPr>
          <a:xfrm>
            <a:off x="297057" y="1054586"/>
            <a:ext cx="10551191" cy="369332"/>
            <a:chOff x="696118" y="1189604"/>
            <a:chExt cx="10551191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E638254B-79E0-BAB2-FC71-94908BE5F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304" y="1189604"/>
              <a:ext cx="102310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FF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Les pistes non retenues </a:t>
              </a:r>
              <a:r>
                <a:rPr lang="fr-FR" dirty="0">
                  <a:solidFill>
                    <a:srgbClr val="FF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Graphique 4" descr="Panneau d’interdiction avec un remplissage uni">
              <a:extLst>
                <a:ext uri="{FF2B5EF4-FFF2-40B4-BE49-F238E27FC236}">
                  <a16:creationId xmlns:a16="http://schemas.microsoft.com/office/drawing/2014/main" id="{4BA7F172-73D8-5AF8-B0CF-A9442992C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6118" y="1238750"/>
              <a:ext cx="320186" cy="320186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397BA62-F9D3-5F6B-5467-C6AD3759B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711" y="2046583"/>
            <a:ext cx="3903931" cy="23236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54B088-2F7C-A7EF-EF2C-F92E5E193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7" y="1638203"/>
            <a:ext cx="3800863" cy="21300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04B836-994F-C4D8-2B01-1908D01FA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163" y="2571822"/>
            <a:ext cx="4095837" cy="232365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49ED1F2-E460-D30A-BBCA-330C3A50BE9C}"/>
              </a:ext>
            </a:extLst>
          </p:cNvPr>
          <p:cNvSpPr txBox="1"/>
          <p:nvPr/>
        </p:nvSpPr>
        <p:spPr>
          <a:xfrm>
            <a:off x="172866" y="3987532"/>
            <a:ext cx="34182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1 : bouteille sculptée </a:t>
            </a:r>
            <a:r>
              <a:rPr lang="fr-FR" sz="14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complexe à appréhender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risqué notamment concernant l'emploi d'une bouteille (de vin ou d’eau</a:t>
            </a: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) +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crise viticole qui s'installe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esthétiquement un peu froid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299058-1678-CF84-8505-A3CF325D3314}"/>
              </a:ext>
            </a:extLst>
          </p:cNvPr>
          <p:cNvSpPr txBox="1"/>
          <p:nvPr/>
        </p:nvSpPr>
        <p:spPr>
          <a:xfrm>
            <a:off x="4174507" y="4531599"/>
            <a:ext cx="35665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2 / Art pariétal</a:t>
            </a:r>
            <a:r>
              <a:rPr lang="fr-FR" sz="14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 : </a:t>
            </a:r>
            <a:endParaRPr lang="fr-FR" sz="1400" b="0" i="0" dirty="0">
              <a:solidFill>
                <a:srgbClr val="0070C0"/>
              </a:solidFill>
              <a:effectLst/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forte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connotation associée à la Dordogne (communication basée sur l’art rupestre et l’homme préhistorique) 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d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ifficile à appréhender par un large public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FB7570-2D97-692C-A288-6A1D3831B5E5}"/>
              </a:ext>
            </a:extLst>
          </p:cNvPr>
          <p:cNvSpPr txBox="1"/>
          <p:nvPr/>
        </p:nvSpPr>
        <p:spPr>
          <a:xfrm>
            <a:off x="8664542" y="5068341"/>
            <a:ext cx="335459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2 / Typo </a:t>
            </a:r>
            <a:r>
              <a:rPr lang="fr-FR" sz="1400" b="1" i="0" dirty="0" err="1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bold</a:t>
            </a:r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 sur fond roche : </a:t>
            </a:r>
            <a:endParaRPr lang="fr-FR" sz="1400" b="0" i="0" dirty="0">
              <a:solidFill>
                <a:srgbClr val="0070C0"/>
              </a:solidFill>
              <a:effectLst/>
              <a:latin typeface="Aptos" panose="020B0004020202020204" pitchFamily="34" charset="0"/>
            </a:endParaRPr>
          </a:p>
          <a:p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- concept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moins abouti et plus long à développer car il doit s'appuyer sur une accroche très impactante qu'il resterait encore à développer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8F5D80-7E13-864D-A11A-C8AB028E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092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2DF87-6B55-0502-6A12-46FDFE370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CEA2232-0B6B-D3E2-6A80-BE3143C55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78" y="1503603"/>
            <a:ext cx="6371907" cy="435622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DD42428-C732-0B9A-EFD9-677304241690}"/>
              </a:ext>
            </a:extLst>
          </p:cNvPr>
          <p:cNvSpPr txBox="1"/>
          <p:nvPr/>
        </p:nvSpPr>
        <p:spPr>
          <a:xfrm>
            <a:off x="7201435" y="1092681"/>
            <a:ext cx="476205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Idée centrale : </a:t>
            </a:r>
            <a:r>
              <a:rPr lang="fr-FR" sz="1600" dirty="0">
                <a:solidFill>
                  <a:srgbClr val="0070C0"/>
                </a:solidFill>
              </a:rPr>
              <a:t>Rendre l’eau ludique et accessible grâce à une mascotte, le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mammouth</a:t>
            </a:r>
            <a:r>
              <a:rPr lang="fr-FR" sz="1600" dirty="0">
                <a:solidFill>
                  <a:srgbClr val="0070C0"/>
                </a:solidFill>
              </a:rPr>
              <a:t>, symbole de la préhistoire et l’associer à l’histoire des eaux souterraines.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Facilité d’identification et d’appropriation </a:t>
            </a:r>
            <a:r>
              <a:rPr lang="fr-FR" sz="1600" dirty="0">
                <a:solidFill>
                  <a:srgbClr val="0070C0"/>
                </a:solidFill>
              </a:rPr>
              <a:t>lien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dirty="0">
                <a:solidFill>
                  <a:srgbClr val="0070C0"/>
                </a:solidFill>
              </a:rPr>
              <a:t>affectif immédiat, facilitation de la mémorisation / adhésion / pas « identitaire » d’un autre territoire 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Symbolique temporelle forte </a:t>
            </a:r>
            <a:r>
              <a:rPr lang="fr-FR" sz="1600" dirty="0">
                <a:solidFill>
                  <a:srgbClr val="0070C0"/>
                </a:solidFill>
              </a:rPr>
              <a:t>: mammouth évoque une époque révolue / l’eau souterraine provient d’un autre temps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dirty="0">
                <a:solidFill>
                  <a:srgbClr val="1341A1"/>
                </a:solidFill>
              </a:rPr>
              <a:t>●  </a:t>
            </a:r>
            <a:r>
              <a:rPr lang="fr-FR" sz="1600" b="1" dirty="0">
                <a:solidFill>
                  <a:srgbClr val="1341A1"/>
                </a:solidFill>
              </a:rPr>
              <a:t>Potentiel de déclinaison digitale </a:t>
            </a:r>
            <a:r>
              <a:rPr lang="fr-FR" sz="1600" dirty="0">
                <a:solidFill>
                  <a:srgbClr val="1341A1"/>
                </a:solidFill>
              </a:rPr>
              <a:t>: </a:t>
            </a:r>
            <a:r>
              <a:rPr lang="fr-FR" sz="1600" dirty="0">
                <a:solidFill>
                  <a:srgbClr val="0070C0"/>
                </a:solidFill>
              </a:rPr>
              <a:t>déclinaison pour contenu pédagogique et interactif.</a:t>
            </a:r>
          </a:p>
          <a:p>
            <a:endParaRPr lang="fr-FR" sz="1600" dirty="0">
              <a:solidFill>
                <a:srgbClr val="0070C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169BD86-5E78-9FBA-D3DA-498A0F76664C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72FB15B9-CE5D-8A87-35BE-81979D11F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PISTES RETENUES, A POUSSER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DFCE7077-60EF-64C4-C072-AE1207777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FDD3E5F-61F8-D1F9-B94D-A98A265CDBCD}"/>
              </a:ext>
            </a:extLst>
          </p:cNvPr>
          <p:cNvGrpSpPr/>
          <p:nvPr/>
        </p:nvGrpSpPr>
        <p:grpSpPr>
          <a:xfrm>
            <a:off x="7097445" y="5257403"/>
            <a:ext cx="4866042" cy="1204856"/>
            <a:chOff x="7097445" y="5257403"/>
            <a:chExt cx="4866042" cy="1204856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2FF56AD-5B18-8176-4668-79E4AC13EFE2}"/>
                </a:ext>
              </a:extLst>
            </p:cNvPr>
            <p:cNvSpPr txBox="1"/>
            <p:nvPr/>
          </p:nvSpPr>
          <p:spPr>
            <a:xfrm>
              <a:off x="7201436" y="5321222"/>
              <a:ext cx="465806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r>
                <a:rPr lang="fr-FR" sz="1600" b="0" i="0" dirty="0">
                  <a:solidFill>
                    <a:srgbClr val="00B050"/>
                  </a:solidFill>
                  <a:effectLst/>
                  <a:latin typeface="+mj-lt"/>
                </a:rPr>
                <a:t>En développement : </a:t>
              </a:r>
              <a:r>
                <a:rPr lang="fr-FR" sz="1600" b="0" i="0" dirty="0">
                  <a:solidFill>
                    <a:srgbClr val="0070C0"/>
                  </a:solidFill>
                  <a:effectLst/>
                  <a:latin typeface="+mj-lt"/>
                </a:rPr>
                <a:t>représentation graphique du mammouth + déclinaison en fonction de l'époque ; accroches possibles ; vigilance à avoir sur le traitement graphique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55BEF75-FA58-C524-51C4-70425BC64F68}"/>
                </a:ext>
              </a:extLst>
            </p:cNvPr>
            <p:cNvSpPr/>
            <p:nvPr/>
          </p:nvSpPr>
          <p:spPr>
            <a:xfrm>
              <a:off x="7097445" y="5257403"/>
              <a:ext cx="4866042" cy="1204856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A8A30787-CFFF-1B2D-594D-563B7706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082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591DB-CDA5-E56E-B718-EF793DC8C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074D81E-6423-331D-4D64-EAD228B81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92" y="1514522"/>
            <a:ext cx="6278897" cy="38289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5128D13-BD25-14E2-F715-F4E8122A15AB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984540D7-F168-D043-94A1-776CC4EA5B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PISTES RETENUES, A POUSSER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Graphique 5" descr="Coche avec un remplissage uni">
              <a:extLst>
                <a:ext uri="{FF2B5EF4-FFF2-40B4-BE49-F238E27FC236}">
                  <a16:creationId xmlns:a16="http://schemas.microsoft.com/office/drawing/2014/main" id="{D0A3F4B3-ABD4-7F1A-2DCA-243AC93CD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09AD6BC-7175-DE20-78C5-34B7C2F7AF43}"/>
              </a:ext>
            </a:extLst>
          </p:cNvPr>
          <p:cNvSpPr txBox="1"/>
          <p:nvPr/>
        </p:nvSpPr>
        <p:spPr>
          <a:xfrm>
            <a:off x="6574229" y="2047455"/>
            <a:ext cx="561777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Idée centrale : </a:t>
            </a:r>
            <a:r>
              <a:rPr lang="fr-FR" sz="1600" dirty="0">
                <a:solidFill>
                  <a:srgbClr val="0070C0"/>
                </a:solidFill>
              </a:rPr>
              <a:t>Associer la forme d’un outil préhistorique (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biface</a:t>
            </a:r>
            <a:r>
              <a:rPr lang="fr-FR" sz="1600" dirty="0">
                <a:solidFill>
                  <a:srgbClr val="0070C0"/>
                </a:solidFill>
              </a:rPr>
              <a:t>) à celle d’une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goutte</a:t>
            </a:r>
            <a:r>
              <a:rPr lang="fr-FR" sz="1600" dirty="0">
                <a:solidFill>
                  <a:srgbClr val="0070C0"/>
                </a:solidFill>
              </a:rPr>
              <a:t> d’eau, suggérant que l’eau est un élément fondateur de notre histoire.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Lien subtil et intelligent entre l’eau et la préhistoire.</a:t>
            </a:r>
          </a:p>
          <a:p>
            <a:endParaRPr lang="fr-FR" sz="1600" b="1" dirty="0">
              <a:solidFill>
                <a:srgbClr val="1341A1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Minimalisme évocateur : </a:t>
            </a:r>
            <a:r>
              <a:rPr lang="fr-FR" sz="1600" dirty="0">
                <a:solidFill>
                  <a:srgbClr val="0070C0"/>
                </a:solidFill>
              </a:rPr>
              <a:t>joue sur la ressemblance de forme pour surprendre et intriguer. </a:t>
            </a:r>
          </a:p>
          <a:p>
            <a:endParaRPr lang="fr-FR" sz="1600" b="1" dirty="0">
              <a:solidFill>
                <a:srgbClr val="1341A1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Écho aux origines de l’humanité </a:t>
            </a:r>
            <a:r>
              <a:rPr lang="fr-FR" sz="1600" b="1" dirty="0">
                <a:solidFill>
                  <a:srgbClr val="0070C0"/>
                </a:solidFill>
              </a:rPr>
              <a:t>: </a:t>
            </a:r>
            <a:r>
              <a:rPr lang="fr-FR" sz="1600" dirty="0">
                <a:solidFill>
                  <a:srgbClr val="0070C0"/>
                </a:solidFill>
              </a:rPr>
              <a:t>rappelle que l’eau est essentielle à la vie depuis toujours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4AD1C14-6AF0-13C8-DA1F-A1C187C7F988}"/>
              </a:ext>
            </a:extLst>
          </p:cNvPr>
          <p:cNvSpPr/>
          <p:nvPr/>
        </p:nvSpPr>
        <p:spPr>
          <a:xfrm>
            <a:off x="2273650" y="5690282"/>
            <a:ext cx="9043395" cy="82986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B5E04B0-9ED7-126C-965E-3DA91FB3C384}"/>
              </a:ext>
            </a:extLst>
          </p:cNvPr>
          <p:cNvSpPr txBox="1"/>
          <p:nvPr/>
        </p:nvSpPr>
        <p:spPr>
          <a:xfrm>
            <a:off x="2474259" y="5690282"/>
            <a:ext cx="9297287" cy="829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B050"/>
                </a:solidFill>
              </a:rPr>
              <a:t>En développement : </a:t>
            </a:r>
            <a:r>
              <a:rPr lang="fr-FR" sz="1600" dirty="0">
                <a:solidFill>
                  <a:srgbClr val="0070C0"/>
                </a:solidFill>
              </a:rPr>
              <a:t>esthétique graphique et l'impact du visuel intéressants et à pousser ; </a:t>
            </a:r>
          </a:p>
          <a:p>
            <a:r>
              <a:rPr lang="fr-FR" sz="1600" dirty="0">
                <a:solidFill>
                  <a:srgbClr val="0070C0"/>
                </a:solidFill>
              </a:rPr>
              <a:t>mais vigilance sur la capacité à rassembler le plus grand nombre (subtilité / connaissance de l’outil / accessibilité du concept / déclinaison en fonction des époques ?)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A82783E-455E-C7E7-7D54-B567BE68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8159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859</Words>
  <Application>Microsoft Office PowerPoint</Application>
  <PresentationFormat>Grand écran</PresentationFormat>
  <Paragraphs>80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Aptos</vt:lpstr>
      <vt:lpstr>Arial</vt:lpstr>
      <vt:lpstr>Google Sans</vt:lpstr>
      <vt:lpstr>Trebuchet MS</vt:lpstr>
      <vt:lpstr>Wingdings</vt:lpstr>
      <vt:lpstr>Office Theme</vt:lpstr>
      <vt:lpstr>Rapport n°7 Questions diverses</vt:lpstr>
      <vt:lpstr>Présentation PowerPoint</vt:lpstr>
      <vt:lpstr>Présentation PowerPoint</vt:lpstr>
      <vt:lpstr>7. Campagne de sensibilisation à partir de l'âge de l'eau</vt:lpstr>
      <vt:lpstr>7. Campagne de sensibilisation à partir de l'âge de l'eau</vt:lpstr>
      <vt:lpstr>7. Campagne de sensibilisation à partir de l'âge de l'eau</vt:lpstr>
      <vt:lpstr>7. Campagne de sensibilisation à partir de l'âge de l'eau</vt:lpstr>
      <vt:lpstr>7. Campagne de sensibilisation à partir de l'âge de l'eau</vt:lpstr>
      <vt:lpstr>7. Campagne de sensibilisation à partir de l'âge de l'eau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22</cp:revision>
  <dcterms:created xsi:type="dcterms:W3CDTF">2023-11-09T14:53:53Z</dcterms:created>
  <dcterms:modified xsi:type="dcterms:W3CDTF">2025-02-17T17:02:56Z</dcterms:modified>
</cp:coreProperties>
</file>