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5" r:id="rId4"/>
    <p:sldId id="454" r:id="rId5"/>
    <p:sldId id="458" r:id="rId6"/>
    <p:sldId id="46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ED7D31"/>
    <a:srgbClr val="CDC2DB"/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13/02/2025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3" y="2130426"/>
            <a:ext cx="10785986" cy="1470025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Rapport n°6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Débat d'orientation budgétaire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19 février 2025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Ressources humaines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65CA35-8D17-132B-4FA2-514519977F28}"/>
              </a:ext>
            </a:extLst>
          </p:cNvPr>
          <p:cNvSpPr txBox="1"/>
          <p:nvPr/>
        </p:nvSpPr>
        <p:spPr>
          <a:xfrm>
            <a:off x="632534" y="882735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Structure des effectifs 2024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3026608-AB23-1A92-2BDB-BC06FB747151}"/>
              </a:ext>
            </a:extLst>
          </p:cNvPr>
          <p:cNvSpPr txBox="1">
            <a:spLocks/>
          </p:cNvSpPr>
          <p:nvPr/>
        </p:nvSpPr>
        <p:spPr>
          <a:xfrm>
            <a:off x="2437157" y="2770960"/>
            <a:ext cx="8579794" cy="1332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Durée effective du travail : 39 heures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23 jours de RTT par an pour les agents à temps complet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Pas d'heure supplémentaire rémunérée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Aucun avantage en nature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27712FB-D990-F303-3359-EDCABC381640}"/>
              </a:ext>
            </a:extLst>
          </p:cNvPr>
          <p:cNvSpPr txBox="1">
            <a:spLocks/>
          </p:cNvSpPr>
          <p:nvPr/>
        </p:nvSpPr>
        <p:spPr>
          <a:xfrm>
            <a:off x="4572000" y="4269649"/>
            <a:ext cx="857979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Rémunérations 2024 (montants mensuels bruts)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C1F5138-0F6A-AA4A-E76B-B50D0A9C2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984926"/>
              </p:ext>
            </p:extLst>
          </p:nvPr>
        </p:nvGraphicFramePr>
        <p:xfrm>
          <a:off x="1113962" y="1282845"/>
          <a:ext cx="6916076" cy="1332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3961">
                  <a:extLst>
                    <a:ext uri="{9D8B030D-6E8A-4147-A177-3AD203B41FA5}">
                      <a16:colId xmlns:a16="http://schemas.microsoft.com/office/drawing/2014/main" val="1845849475"/>
                    </a:ext>
                  </a:extLst>
                </a:gridCol>
                <a:gridCol w="1993790">
                  <a:extLst>
                    <a:ext uri="{9D8B030D-6E8A-4147-A177-3AD203B41FA5}">
                      <a16:colId xmlns:a16="http://schemas.microsoft.com/office/drawing/2014/main" val="28502541"/>
                    </a:ext>
                  </a:extLst>
                </a:gridCol>
                <a:gridCol w="1993790">
                  <a:extLst>
                    <a:ext uri="{9D8B030D-6E8A-4147-A177-3AD203B41FA5}">
                      <a16:colId xmlns:a16="http://schemas.microsoft.com/office/drawing/2014/main" val="1613676649"/>
                    </a:ext>
                  </a:extLst>
                </a:gridCol>
                <a:gridCol w="1994535">
                  <a:extLst>
                    <a:ext uri="{9D8B030D-6E8A-4147-A177-3AD203B41FA5}">
                      <a16:colId xmlns:a16="http://schemas.microsoft.com/office/drawing/2014/main" val="446303120"/>
                    </a:ext>
                  </a:extLst>
                </a:gridCol>
              </a:tblGrid>
              <a:tr h="452930"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effectLst/>
                        </a:rPr>
                        <a:t>Catégorie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Nombre d'agents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Nombre d'équivalents</a:t>
                      </a:r>
                      <a:endParaRPr lang="fr-FR" sz="1400">
                        <a:effectLst/>
                      </a:endParaRPr>
                    </a:p>
                    <a:p>
                      <a:pPr algn="ctr"/>
                      <a:r>
                        <a:rPr lang="fr-FR" sz="1300">
                          <a:effectLst/>
                        </a:rPr>
                        <a:t>temps plein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en % du temps de travail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 anchor="ctr"/>
                </a:tc>
                <a:extLst>
                  <a:ext uri="{0D108BD9-81ED-4DB2-BD59-A6C34878D82A}">
                    <a16:rowId xmlns:a16="http://schemas.microsoft.com/office/drawing/2014/main" val="1390882014"/>
                  </a:ext>
                </a:extLst>
              </a:tr>
              <a:tr h="219805"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A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5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726440" algn="r"/>
                      <a:r>
                        <a:rPr lang="fr-FR" sz="1300">
                          <a:effectLst/>
                        </a:rPr>
                        <a:t>4,5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626110" algn="r"/>
                      <a:r>
                        <a:rPr lang="fr-FR" sz="1300">
                          <a:effectLst/>
                        </a:rPr>
                        <a:t>85 %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extLst>
                  <a:ext uri="{0D108BD9-81ED-4DB2-BD59-A6C34878D82A}">
                    <a16:rowId xmlns:a16="http://schemas.microsoft.com/office/drawing/2014/main" val="3496911672"/>
                  </a:ext>
                </a:extLst>
              </a:tr>
              <a:tr h="219805"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B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dirty="0">
                          <a:effectLst/>
                        </a:rPr>
                        <a:t>1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726440" algn="r"/>
                      <a:r>
                        <a:rPr lang="fr-FR" sz="1300">
                          <a:effectLst/>
                        </a:rPr>
                        <a:t>0,8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626110" algn="r"/>
                      <a:r>
                        <a:rPr lang="fr-FR" sz="1300">
                          <a:effectLst/>
                        </a:rPr>
                        <a:t>15 %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extLst>
                  <a:ext uri="{0D108BD9-81ED-4DB2-BD59-A6C34878D82A}">
                    <a16:rowId xmlns:a16="http://schemas.microsoft.com/office/drawing/2014/main" val="3276771143"/>
                  </a:ext>
                </a:extLst>
              </a:tr>
              <a:tr h="219805"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C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0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726440" algn="r"/>
                      <a:r>
                        <a:rPr lang="fr-FR" sz="1300">
                          <a:effectLst/>
                        </a:rPr>
                        <a:t>0,0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626110" algn="r"/>
                      <a:r>
                        <a:rPr lang="fr-FR" sz="1300">
                          <a:effectLst/>
                        </a:rPr>
                        <a:t>0 %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extLst>
                  <a:ext uri="{0D108BD9-81ED-4DB2-BD59-A6C34878D82A}">
                    <a16:rowId xmlns:a16="http://schemas.microsoft.com/office/drawing/2014/main" val="2707090722"/>
                  </a:ext>
                </a:extLst>
              </a:tr>
              <a:tr h="219805"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Total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>
                          <a:effectLst/>
                        </a:rPr>
                        <a:t>6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726440" algn="r"/>
                      <a:r>
                        <a:rPr lang="fr-FR" sz="1300">
                          <a:effectLst/>
                        </a:rPr>
                        <a:t>5,3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tc>
                  <a:txBody>
                    <a:bodyPr/>
                    <a:lstStyle/>
                    <a:p>
                      <a:pPr marR="626110" algn="r"/>
                      <a:r>
                        <a:rPr lang="fr-FR" sz="1300" dirty="0">
                          <a:effectLst/>
                        </a:rPr>
                        <a:t>100 %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8415" marR="78415" marT="0" marB="0"/>
                </a:tc>
                <a:extLst>
                  <a:ext uri="{0D108BD9-81ED-4DB2-BD59-A6C34878D82A}">
                    <a16:rowId xmlns:a16="http://schemas.microsoft.com/office/drawing/2014/main" val="958400207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E58AEA3-4B16-91B6-3E31-D47328AE8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078388"/>
              </p:ext>
            </p:extLst>
          </p:nvPr>
        </p:nvGraphicFramePr>
        <p:xfrm>
          <a:off x="4993505" y="4701697"/>
          <a:ext cx="6916075" cy="1367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3961">
                  <a:extLst>
                    <a:ext uri="{9D8B030D-6E8A-4147-A177-3AD203B41FA5}">
                      <a16:colId xmlns:a16="http://schemas.microsoft.com/office/drawing/2014/main" val="2723755369"/>
                    </a:ext>
                  </a:extLst>
                </a:gridCol>
                <a:gridCol w="1993790">
                  <a:extLst>
                    <a:ext uri="{9D8B030D-6E8A-4147-A177-3AD203B41FA5}">
                      <a16:colId xmlns:a16="http://schemas.microsoft.com/office/drawing/2014/main" val="3074587535"/>
                    </a:ext>
                  </a:extLst>
                </a:gridCol>
                <a:gridCol w="1993790">
                  <a:extLst>
                    <a:ext uri="{9D8B030D-6E8A-4147-A177-3AD203B41FA5}">
                      <a16:colId xmlns:a16="http://schemas.microsoft.com/office/drawing/2014/main" val="631278276"/>
                    </a:ext>
                  </a:extLst>
                </a:gridCol>
                <a:gridCol w="1994534">
                  <a:extLst>
                    <a:ext uri="{9D8B030D-6E8A-4147-A177-3AD203B41FA5}">
                      <a16:colId xmlns:a16="http://schemas.microsoft.com/office/drawing/2014/main" val="1745189789"/>
                    </a:ext>
                  </a:extLst>
                </a:gridCol>
              </a:tblGrid>
              <a:tr h="455710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Catégorie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Traitement indiciaire 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Régime indemnitaire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Nouvelle bonification indiciaire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 anchor="ctr"/>
                </a:tc>
                <a:extLst>
                  <a:ext uri="{0D108BD9-81ED-4DB2-BD59-A6C34878D82A}">
                    <a16:rowId xmlns:a16="http://schemas.microsoft.com/office/drawing/2014/main" val="3460436139"/>
                  </a:ext>
                </a:extLst>
              </a:tr>
              <a:tr h="22785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A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56895" algn="r"/>
                      <a:r>
                        <a:rPr lang="fr-FR" sz="1200" dirty="0">
                          <a:effectLst/>
                        </a:rPr>
                        <a:t>14 324 €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46100" algn="r"/>
                      <a:r>
                        <a:rPr lang="fr-FR" sz="1200" dirty="0">
                          <a:effectLst/>
                        </a:rPr>
                        <a:t>6697 €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0 €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extLst>
                  <a:ext uri="{0D108BD9-81ED-4DB2-BD59-A6C34878D82A}">
                    <a16:rowId xmlns:a16="http://schemas.microsoft.com/office/drawing/2014/main" val="2242210106"/>
                  </a:ext>
                </a:extLst>
              </a:tr>
              <a:tr h="22785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B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56895" algn="r"/>
                      <a:r>
                        <a:rPr lang="fr-FR" sz="1200" dirty="0">
                          <a:effectLst/>
                        </a:rPr>
                        <a:t>2 422 €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46100" algn="r"/>
                      <a:r>
                        <a:rPr lang="fr-FR" sz="1200" dirty="0">
                          <a:effectLst/>
                        </a:rPr>
                        <a:t>744 €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0 €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extLst>
                  <a:ext uri="{0D108BD9-81ED-4DB2-BD59-A6C34878D82A}">
                    <a16:rowId xmlns:a16="http://schemas.microsoft.com/office/drawing/2014/main" val="930995568"/>
                  </a:ext>
                </a:extLst>
              </a:tr>
              <a:tr h="22785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C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56895" algn="r"/>
                      <a:r>
                        <a:rPr lang="fr-FR" sz="1200">
                          <a:effectLst/>
                        </a:rPr>
                        <a:t>0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46100" algn="r"/>
                      <a:r>
                        <a:rPr lang="fr-FR" sz="1200">
                          <a:effectLst/>
                        </a:rPr>
                        <a:t>0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0 €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extLst>
                  <a:ext uri="{0D108BD9-81ED-4DB2-BD59-A6C34878D82A}">
                    <a16:rowId xmlns:a16="http://schemas.microsoft.com/office/drawing/2014/main" val="4219766225"/>
                  </a:ext>
                </a:extLst>
              </a:tr>
              <a:tr h="227855">
                <a:tc>
                  <a:txBody>
                    <a:bodyPr/>
                    <a:lstStyle/>
                    <a:p>
                      <a:pPr algn="ctr"/>
                      <a:r>
                        <a:rPr lang="fr-FR" sz="1200">
                          <a:effectLst/>
                        </a:rPr>
                        <a:t>Total</a:t>
                      </a:r>
                      <a:endParaRPr lang="fr-F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56895" algn="r"/>
                      <a:r>
                        <a:rPr lang="fr-FR" sz="1200" dirty="0">
                          <a:effectLst/>
                        </a:rPr>
                        <a:t>16 746 €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marR="546100" algn="r"/>
                      <a:r>
                        <a:rPr lang="fr-FR" sz="1200" dirty="0">
                          <a:effectLst/>
                        </a:rPr>
                        <a:t>7 441 €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796" marR="66796" marT="0" marB="0"/>
                </a:tc>
                <a:extLst>
                  <a:ext uri="{0D108BD9-81ED-4DB2-BD59-A6C34878D82A}">
                    <a16:rowId xmlns:a16="http://schemas.microsoft.com/office/drawing/2014/main" val="2979974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110BE-9F01-1315-2791-39CEB738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C5E54C2-2800-5E4A-D446-F6F2B0511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2359373-F927-3527-2535-0BDFE1AF1632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Evolution du budget et analyse des besoins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28888FFA-23AF-8A60-6336-7069E7AA1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624" y="4907697"/>
            <a:ext cx="10360241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Compte tenu de la liste des opérations qui vous ont été présentées précédemment et qui pourraient constituer le socle de notre programme 2025, pour un montant de dépenses externalisées estimé à ce jour à 525 000 € pour les études et 180 000 € pour les opérations de sensibilisation, il me semble pertinent de proposer de reconduire le montant cumulé des contributions des membres de 2024 soit 605 000 €.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DE9FCF-68F1-4DB3-62AB-84D0024A9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35" y="1034104"/>
            <a:ext cx="7340490" cy="3679939"/>
          </a:xfrm>
          <a:prstGeom prst="rect">
            <a:avLst/>
          </a:prstGeom>
        </p:spPr>
      </p:pic>
      <p:sp>
        <p:nvSpPr>
          <p:cNvPr id="3" name="Text Box 15">
            <a:extLst>
              <a:ext uri="{FF2B5EF4-FFF2-40B4-BE49-F238E27FC236}">
                <a16:creationId xmlns:a16="http://schemas.microsoft.com/office/drawing/2014/main" id="{50B0B843-9FF9-892A-AF80-47755F0E8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6738" y="1276917"/>
            <a:ext cx="4009127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Le budget du SMEGREG repose tout d'abord sur le montant cumulé des contributions des membres. Ce cumul est resté inchangé égal à 525 000 € sur la période 2017- 2022 puis a été augmenté les année suivantes à la faveur de l'entrée de nouveaux membres pour, en 2024, atteindre 605 000 €.</a:t>
            </a:r>
          </a:p>
        </p:txBody>
      </p:sp>
    </p:spTree>
    <p:extLst>
      <p:ext uri="{BB962C8B-B14F-4D97-AF65-F5344CB8AC3E}">
        <p14:creationId xmlns:p14="http://schemas.microsoft.com/office/powerpoint/2010/main" val="132647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93CF7-1CB2-AF9D-3656-9B0553CD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73BC39B-377D-B806-59AE-B8EA3F59F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377C5D5-CDC0-EDFA-7919-F58046ACDEF4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Demande du Département et proposition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B915170F-BA5A-636F-7F61-80243349A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361" y="1099177"/>
            <a:ext cx="11597818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Confronté à des difficultés budgétaires, le Département a formellement exprimé le souhait de voir sa contribution au budget du SMEGREG diminuée de 15% par rapport à son montant 2024.</a:t>
            </a: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deux possibilités pour le BP 2025 pour donner une suite favorable à cette demande…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287EE0-CFA2-5CB1-57B6-6B5B4A7CD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585" y="1912183"/>
            <a:ext cx="7430528" cy="3729671"/>
          </a:xfrm>
          <a:prstGeom prst="rect">
            <a:avLst/>
          </a:prstGeom>
        </p:spPr>
      </p:pic>
      <p:sp>
        <p:nvSpPr>
          <p:cNvPr id="4" name="Text Box 15">
            <a:extLst>
              <a:ext uri="{FF2B5EF4-FFF2-40B4-BE49-F238E27FC236}">
                <a16:creationId xmlns:a16="http://schemas.microsoft.com/office/drawing/2014/main" id="{5B6962CD-E711-D747-B0D1-48B715027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4299" y="3223020"/>
            <a:ext cx="51645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6600" dirty="0">
                <a:solidFill>
                  <a:srgbClr val="0077D4"/>
                </a:solidFill>
                <a:latin typeface="Trebuchet MS" panose="020B0603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7744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60B03-CCB0-AE1C-9CF6-BE4298E9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A5D1D038-AB71-B2A8-7F2A-8DDB6FB49BC6}"/>
              </a:ext>
            </a:extLst>
          </p:cNvPr>
          <p:cNvGrpSpPr/>
          <p:nvPr/>
        </p:nvGrpSpPr>
        <p:grpSpPr>
          <a:xfrm>
            <a:off x="1412481" y="2237174"/>
            <a:ext cx="8570248" cy="4301740"/>
            <a:chOff x="1412481" y="2237174"/>
            <a:chExt cx="8570248" cy="430174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F87BB2A-EA8A-011E-581D-2F1C63C8F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2481" y="2237174"/>
              <a:ext cx="8570248" cy="430174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51E8C90-3288-CF14-9A89-C60661347982}"/>
                </a:ext>
              </a:extLst>
            </p:cNvPr>
            <p:cNvSpPr/>
            <p:nvPr/>
          </p:nvSpPr>
          <p:spPr>
            <a:xfrm>
              <a:off x="7393858" y="6193887"/>
              <a:ext cx="1681317" cy="324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1B28498-7CF6-CD83-2577-A0CEF17B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5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6B4171C-CEF1-1457-FC30-444463C7B4F1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Demande du Département et proposition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D459323D-9599-918A-3A82-F868E366C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361" y="900888"/>
            <a:ext cx="11597818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Hypothèse 1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appliquer à la lettre les modalités de calcul des contribution arrêtées à l'article 8 des statuts de l'établissement et réduire le cumul des contributions de 15%, soit une diminution de notre budget de 93 000 € (cumul des contributions réduit à 512 000 €)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9A1A2A15-3516-C6F2-D9A3-FB5616F6B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1168" y="2745005"/>
            <a:ext cx="1485681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605 000 €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512 000 €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6C6FB2AF-8D91-030A-9EE3-41899505F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5075" y="4004347"/>
            <a:ext cx="1485681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222 636 €</a:t>
            </a:r>
          </a:p>
          <a:p>
            <a:pPr algn="just">
              <a:spcBef>
                <a:spcPts val="3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ED7D31"/>
                </a:solidFill>
                <a:latin typeface="Trebuchet MS" panose="020B0603020202020204" pitchFamily="34" charset="0"/>
              </a:rPr>
              <a:t>144 682 €</a:t>
            </a: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144 682 €</a:t>
            </a:r>
          </a:p>
        </p:txBody>
      </p:sp>
    </p:spTree>
    <p:extLst>
      <p:ext uri="{BB962C8B-B14F-4D97-AF65-F5344CB8AC3E}">
        <p14:creationId xmlns:p14="http://schemas.microsoft.com/office/powerpoint/2010/main" val="399924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B19F6-44E3-4CC2-D451-540BFC21E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CD3648A-398C-4130-8A6E-994DAD3E21FE}"/>
              </a:ext>
            </a:extLst>
          </p:cNvPr>
          <p:cNvGrpSpPr/>
          <p:nvPr/>
        </p:nvGrpSpPr>
        <p:grpSpPr>
          <a:xfrm>
            <a:off x="1482652" y="2172268"/>
            <a:ext cx="8575748" cy="4304501"/>
            <a:chOff x="1482652" y="2172268"/>
            <a:chExt cx="8575748" cy="430450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6BAA79E-6296-5257-FF34-7F0F3056B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2652" y="2172268"/>
              <a:ext cx="8575748" cy="430450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8E33142-2758-43E8-80DA-6DC02B6A3054}"/>
                </a:ext>
              </a:extLst>
            </p:cNvPr>
            <p:cNvSpPr/>
            <p:nvPr/>
          </p:nvSpPr>
          <p:spPr>
            <a:xfrm>
              <a:off x="7393858" y="6193888"/>
              <a:ext cx="1681317" cy="1624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C549F6A-F463-D492-8975-76491A16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6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D5A2943B-D276-42D9-40BA-B97A2BA86FFC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Demande du Département et proposition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D1D17037-48AF-9922-399B-0AD061FE2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361" y="900888"/>
            <a:ext cx="1159781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Hypothèse 2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déroger à titre exceptionnel à ces modalités et ne réduire de 15% que la contribution du Département une fois toutes les contributions calculées (cumul des contributions de 583 000 €)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A2223723-4418-76A0-80EF-BCD46168E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9994" y="2613392"/>
            <a:ext cx="14856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605 000 €</a:t>
            </a:r>
          </a:p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583 400 €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FC7AC7F4-BF3C-CF32-D689-3421254AD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6507" y="3548270"/>
            <a:ext cx="1485681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265 823 €</a:t>
            </a:r>
          </a:p>
          <a:p>
            <a:pPr algn="just">
              <a:spcBef>
                <a:spcPts val="4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ED7D31"/>
                </a:solidFill>
                <a:latin typeface="Trebuchet MS" panose="020B0603020202020204" pitchFamily="34" charset="0"/>
              </a:rPr>
              <a:t>172 747 €</a:t>
            </a:r>
          </a:p>
          <a:p>
            <a:pPr algn="just">
              <a:spcBef>
                <a:spcPts val="3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144 800 €</a:t>
            </a:r>
          </a:p>
        </p:txBody>
      </p:sp>
    </p:spTree>
    <p:extLst>
      <p:ext uri="{BB962C8B-B14F-4D97-AF65-F5344CB8AC3E}">
        <p14:creationId xmlns:p14="http://schemas.microsoft.com/office/powerpoint/2010/main" val="68647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447</Words>
  <Application>Microsoft Office PowerPoint</Application>
  <PresentationFormat>Grand écran</PresentationFormat>
  <Paragraphs>85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Trebuchet MS</vt:lpstr>
      <vt:lpstr>Office Theme</vt:lpstr>
      <vt:lpstr>Rapport n°6 Débat d'orientation budgétaire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23</cp:revision>
  <dcterms:created xsi:type="dcterms:W3CDTF">2023-11-09T14:53:53Z</dcterms:created>
  <dcterms:modified xsi:type="dcterms:W3CDTF">2025-02-13T15:46:46Z</dcterms:modified>
</cp:coreProperties>
</file>