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49" r:id="rId3"/>
    <p:sldId id="450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1A1"/>
    <a:srgbClr val="CDC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66" d="100"/>
          <a:sy n="66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FDA66811-417D-4427-8BED-406FCFB60124}"/>
    <pc:docChg chg="modSld">
      <pc:chgData name="Bruno de Grissac" userId="d3f85db1-402d-49d1-8f7f-5bc735f26e17" providerId="ADAL" clId="{FDA66811-417D-4427-8BED-406FCFB60124}" dt="2025-02-18T20:12:25.603" v="39" actId="13926"/>
      <pc:docMkLst>
        <pc:docMk/>
      </pc:docMkLst>
      <pc:sldChg chg="modSp mod">
        <pc:chgData name="Bruno de Grissac" userId="d3f85db1-402d-49d1-8f7f-5bc735f26e17" providerId="ADAL" clId="{FDA66811-417D-4427-8BED-406FCFB60124}" dt="2025-02-18T20:12:25.603" v="39" actId="13926"/>
        <pc:sldMkLst>
          <pc:docMk/>
          <pc:sldMk cId="3736432296" sldId="450"/>
        </pc:sldMkLst>
        <pc:spChg chg="mod">
          <ac:chgData name="Bruno de Grissac" userId="d3f85db1-402d-49d1-8f7f-5bc735f26e17" providerId="ADAL" clId="{FDA66811-417D-4427-8BED-406FCFB60124}" dt="2025-02-18T20:12:25.603" v="39" actId="13926"/>
          <ac:spMkLst>
            <pc:docMk/>
            <pc:sldMk cId="3736432296" sldId="450"/>
            <ac:spMk id="4" creationId="{789DFAC6-C27D-DEA8-B528-DF0C4FABA95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18/02/2025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53" y="2130426"/>
            <a:ext cx="10785986" cy="1470025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rgbClr val="1341A1"/>
                </a:solidFill>
              </a:rPr>
              <a:t>Rapport n°5</a:t>
            </a:r>
            <a:br>
              <a:rPr lang="fr-FR" sz="3600" dirty="0">
                <a:solidFill>
                  <a:srgbClr val="1341A1"/>
                </a:solidFill>
              </a:rPr>
            </a:br>
            <a:r>
              <a:rPr lang="fr-FR" sz="3600" dirty="0">
                <a:solidFill>
                  <a:srgbClr val="1341A1"/>
                </a:solidFill>
              </a:rPr>
              <a:t>Eléments pour un programme 2025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19 février 2025</a:t>
            </a: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ETUDES ET ACTIONS SMEGREG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1033A58-B181-3950-E284-91578B657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023552"/>
            <a:ext cx="6552728" cy="230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et actions SMEGREG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 détaillée d'une cible identifiée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Prospections ponctuelles – faisabilité captages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recherches portées par le SMEGREG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appui technique à des tiers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Projets de substitution</a:t>
            </a:r>
            <a:endParaRPr lang="fr-FR" altLang="fr-FR" sz="11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AB7F403-FB57-A7FD-E6F0-1B6C1D30CC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284" y="1866092"/>
            <a:ext cx="4402800" cy="996941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A0280DB-3711-9183-3AC8-DD78AB80A4CB}"/>
              </a:ext>
            </a:extLst>
          </p:cNvPr>
          <p:cNvCxnSpPr>
            <a:cxnSpLocks/>
          </p:cNvCxnSpPr>
          <p:nvPr/>
        </p:nvCxnSpPr>
        <p:spPr>
          <a:xfrm>
            <a:off x="371933" y="3429000"/>
            <a:ext cx="1147975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Box 15">
            <a:extLst>
              <a:ext uri="{FF2B5EF4-FFF2-40B4-BE49-F238E27FC236}">
                <a16:creationId xmlns:a16="http://schemas.microsoft.com/office/drawing/2014/main" id="{D8A57928-1A98-FA7B-E041-EFD929F91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7058" y="3474508"/>
            <a:ext cx="9334631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</a:rPr>
              <a:t>Pour 2025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1341A1"/>
                </a:solidFill>
              </a:rPr>
              <a:t>phase 3 du projet CSG2 (</a:t>
            </a:r>
            <a:r>
              <a:rPr lang="fr-FR" altLang="fr-FR" dirty="0">
                <a:solidFill>
                  <a:srgbClr val="1341A1"/>
                </a:solidFill>
              </a:rPr>
              <a:t>120 000 € HT</a:t>
            </a:r>
            <a:r>
              <a:rPr lang="fr-FR" altLang="fr-FR" sz="2000" dirty="0">
                <a:solidFill>
                  <a:srgbClr val="1341A1"/>
                </a:solidFill>
              </a:rPr>
              <a:t>) avec le </a:t>
            </a:r>
            <a:r>
              <a:rPr lang="fr-FR" altLang="fr-FR" sz="2000" dirty="0" err="1">
                <a:solidFill>
                  <a:srgbClr val="1341A1"/>
                </a:solidFill>
              </a:rPr>
              <a:t>BRGM</a:t>
            </a:r>
            <a:r>
              <a:rPr lang="fr-FR" altLang="fr-FR" sz="2000" dirty="0">
                <a:solidFill>
                  <a:srgbClr val="1341A1"/>
                </a:solidFill>
              </a:rPr>
              <a:t> qui aboutira à la production d'un modèle hydrogéologique</a:t>
            </a:r>
            <a:endParaRPr lang="fr-FR" altLang="fr-FR" sz="2000" u="sng" dirty="0">
              <a:solidFill>
                <a:srgbClr val="1341A1"/>
              </a:solidFill>
            </a:endParaRP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1341A1"/>
                </a:solidFill>
              </a:rPr>
              <a:t>recherches de ressources d'intérêt local (</a:t>
            </a:r>
            <a:r>
              <a:rPr lang="fr-FR" altLang="fr-FR" dirty="0">
                <a:solidFill>
                  <a:srgbClr val="1341A1"/>
                </a:solidFill>
              </a:rPr>
              <a:t>90 000 € HT –</a:t>
            </a:r>
            <a:r>
              <a:rPr lang="fr-FR" altLang="fr-FR" sz="2000" dirty="0">
                <a:solidFill>
                  <a:srgbClr val="1341A1"/>
                </a:solidFill>
              </a:rPr>
              <a:t> </a:t>
            </a:r>
            <a:r>
              <a:rPr lang="fr-FR" altLang="fr-FR" sz="1600" dirty="0">
                <a:solidFill>
                  <a:srgbClr val="1341A1"/>
                </a:solidFill>
              </a:rPr>
              <a:t>complément/substitution</a:t>
            </a:r>
            <a:r>
              <a:rPr lang="fr-FR" altLang="fr-FR" sz="2000" dirty="0">
                <a:solidFill>
                  <a:srgbClr val="1341A1"/>
                </a:solidFill>
              </a:rPr>
              <a:t>)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1341A1"/>
                </a:solidFill>
              </a:rPr>
              <a:t>potentialités de la nappe alluviale de l'Isle à proximité des forages à l'Eocène du syndicat du Cubzadais Fronsadais sur la commune de Les Billaux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1341A1"/>
                </a:solidFill>
              </a:rPr>
              <a:t>recherche pour les syndicats de Saint Selve, de La Brède et de Léognan-Cadaujac avec pour cible le réservoir Oligocène</a:t>
            </a:r>
            <a:endParaRPr lang="fr-FR" altLang="fr-FR" sz="2000" dirty="0">
              <a:solidFill>
                <a:srgbClr val="1341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2A5DB-449A-1369-2C32-0E5BE5B09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A5822E3-C24C-5F65-6D69-D3AF06D3E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3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7DD334E-163F-8B00-945F-902EB21E0EC1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ETUDES ET ACTIONS </a:t>
            </a:r>
            <a:r>
              <a:rPr lang="fr-FR" altLang="fr-FR" sz="2400" b="1" dirty="0" err="1">
                <a:solidFill>
                  <a:srgbClr val="0077D4"/>
                </a:solidFill>
              </a:rPr>
              <a:t>LIEES</a:t>
            </a:r>
            <a:r>
              <a:rPr lang="fr-FR" altLang="fr-FR" sz="2400" b="1" dirty="0">
                <a:solidFill>
                  <a:srgbClr val="0077D4"/>
                </a:solidFill>
              </a:rPr>
              <a:t> AU SAGE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064FF1FD-CA47-8933-5F99-DEEE0613FD5C}"/>
              </a:ext>
            </a:extLst>
          </p:cNvPr>
          <p:cNvCxnSpPr>
            <a:cxnSpLocks/>
          </p:cNvCxnSpPr>
          <p:nvPr/>
        </p:nvCxnSpPr>
        <p:spPr>
          <a:xfrm flipV="1">
            <a:off x="298560" y="3407239"/>
            <a:ext cx="11564254" cy="2176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Box 15">
            <a:extLst>
              <a:ext uri="{FF2B5EF4-FFF2-40B4-BE49-F238E27FC236}">
                <a16:creationId xmlns:a16="http://schemas.microsoft.com/office/drawing/2014/main" id="{789DFAC6-C27D-DEA8-B528-DF0C4FABA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03" y="3479511"/>
            <a:ext cx="11060499" cy="284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</a:rPr>
              <a:t>Pour 2025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1341A1"/>
                </a:solidFill>
              </a:rPr>
              <a:t>actions récurrentes à concurrence de 180 000 € : [programme d'actions pédagogiques "l'eau, un enjeu majeur pour le département de la Gironde" - 60 000 €] + [Espaces info économie d'eau - 90 000 €] + [diverses opérations de sensibilisation, information, formation - 30 000 €]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1341A1"/>
                </a:solidFill>
              </a:rPr>
              <a:t>évaluation du gisement d'économies d'eau mobilisable dans les hébergements de tourisme (hors hôtellerie et hôtellerie de plein air) - 25 000 € HT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1341A1"/>
                </a:solidFill>
              </a:rPr>
              <a:t>actions nouvelles nécessaires à la révision du SAGE : [convention d'assistance scientifique et technique par le BRGM - 49 000 € HT] + [synthèse hydrogéologique zone Nord du SAGE - 80 000 € HT] + [révision des VMPO - 60 000 € HT] 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987FD1D-EBAD-85FA-5679-997C56AA9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9958" y="951399"/>
            <a:ext cx="6696744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et actions liées au SAGE Nappes profondes de Gironde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Actions récurrentes (DXX = n° de la disposition)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secrétariat technique de la CLE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actions de sensibilisation, d'information, de formation (D38) 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du besoin en ressources de substitution (D40)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tableau de bord du SAGE (D98)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Autres études et actions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études prévues par le SAGE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études demandées par la CLE</a:t>
            </a:r>
            <a:endParaRPr lang="fr-FR" altLang="fr-FR" sz="20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 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978F216-5419-B084-0664-1A3B889875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5" y="1615685"/>
            <a:ext cx="3693573" cy="9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32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</TotalTime>
  <Words>363</Words>
  <Application>Microsoft Office PowerPoint</Application>
  <PresentationFormat>Grand écran</PresentationFormat>
  <Paragraphs>33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</vt:lpstr>
      <vt:lpstr>Office Theme</vt:lpstr>
      <vt:lpstr>Rapport n°5 Eléments pour un programme 2025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26</cp:revision>
  <dcterms:created xsi:type="dcterms:W3CDTF">2023-11-09T14:53:53Z</dcterms:created>
  <dcterms:modified xsi:type="dcterms:W3CDTF">2025-02-18T20:12:28Z</dcterms:modified>
</cp:coreProperties>
</file>