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0"/>
  </p:notesMasterIdLst>
  <p:handoutMasterIdLst>
    <p:handoutMasterId r:id="rId11"/>
  </p:handoutMasterIdLst>
  <p:sldIdLst>
    <p:sldId id="449" r:id="rId2"/>
    <p:sldId id="451" r:id="rId3"/>
    <p:sldId id="462" r:id="rId4"/>
    <p:sldId id="455" r:id="rId5"/>
    <p:sldId id="468" r:id="rId6"/>
    <p:sldId id="471" r:id="rId7"/>
    <p:sldId id="470" r:id="rId8"/>
    <p:sldId id="444" r:id="rId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8DCD"/>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4" autoAdjust="0"/>
    <p:restoredTop sz="94660"/>
  </p:normalViewPr>
  <p:slideViewPr>
    <p:cSldViewPr>
      <p:cViewPr varScale="1">
        <p:scale>
          <a:sx n="102" d="100"/>
          <a:sy n="102" d="100"/>
        </p:scale>
        <p:origin x="828" y="102"/>
      </p:cViewPr>
      <p:guideLst>
        <p:guide orient="horz" pos="2160"/>
        <p:guide pos="384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17/02/2025</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17/02/2025</a:t>
            </a:fld>
            <a:endParaRPr lang="fr-FR" dirty="0"/>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633188" y="5699006"/>
            <a:ext cx="1847088" cy="499872"/>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23" y="5665478"/>
            <a:ext cx="2505456" cy="566928"/>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084120" y="5665489"/>
            <a:ext cx="1847088" cy="499872"/>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32" y="5665489"/>
            <a:ext cx="2505456" cy="566928"/>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12192000" cy="6871678"/>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162647" y="5708877"/>
            <a:ext cx="1847088" cy="499872"/>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23" y="5665478"/>
            <a:ext cx="2505456" cy="566928"/>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2" name="Title 1"/>
          <p:cNvSpPr>
            <a:spLocks noGrp="1"/>
          </p:cNvSpPr>
          <p:nvPr>
            <p:ph type="title"/>
          </p:nvPr>
        </p:nvSpPr>
        <p:spPr>
          <a:xfrm>
            <a:off x="2940464" y="274638"/>
            <a:ext cx="8641935"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335361" y="653300"/>
            <a:ext cx="1627632" cy="438912"/>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6" name="Title 1"/>
          <p:cNvSpPr>
            <a:spLocks noGrp="1"/>
          </p:cNvSpPr>
          <p:nvPr>
            <p:ph type="title"/>
          </p:nvPr>
        </p:nvSpPr>
        <p:spPr>
          <a:xfrm>
            <a:off x="2940464" y="274638"/>
            <a:ext cx="8641935"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5361" y="653300"/>
            <a:ext cx="1627632" cy="438912"/>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2940464" y="274638"/>
            <a:ext cx="8641935"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5361" y="500571"/>
            <a:ext cx="2360066" cy="636422"/>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17/02/2025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23592" y="1340768"/>
            <a:ext cx="7772400" cy="2304256"/>
          </a:xfrm>
        </p:spPr>
        <p:txBody>
          <a:bodyPr/>
          <a:lstStyle/>
          <a:p>
            <a:r>
              <a:rPr lang="fr-FR" dirty="0">
                <a:solidFill>
                  <a:srgbClr val="0070C0"/>
                </a:solidFill>
              </a:rPr>
              <a:t>Rapport d'activité 2024</a:t>
            </a:r>
          </a:p>
        </p:txBody>
      </p:sp>
      <p:sp>
        <p:nvSpPr>
          <p:cNvPr id="5" name="Sous-titre 2"/>
          <p:cNvSpPr>
            <a:spLocks noGrp="1"/>
          </p:cNvSpPr>
          <p:nvPr>
            <p:ph type="subTitle" idx="1"/>
          </p:nvPr>
        </p:nvSpPr>
        <p:spPr>
          <a:xfrm>
            <a:off x="3161892" y="3886201"/>
            <a:ext cx="6400800" cy="784239"/>
          </a:xfrm>
        </p:spPr>
        <p:txBody>
          <a:bodyPr>
            <a:normAutofit lnSpcReduction="10000"/>
          </a:bodyPr>
          <a:lstStyle/>
          <a:p>
            <a:r>
              <a:rPr lang="fr-FR" dirty="0"/>
              <a:t>Comité syndical du SMEGREG</a:t>
            </a:r>
          </a:p>
          <a:p>
            <a:r>
              <a:rPr lang="fr-FR" dirty="0"/>
              <a:t>Réunion du 19 février 2025</a:t>
            </a:r>
          </a:p>
        </p:txBody>
      </p:sp>
    </p:spTree>
    <p:extLst>
      <p:ext uri="{BB962C8B-B14F-4D97-AF65-F5344CB8AC3E}">
        <p14:creationId xmlns:p14="http://schemas.microsoft.com/office/powerpoint/2010/main" val="108079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Volet Institutionnel :</a:t>
            </a:r>
            <a:br>
              <a:rPr lang="fr-FR" sz="2400" b="1" dirty="0">
                <a:solidFill>
                  <a:srgbClr val="0070C0"/>
                </a:solidFill>
              </a:rPr>
            </a:br>
            <a:r>
              <a:rPr lang="fr-FR" sz="2400" b="1" dirty="0">
                <a:solidFill>
                  <a:srgbClr val="0070C0"/>
                </a:solidFill>
              </a:rPr>
              <a:t>gouvernance – réunion des instances</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2</a:t>
            </a:fld>
            <a:endParaRPr lang="fr-FR" dirty="0">
              <a:solidFill>
                <a:srgbClr val="E1E805"/>
              </a:solidFill>
            </a:endParaRPr>
          </a:p>
        </p:txBody>
      </p:sp>
      <p:sp>
        <p:nvSpPr>
          <p:cNvPr id="4" name="Text Box 15"/>
          <p:cNvSpPr txBox="1">
            <a:spLocks noChangeArrowheads="1"/>
          </p:cNvSpPr>
          <p:nvPr/>
        </p:nvSpPr>
        <p:spPr bwMode="auto">
          <a:xfrm>
            <a:off x="407368" y="1628800"/>
            <a:ext cx="7560839" cy="324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000" b="1" u="sng" dirty="0">
                <a:solidFill>
                  <a:srgbClr val="0077D4"/>
                </a:solidFill>
                <a:latin typeface="+mj-lt"/>
              </a:rPr>
              <a:t>SMEGREG :</a:t>
            </a:r>
          </a:p>
          <a:p>
            <a:pPr>
              <a:spcBef>
                <a:spcPts val="1800"/>
              </a:spcBef>
              <a:buClr>
                <a:srgbClr val="FE5000"/>
              </a:buClr>
              <a:buSzPct val="150000"/>
            </a:pPr>
            <a:r>
              <a:rPr lang="fr-FR" sz="2000" dirty="0">
                <a:solidFill>
                  <a:srgbClr val="0077D4"/>
                </a:solidFill>
                <a:latin typeface="+mj-lt"/>
              </a:rPr>
              <a:t>Demande d'adhésion </a:t>
            </a:r>
          </a:p>
          <a:p>
            <a:pPr algn="r">
              <a:buClr>
                <a:srgbClr val="FE5000"/>
              </a:buClr>
              <a:buSzPct val="150000"/>
            </a:pPr>
            <a:r>
              <a:rPr lang="fr-FR" sz="2000" dirty="0">
                <a:solidFill>
                  <a:srgbClr val="0077D4"/>
                </a:solidFill>
                <a:latin typeface="+mj-lt"/>
              </a:rPr>
              <a:t>du Syndicat des eaux de Saint Jean d'</a:t>
            </a:r>
            <a:r>
              <a:rPr lang="fr-FR" sz="2000" dirty="0" err="1">
                <a:solidFill>
                  <a:srgbClr val="0077D4"/>
                </a:solidFill>
                <a:latin typeface="+mj-lt"/>
              </a:rPr>
              <a:t>Illac</a:t>
            </a:r>
            <a:r>
              <a:rPr lang="fr-FR" sz="2000" dirty="0">
                <a:solidFill>
                  <a:srgbClr val="0077D4"/>
                </a:solidFill>
                <a:latin typeface="+mj-lt"/>
              </a:rPr>
              <a:t> - Martignac</a:t>
            </a:r>
            <a:r>
              <a:rPr lang="fr-FR" sz="2000" dirty="0">
                <a:solidFill>
                  <a:srgbClr val="0077D4"/>
                </a:solidFill>
              </a:rPr>
              <a:t>.</a:t>
            </a:r>
          </a:p>
          <a:p>
            <a:pPr>
              <a:spcBef>
                <a:spcPts val="1800"/>
              </a:spcBef>
              <a:buClr>
                <a:srgbClr val="FE5000"/>
              </a:buClr>
              <a:buSzPct val="150000"/>
            </a:pPr>
            <a:endParaRPr lang="fr-FR" sz="2000" dirty="0">
              <a:solidFill>
                <a:srgbClr val="0077D4"/>
              </a:solidFill>
              <a:latin typeface="+mj-lt"/>
            </a:endParaRPr>
          </a:p>
          <a:p>
            <a:pPr>
              <a:spcBef>
                <a:spcPts val="1800"/>
              </a:spcBef>
              <a:buClr>
                <a:srgbClr val="FE5000"/>
              </a:buClr>
              <a:buSzPct val="150000"/>
            </a:pPr>
            <a:r>
              <a:rPr lang="fr-FR" sz="2000" dirty="0">
                <a:solidFill>
                  <a:srgbClr val="0077D4"/>
                </a:solidFill>
                <a:latin typeface="+mj-lt"/>
              </a:rPr>
              <a:t>Avec cette adhésion, les 34 services AEP membres du SMEGREG desserviront 402 communes et prélèveront 78% des volumes prélevés pour l'eau potable pour alimenter plus de 1,3 millions d'habitants. </a:t>
            </a:r>
          </a:p>
        </p:txBody>
      </p:sp>
      <p:pic>
        <p:nvPicPr>
          <p:cNvPr id="5" name="Image 4" descr="Une image contenant texte, capture d’écran, carte&#10;&#10;Le contenu généré par l’IA peut être incorrect.">
            <a:extLst>
              <a:ext uri="{FF2B5EF4-FFF2-40B4-BE49-F238E27FC236}">
                <a16:creationId xmlns:a16="http://schemas.microsoft.com/office/drawing/2014/main" id="{3F3E174D-390B-107C-16CF-13B1ADDD947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184232" y="1175638"/>
            <a:ext cx="3900763" cy="5517232"/>
          </a:xfrm>
          <a:prstGeom prst="rect">
            <a:avLst/>
          </a:prstGeom>
        </p:spPr>
      </p:pic>
    </p:spTree>
    <p:extLst>
      <p:ext uri="{BB962C8B-B14F-4D97-AF65-F5344CB8AC3E}">
        <p14:creationId xmlns:p14="http://schemas.microsoft.com/office/powerpoint/2010/main" val="2206763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Volet Institutionnel :</a:t>
            </a:r>
            <a:br>
              <a:rPr lang="fr-FR" sz="2400" b="1" dirty="0">
                <a:solidFill>
                  <a:srgbClr val="0070C0"/>
                </a:solidFill>
              </a:rPr>
            </a:br>
            <a:r>
              <a:rPr lang="fr-FR" sz="2400" b="1" dirty="0">
                <a:solidFill>
                  <a:srgbClr val="0070C0"/>
                </a:solidFill>
              </a:rPr>
              <a:t>gouvernance – réunion des instances</a:t>
            </a:r>
          </a:p>
        </p:txBody>
      </p:sp>
      <p:sp>
        <p:nvSpPr>
          <p:cNvPr id="4" name="Text Box 15"/>
          <p:cNvSpPr txBox="1">
            <a:spLocks noChangeArrowheads="1"/>
          </p:cNvSpPr>
          <p:nvPr/>
        </p:nvSpPr>
        <p:spPr bwMode="auto">
          <a:xfrm>
            <a:off x="335360" y="2297246"/>
            <a:ext cx="864096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400" b="1" u="sng" dirty="0">
                <a:solidFill>
                  <a:srgbClr val="0077D4"/>
                </a:solidFill>
                <a:latin typeface="+mj-lt"/>
              </a:rPr>
              <a:t>SMEGREG :</a:t>
            </a:r>
          </a:p>
          <a:p>
            <a:pPr marL="342900" indent="-342900">
              <a:spcBef>
                <a:spcPts val="1200"/>
              </a:spcBef>
              <a:buClr>
                <a:srgbClr val="FE5000"/>
              </a:buClr>
              <a:buSzPct val="150000"/>
              <a:buFont typeface="Arial" panose="020B0604020202020204" pitchFamily="34" charset="0"/>
              <a:buChar char="•"/>
            </a:pPr>
            <a:r>
              <a:rPr lang="fr-FR" sz="2400" dirty="0">
                <a:solidFill>
                  <a:srgbClr val="0077D4"/>
                </a:solidFill>
                <a:latin typeface="+mj-lt"/>
              </a:rPr>
              <a:t>3 réunions du Comité syndical :</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24 janvier (débat d'orientation budgétaire)</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6 mars (compte administratif et budget primitif)</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20 novembre (décision budgétaire modificative)</a:t>
            </a:r>
          </a:p>
          <a:p>
            <a:pPr marL="342900" lvl="3" indent="-342900">
              <a:spcBef>
                <a:spcPts val="1200"/>
              </a:spcBef>
              <a:buClr>
                <a:srgbClr val="FE5000"/>
              </a:buClr>
              <a:buSzPct val="150000"/>
              <a:buFont typeface="Arial" panose="020B0604020202020204" pitchFamily="34" charset="0"/>
              <a:buChar char="•"/>
            </a:pPr>
            <a:r>
              <a:rPr lang="fr-FR" sz="2400" dirty="0">
                <a:solidFill>
                  <a:srgbClr val="0077D4"/>
                </a:solidFill>
                <a:latin typeface="+mj-lt"/>
              </a:rPr>
              <a:t>renforcement des moyens humains :</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Ingénieure du Génie de l'Eau et de l'Environnement</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3</a:t>
            </a:fld>
            <a:endParaRPr lang="fr-FR" dirty="0">
              <a:solidFill>
                <a:srgbClr val="E1E805"/>
              </a:solidFill>
            </a:endParaRPr>
          </a:p>
        </p:txBody>
      </p:sp>
      <p:sp>
        <p:nvSpPr>
          <p:cNvPr id="7" name="ZoneTexte 6">
            <a:extLst>
              <a:ext uri="{FF2B5EF4-FFF2-40B4-BE49-F238E27FC236}">
                <a16:creationId xmlns:a16="http://schemas.microsoft.com/office/drawing/2014/main" id="{6D9F2B16-9F72-971E-7763-E7628E1F942C}"/>
              </a:ext>
            </a:extLst>
          </p:cNvPr>
          <p:cNvSpPr txBox="1"/>
          <p:nvPr/>
        </p:nvSpPr>
        <p:spPr>
          <a:xfrm>
            <a:off x="5951984" y="1484784"/>
            <a:ext cx="5770360" cy="1429366"/>
          </a:xfrm>
          <a:prstGeom prst="rect">
            <a:avLst/>
          </a:prstGeom>
          <a:noFill/>
          <a:ln w="28575">
            <a:solidFill>
              <a:schemeClr val="tx2">
                <a:lumMod val="60000"/>
                <a:lumOff val="40000"/>
              </a:schemeClr>
            </a:solidFill>
          </a:ln>
        </p:spPr>
        <p:txBody>
          <a:bodyPr wrap="square">
            <a:spAutoFit/>
          </a:bodyPr>
          <a:lstStyle/>
          <a:p>
            <a:pPr>
              <a:lnSpc>
                <a:spcPct val="107000"/>
              </a:lnSpc>
            </a:pPr>
            <a:r>
              <a:rPr lang="fr-FR" b="1"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Budget 2024</a:t>
            </a:r>
            <a:endParaRPr lang="fr-FR"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Contributions des membres : 			605 000 €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Subventions de l'Agence de l'eau Adour-Garonne : 399 562 €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Cession d'un forage et autres : 		152 852 €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Total recettes 2024 : 		            1 157 414 €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3435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Volet Institutionnel :</a:t>
            </a:r>
            <a:br>
              <a:rPr lang="fr-FR" sz="2400" b="1" dirty="0">
                <a:solidFill>
                  <a:srgbClr val="0070C0"/>
                </a:solidFill>
              </a:rPr>
            </a:br>
            <a:r>
              <a:rPr lang="fr-FR" sz="2400" b="1" dirty="0">
                <a:solidFill>
                  <a:srgbClr val="0070C0"/>
                </a:solidFill>
              </a:rPr>
              <a:t>gouvernance – réunion des instances</a:t>
            </a:r>
          </a:p>
        </p:txBody>
      </p:sp>
      <p:sp>
        <p:nvSpPr>
          <p:cNvPr id="4" name="Text Box 15"/>
          <p:cNvSpPr txBox="1">
            <a:spLocks noChangeArrowheads="1"/>
          </p:cNvSpPr>
          <p:nvPr/>
        </p:nvSpPr>
        <p:spPr bwMode="auto">
          <a:xfrm>
            <a:off x="479376" y="1437861"/>
            <a:ext cx="1152128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400" b="1" u="sng" dirty="0">
                <a:solidFill>
                  <a:srgbClr val="0077D4"/>
                </a:solidFill>
                <a:latin typeface="+mj-lt"/>
              </a:rPr>
              <a:t>CLE :</a:t>
            </a:r>
          </a:p>
          <a:p>
            <a:pPr marL="800100" lvl="1" indent="-342900">
              <a:spcBef>
                <a:spcPts val="300"/>
              </a:spcBef>
              <a:buClr>
                <a:srgbClr val="FE5000"/>
              </a:buClr>
              <a:buSzPct val="150000"/>
              <a:buFont typeface="Arial" panose="020B0604020202020204" pitchFamily="34" charset="0"/>
              <a:buChar char="•"/>
            </a:pPr>
            <a:r>
              <a:rPr lang="fr-FR" sz="2400" dirty="0">
                <a:solidFill>
                  <a:srgbClr val="0077D4"/>
                </a:solidFill>
                <a:latin typeface="+mj-lt"/>
              </a:rPr>
              <a:t>deux réunions plénières : 13 mai et 10 juillet</a:t>
            </a:r>
          </a:p>
          <a:p>
            <a:pPr marL="800100" lvl="1" indent="-342900">
              <a:spcBef>
                <a:spcPts val="300"/>
              </a:spcBef>
              <a:buClr>
                <a:srgbClr val="FE5000"/>
              </a:buClr>
              <a:buSzPct val="150000"/>
              <a:buFont typeface="Arial" panose="020B0604020202020204" pitchFamily="34" charset="0"/>
              <a:buChar char="•"/>
            </a:pPr>
            <a:r>
              <a:rPr lang="fr-FR" sz="2400" dirty="0">
                <a:solidFill>
                  <a:srgbClr val="0077D4"/>
                </a:solidFill>
                <a:latin typeface="+mj-lt"/>
              </a:rPr>
              <a:t>nouvelle augmentation des saisines de la CLE :</a:t>
            </a:r>
          </a:p>
          <a:p>
            <a:pPr marL="1257300" lvl="2" indent="-342900">
              <a:spcBef>
                <a:spcPts val="300"/>
              </a:spcBef>
              <a:buClr>
                <a:srgbClr val="FE5000"/>
              </a:buClr>
              <a:buSzPct val="100000"/>
              <a:buFont typeface="Wingdings" panose="05000000000000000000" pitchFamily="2" charset="2"/>
              <a:buChar char="ü"/>
            </a:pPr>
            <a:r>
              <a:rPr lang="fr-FR" sz="2400" dirty="0">
                <a:solidFill>
                  <a:srgbClr val="0077D4"/>
                </a:solidFill>
                <a:latin typeface="+mj-lt"/>
              </a:rPr>
              <a:t>167 dossiers reçus par le SMEGREG (156 en 2023)</a:t>
            </a:r>
          </a:p>
          <a:p>
            <a:pPr marL="1257300" lvl="2" indent="-342900">
              <a:spcBef>
                <a:spcPts val="300"/>
              </a:spcBef>
              <a:buClr>
                <a:srgbClr val="FE5000"/>
              </a:buClr>
              <a:buSzPct val="100000"/>
              <a:buFont typeface="Wingdings" panose="05000000000000000000" pitchFamily="2" charset="2"/>
              <a:buChar char="ü"/>
            </a:pPr>
            <a:r>
              <a:rPr lang="fr-FR" sz="2400" dirty="0">
                <a:solidFill>
                  <a:srgbClr val="0077D4"/>
                </a:solidFill>
                <a:latin typeface="+mj-lt"/>
              </a:rPr>
              <a:t>44 ont donné lieu à la formalisation d'un avis :</a:t>
            </a:r>
          </a:p>
          <a:p>
            <a:pPr marL="1657350" lvl="3" indent="-285750">
              <a:buClr>
                <a:srgbClr val="FE5000"/>
              </a:buClr>
              <a:buSzPct val="100000"/>
              <a:buFont typeface="Wingdings" panose="05000000000000000000" pitchFamily="2" charset="2"/>
              <a:buChar char="§"/>
            </a:pPr>
            <a:r>
              <a:rPr lang="fr-FR" sz="2000" dirty="0">
                <a:solidFill>
                  <a:srgbClr val="0077D4"/>
                </a:solidFill>
                <a:latin typeface="+mj-lt"/>
              </a:rPr>
              <a:t>10 par la CLE ou son bureau,</a:t>
            </a:r>
          </a:p>
          <a:p>
            <a:pPr marL="1657350" lvl="3" indent="-285750">
              <a:buClr>
                <a:srgbClr val="FE5000"/>
              </a:buClr>
              <a:buSzPct val="100000"/>
              <a:buFont typeface="Wingdings" panose="05000000000000000000" pitchFamily="2" charset="2"/>
              <a:buChar char="§"/>
            </a:pPr>
            <a:r>
              <a:rPr lang="fr-FR" sz="2000" dirty="0">
                <a:solidFill>
                  <a:srgbClr val="0077D4"/>
                </a:solidFill>
                <a:latin typeface="+mj-lt"/>
              </a:rPr>
              <a:t>43 par le SMEGREG au titre de sa délégation</a:t>
            </a:r>
          </a:p>
          <a:p>
            <a:pPr marL="1657350" lvl="3" indent="-285750">
              <a:buClr>
                <a:srgbClr val="FE5000"/>
              </a:buClr>
              <a:buSzPct val="100000"/>
              <a:buFont typeface="Wingdings" panose="05000000000000000000" pitchFamily="2" charset="2"/>
              <a:buChar char="§"/>
            </a:pPr>
            <a:endParaRPr lang="fr-FR" sz="2400" dirty="0">
              <a:solidFill>
                <a:srgbClr val="0077D4"/>
              </a:solidFill>
              <a:latin typeface="+mj-lt"/>
            </a:endParaRPr>
          </a:p>
          <a:p>
            <a:pPr marL="800100" lvl="1" indent="-342900">
              <a:buClr>
                <a:srgbClr val="FE5000"/>
              </a:buClr>
              <a:buSzPct val="150000"/>
              <a:buFont typeface="Arial" panose="020B0604020202020204" pitchFamily="34" charset="0"/>
              <a:buChar char="•"/>
            </a:pPr>
            <a:r>
              <a:rPr lang="fr-FR" sz="2400" dirty="0">
                <a:solidFill>
                  <a:srgbClr val="0077D4"/>
                </a:solidFill>
                <a:latin typeface="+mj-lt"/>
              </a:rPr>
              <a:t>renouvellement de la composition de la CLE</a:t>
            </a:r>
          </a:p>
          <a:p>
            <a:pPr marL="800100" lvl="1" indent="-342900">
              <a:buClr>
                <a:srgbClr val="FE5000"/>
              </a:buClr>
              <a:buSzPct val="150000"/>
              <a:buFont typeface="Arial" panose="020B0604020202020204" pitchFamily="34" charset="0"/>
              <a:buChar char="•"/>
            </a:pPr>
            <a:r>
              <a:rPr lang="fr-FR" sz="2400" dirty="0">
                <a:solidFill>
                  <a:srgbClr val="0077D4"/>
                </a:solidFill>
                <a:latin typeface="+mj-lt"/>
              </a:rPr>
              <a:t>élection du Président et du Vice-Président</a:t>
            </a:r>
          </a:p>
          <a:p>
            <a:pPr marL="800100" lvl="1" indent="-342900">
              <a:buClr>
                <a:srgbClr val="FE5000"/>
              </a:buClr>
              <a:buSzPct val="150000"/>
              <a:buFont typeface="Arial" panose="020B0604020202020204" pitchFamily="34" charset="0"/>
              <a:buChar char="•"/>
            </a:pPr>
            <a:r>
              <a:rPr lang="fr-FR" sz="2400" dirty="0">
                <a:solidFill>
                  <a:srgbClr val="0077D4"/>
                </a:solidFill>
                <a:latin typeface="+mj-lt"/>
              </a:rPr>
              <a:t>élection du bureau</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4</a:t>
            </a:fld>
            <a:endParaRPr lang="fr-FR" dirty="0">
              <a:solidFill>
                <a:srgbClr val="E1E805"/>
              </a:solidFill>
            </a:endParaRPr>
          </a:p>
        </p:txBody>
      </p:sp>
    </p:spTree>
    <p:extLst>
      <p:ext uri="{BB962C8B-B14F-4D97-AF65-F5344CB8AC3E}">
        <p14:creationId xmlns:p14="http://schemas.microsoft.com/office/powerpoint/2010/main" val="1277923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55B39A3-BB0F-729C-1339-14FD4A6ACB23}"/>
              </a:ext>
            </a:extLst>
          </p:cNvPr>
          <p:cNvSpPr/>
          <p:nvPr/>
        </p:nvSpPr>
        <p:spPr>
          <a:xfrm>
            <a:off x="0" y="3722224"/>
            <a:ext cx="12192000" cy="132343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normAutofit/>
          </a:bodyPr>
          <a:lstStyle/>
          <a:p>
            <a:pPr algn="ctr"/>
            <a:r>
              <a:rPr lang="fr-FR" sz="2400" b="1" dirty="0">
                <a:solidFill>
                  <a:srgbClr val="0070C0"/>
                </a:solidFill>
              </a:rPr>
              <a:t>Volet Opérationnel</a:t>
            </a:r>
            <a:br>
              <a:rPr lang="fr-FR" sz="2400" b="1" dirty="0">
                <a:solidFill>
                  <a:srgbClr val="0070C0"/>
                </a:solidFill>
              </a:rPr>
            </a:br>
            <a:r>
              <a:rPr lang="fr-FR" sz="2400" b="1" dirty="0">
                <a:solidFill>
                  <a:srgbClr val="0070C0"/>
                </a:solidFill>
              </a:rPr>
              <a:t>Etudes des ressources / Etudes SAGE-CLE</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5</a:t>
            </a:fld>
            <a:endParaRPr lang="fr-FR" dirty="0">
              <a:solidFill>
                <a:srgbClr val="E1E805"/>
              </a:solidFill>
            </a:endParaRPr>
          </a:p>
        </p:txBody>
      </p:sp>
      <p:sp>
        <p:nvSpPr>
          <p:cNvPr id="3" name="Text Box 15">
            <a:extLst>
              <a:ext uri="{FF2B5EF4-FFF2-40B4-BE49-F238E27FC236}">
                <a16:creationId xmlns:a16="http://schemas.microsoft.com/office/drawing/2014/main" id="{D8FFD24A-FAE8-93C3-A08A-B4FD6CB564A9}"/>
              </a:ext>
            </a:extLst>
          </p:cNvPr>
          <p:cNvSpPr txBox="1">
            <a:spLocks noChangeArrowheads="1"/>
          </p:cNvSpPr>
          <p:nvPr/>
        </p:nvSpPr>
        <p:spPr bwMode="auto">
          <a:xfrm>
            <a:off x="119336" y="1391222"/>
            <a:ext cx="626469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200"/>
              </a:spcBef>
              <a:buClr>
                <a:srgbClr val="FE5000"/>
              </a:buClr>
              <a:buSzPct val="100000"/>
            </a:pPr>
            <a:r>
              <a:rPr lang="fr-FR" sz="2000" dirty="0">
                <a:solidFill>
                  <a:srgbClr val="0077D4"/>
                </a:solidFill>
                <a:latin typeface="+mj-lt"/>
              </a:rPr>
              <a:t>Recherches ponctuelles de ressources nouvelles : </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Syndicat de Targon (La Sauve)</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SIAEPA du </a:t>
            </a: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Cubzadais</a:t>
            </a: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 Fronsadais (Marcenais)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Syndicat des Eaux du Grands Bazadais (ex Sud Bazadais, Cudos) </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Etude alluvions Caudrot </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MES </a:t>
            </a: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Aillon</a:t>
            </a: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 , </a:t>
            </a: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Aunos</a:t>
            </a: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 </a:t>
            </a:r>
            <a:endParaRPr lang="fr-FR" sz="2000" dirty="0">
              <a:solidFill>
                <a:srgbClr val="0070C0"/>
              </a:solidFill>
              <a:latin typeface="Trebuchet MS" panose="020B0603020202020204" pitchFamily="34" charset="0"/>
              <a:cs typeface="Arial" panose="020B0604020202020204" pitchFamily="34" charset="0"/>
            </a:endParaRPr>
          </a:p>
        </p:txBody>
      </p:sp>
      <p:sp>
        <p:nvSpPr>
          <p:cNvPr id="5" name="Text Box 15">
            <a:extLst>
              <a:ext uri="{FF2B5EF4-FFF2-40B4-BE49-F238E27FC236}">
                <a16:creationId xmlns:a16="http://schemas.microsoft.com/office/drawing/2014/main" id="{BFFF9736-1EA1-4A78-1515-96E04A5B3EFC}"/>
              </a:ext>
            </a:extLst>
          </p:cNvPr>
          <p:cNvSpPr txBox="1">
            <a:spLocks noChangeArrowheads="1"/>
          </p:cNvSpPr>
          <p:nvPr/>
        </p:nvSpPr>
        <p:spPr bwMode="auto">
          <a:xfrm>
            <a:off x="1991544" y="3876111"/>
            <a:ext cx="39574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1200"/>
              </a:spcBef>
              <a:buClr>
                <a:srgbClr val="FE5000"/>
              </a:buClr>
              <a:buSzPct val="100000"/>
              <a:buFont typeface="Arial" panose="020B0604020202020204" pitchFamily="34" charset="0"/>
              <a:buChar char="•"/>
            </a:pPr>
            <a:r>
              <a:rPr lang="fr-FR" sz="2000" dirty="0">
                <a:solidFill>
                  <a:srgbClr val="0077D4"/>
                </a:solidFill>
                <a:latin typeface="+mj-lt"/>
              </a:rPr>
              <a:t>Etudes au long cours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cs typeface="Arial" panose="020B0604020202020204" pitchFamily="34" charset="0"/>
              </a:rPr>
              <a:t>CSG forage de Salles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cs typeface="Arial" panose="020B0604020202020204" pitchFamily="34" charset="0"/>
              </a:rPr>
              <a:t>Recherche Sud Métropole </a:t>
            </a:r>
          </a:p>
        </p:txBody>
      </p:sp>
      <p:sp>
        <p:nvSpPr>
          <p:cNvPr id="23" name="Text Box 15">
            <a:extLst>
              <a:ext uri="{FF2B5EF4-FFF2-40B4-BE49-F238E27FC236}">
                <a16:creationId xmlns:a16="http://schemas.microsoft.com/office/drawing/2014/main" id="{823E4903-52B9-2E42-D6A2-AB2BBEF58B55}"/>
              </a:ext>
            </a:extLst>
          </p:cNvPr>
          <p:cNvSpPr txBox="1">
            <a:spLocks noChangeArrowheads="1"/>
          </p:cNvSpPr>
          <p:nvPr/>
        </p:nvSpPr>
        <p:spPr bwMode="auto">
          <a:xfrm>
            <a:off x="3970273" y="5153755"/>
            <a:ext cx="7861901"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1200"/>
              </a:spcBef>
              <a:buClr>
                <a:srgbClr val="FE5000"/>
              </a:buClr>
              <a:buSzPct val="100000"/>
              <a:buFont typeface="Arial" panose="020B0604020202020204" pitchFamily="34" charset="0"/>
              <a:buChar char="•"/>
            </a:pPr>
            <a:r>
              <a:rPr lang="fr-FR" sz="2000" dirty="0">
                <a:solidFill>
                  <a:srgbClr val="0077D4"/>
                </a:solidFill>
                <a:latin typeface="+mj-lt"/>
              </a:rPr>
              <a:t>Recherches académiques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cs typeface="Arial" panose="020B0604020202020204" pitchFamily="34" charset="0"/>
              </a:rPr>
              <a:t>DEESAL</a:t>
            </a:r>
          </a:p>
          <a:p>
            <a:pPr marL="800100" lvl="1" indent="-342900">
              <a:buClr>
                <a:srgbClr val="FE5000"/>
              </a:buClr>
              <a:buSzPct val="100000"/>
              <a:buFont typeface="Wingdings" panose="05000000000000000000" pitchFamily="2" charset="2"/>
              <a:buChar char="ü"/>
            </a:pP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PaléEAUX</a:t>
            </a:r>
            <a:endPar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endParaRP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datation de l’eau en Gironde</a:t>
            </a:r>
          </a:p>
          <a:p>
            <a:pPr marL="800100" lvl="1" indent="-342900">
              <a:buClr>
                <a:srgbClr val="FE5000"/>
              </a:buClr>
              <a:buSzPct val="100000"/>
              <a:buFont typeface="Wingdings" panose="05000000000000000000" pitchFamily="2" charset="2"/>
              <a:buChar char="ü"/>
            </a:pPr>
            <a:endParaRPr lang="fr-FR" sz="2000" dirty="0">
              <a:solidFill>
                <a:srgbClr val="0070C0"/>
              </a:solidFill>
              <a:latin typeface="Trebuchet MS" panose="020B0603020202020204" pitchFamily="34" charset="0"/>
              <a:cs typeface="Arial" panose="020B0604020202020204" pitchFamily="34" charset="0"/>
            </a:endParaRPr>
          </a:p>
        </p:txBody>
      </p:sp>
      <p:sp>
        <p:nvSpPr>
          <p:cNvPr id="10" name="Text Box 15">
            <a:extLst>
              <a:ext uri="{FF2B5EF4-FFF2-40B4-BE49-F238E27FC236}">
                <a16:creationId xmlns:a16="http://schemas.microsoft.com/office/drawing/2014/main" id="{F62DE5D0-CC97-A196-5B07-ED4419BF7EEC}"/>
              </a:ext>
            </a:extLst>
          </p:cNvPr>
          <p:cNvSpPr txBox="1">
            <a:spLocks noChangeArrowheads="1"/>
          </p:cNvSpPr>
          <p:nvPr/>
        </p:nvSpPr>
        <p:spPr bwMode="auto">
          <a:xfrm>
            <a:off x="7464152" y="1736350"/>
            <a:ext cx="3602385" cy="1554272"/>
          </a:xfrm>
          <a:prstGeom prst="rect">
            <a:avLst/>
          </a:prstGeom>
          <a:solidFill>
            <a:schemeClr val="bg1">
              <a:lumMod val="95000"/>
            </a:schemeClr>
          </a:solidFill>
          <a:ln w="19050" algn="ctr">
            <a:solidFill>
              <a:schemeClr val="bg1">
                <a:lumMod val="65000"/>
              </a:schemeClr>
            </a:solidFill>
            <a:miter lim="800000"/>
            <a:headEnd/>
            <a:tailEnd/>
          </a:ln>
        </p:spPr>
        <p:txBody>
          <a:bodyPr wrap="square">
            <a:spAutoFit/>
          </a:bodyPr>
          <a:lstStyle/>
          <a:p>
            <a:pPr algn="ctr">
              <a:spcBef>
                <a:spcPts val="300"/>
              </a:spcBef>
            </a:pPr>
            <a:r>
              <a:rPr lang="fr-FR" sz="1800" b="1" dirty="0">
                <a:solidFill>
                  <a:srgbClr val="338DCD"/>
                </a:solidFill>
                <a:effectLst/>
                <a:latin typeface="Trebuchet MS" panose="020B0603020202020204" pitchFamily="34" charset="0"/>
                <a:ea typeface="Times New Roman" panose="02020603050405020304" pitchFamily="18" charset="0"/>
              </a:rPr>
              <a:t>Combien de mètres forés avec le SMEGREG en 2024</a:t>
            </a:r>
            <a:endParaRPr lang="fr-FR" sz="1800" b="1" dirty="0">
              <a:solidFill>
                <a:srgbClr val="338DCD"/>
              </a:solidFill>
              <a:effectLst/>
              <a:latin typeface="Times New Roman" panose="02020603050405020304" pitchFamily="18" charset="0"/>
              <a:ea typeface="Times New Roman" panose="02020603050405020304" pitchFamily="18" charset="0"/>
            </a:endParaRPr>
          </a:p>
          <a:p>
            <a:pPr algn="ctr">
              <a:spcBef>
                <a:spcPts val="300"/>
              </a:spcBef>
            </a:pPr>
            <a:r>
              <a:rPr lang="fr-FR" sz="1800" b="1" dirty="0">
                <a:solidFill>
                  <a:schemeClr val="accent6">
                    <a:lumMod val="75000"/>
                  </a:schemeClr>
                </a:solidFill>
                <a:effectLst/>
                <a:latin typeface="Trebuchet MS" panose="020B0603020202020204" pitchFamily="34" charset="0"/>
                <a:ea typeface="Times New Roman" panose="02020603050405020304" pitchFamily="18" charset="0"/>
              </a:rPr>
              <a:t>488 m en 5 forages</a:t>
            </a:r>
          </a:p>
          <a:p>
            <a:pPr algn="ctr">
              <a:spcBef>
                <a:spcPts val="300"/>
              </a:spcBef>
            </a:pPr>
            <a:r>
              <a:rPr lang="fr-FR" sz="1800" dirty="0">
                <a:solidFill>
                  <a:schemeClr val="accent6">
                    <a:lumMod val="75000"/>
                  </a:schemeClr>
                </a:solidFill>
                <a:effectLst/>
                <a:latin typeface="Trebuchet MS" panose="020B0603020202020204" pitchFamily="34" charset="0"/>
                <a:ea typeface="Times New Roman" panose="02020603050405020304" pitchFamily="18" charset="0"/>
              </a:rPr>
              <a:t>(340 m en maîtrise d’ouvrage et 144 m en appui technique)</a:t>
            </a:r>
            <a:endParaRPr lang="fr-FR" sz="1800" dirty="0">
              <a:solidFill>
                <a:schemeClr val="accent6">
                  <a:lumMod val="75000"/>
                </a:schemeClr>
              </a:solidFill>
              <a:effectLst/>
              <a:latin typeface="Times New Roman" panose="02020603050405020304" pitchFamily="18" charset="0"/>
              <a:ea typeface="Times New Roman" panose="02020603050405020304" pitchFamily="18" charset="0"/>
            </a:endParaRPr>
          </a:p>
        </p:txBody>
      </p:sp>
      <p:sp>
        <p:nvSpPr>
          <p:cNvPr id="4" name="Text Box 15">
            <a:extLst>
              <a:ext uri="{FF2B5EF4-FFF2-40B4-BE49-F238E27FC236}">
                <a16:creationId xmlns:a16="http://schemas.microsoft.com/office/drawing/2014/main" id="{77F26E1C-C898-5BDD-E63C-7037180C3F83}"/>
              </a:ext>
            </a:extLst>
          </p:cNvPr>
          <p:cNvSpPr txBox="1">
            <a:spLocks noChangeArrowheads="1"/>
          </p:cNvSpPr>
          <p:nvPr/>
        </p:nvSpPr>
        <p:spPr bwMode="auto">
          <a:xfrm>
            <a:off x="8214759" y="4072505"/>
            <a:ext cx="3602385" cy="684803"/>
          </a:xfrm>
          <a:prstGeom prst="rect">
            <a:avLst/>
          </a:prstGeom>
          <a:solidFill>
            <a:schemeClr val="bg1">
              <a:lumMod val="95000"/>
            </a:schemeClr>
          </a:solidFill>
          <a:ln w="19050" algn="ctr">
            <a:solidFill>
              <a:schemeClr val="bg1">
                <a:lumMod val="65000"/>
              </a:schemeClr>
            </a:solidFill>
            <a:miter lim="800000"/>
            <a:headEnd/>
            <a:tailEnd/>
          </a:ln>
        </p:spPr>
        <p:txBody>
          <a:bodyPr wrap="square">
            <a:spAutoFit/>
          </a:bodyPr>
          <a:lstStyle/>
          <a:p>
            <a:pPr algn="ctr">
              <a:spcBef>
                <a:spcPts val="300"/>
              </a:spcBef>
            </a:pPr>
            <a:r>
              <a:rPr lang="fr-FR" sz="1800" b="1" dirty="0">
                <a:solidFill>
                  <a:srgbClr val="338DCD"/>
                </a:solidFill>
                <a:effectLst/>
                <a:latin typeface="Trebuchet MS" panose="020B0603020202020204" pitchFamily="34" charset="0"/>
                <a:ea typeface="Times New Roman" panose="02020603050405020304" pitchFamily="18" charset="0"/>
              </a:rPr>
              <a:t>Accompagnement de l’EAAO</a:t>
            </a:r>
            <a:endParaRPr lang="fr-FR" sz="1800" b="1" dirty="0">
              <a:solidFill>
                <a:srgbClr val="338DCD"/>
              </a:solidFill>
              <a:effectLst/>
              <a:latin typeface="Times New Roman" panose="02020603050405020304" pitchFamily="18" charset="0"/>
              <a:ea typeface="Times New Roman" panose="02020603050405020304" pitchFamily="18" charset="0"/>
            </a:endParaRPr>
          </a:p>
          <a:p>
            <a:pPr algn="ctr">
              <a:spcBef>
                <a:spcPts val="300"/>
              </a:spcBef>
            </a:pPr>
            <a:r>
              <a:rPr lang="fr-FR" sz="1800" b="1" dirty="0">
                <a:solidFill>
                  <a:schemeClr val="accent6">
                    <a:lumMod val="75000"/>
                  </a:schemeClr>
                </a:solidFill>
                <a:effectLst/>
                <a:latin typeface="Trebuchet MS" panose="020B0603020202020204" pitchFamily="34" charset="0"/>
                <a:ea typeface="Times New Roman" panose="02020603050405020304" pitchFamily="18" charset="0"/>
              </a:rPr>
              <a:t>Forages de Cudos et Floirac</a:t>
            </a:r>
            <a:endParaRPr lang="fr-FR" sz="1800" dirty="0">
              <a:solidFill>
                <a:schemeClr val="accent6">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7680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199F-1766-DA2D-454B-1481DBB4D8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BA5FCD-53E1-00DF-92A5-222058CB197A}"/>
              </a:ext>
            </a:extLst>
          </p:cNvPr>
          <p:cNvSpPr>
            <a:spLocks noGrp="1"/>
          </p:cNvSpPr>
          <p:nvPr>
            <p:ph type="title"/>
          </p:nvPr>
        </p:nvSpPr>
        <p:spPr>
          <a:xfrm>
            <a:off x="2940464" y="274638"/>
            <a:ext cx="9060192" cy="1143000"/>
          </a:xfrm>
        </p:spPr>
        <p:txBody>
          <a:bodyPr>
            <a:normAutofit/>
          </a:bodyPr>
          <a:lstStyle/>
          <a:p>
            <a:pPr algn="ctr"/>
            <a:r>
              <a:rPr lang="fr-FR" sz="2400" b="1" dirty="0">
                <a:solidFill>
                  <a:srgbClr val="0070C0"/>
                </a:solidFill>
              </a:rPr>
              <a:t>Animation Territoriale</a:t>
            </a:r>
          </a:p>
        </p:txBody>
      </p:sp>
      <p:sp>
        <p:nvSpPr>
          <p:cNvPr id="4" name="Text Box 15">
            <a:extLst>
              <a:ext uri="{FF2B5EF4-FFF2-40B4-BE49-F238E27FC236}">
                <a16:creationId xmlns:a16="http://schemas.microsoft.com/office/drawing/2014/main" id="{A2D29F9A-E2B0-3028-B708-1D50C53EC360}"/>
              </a:ext>
            </a:extLst>
          </p:cNvPr>
          <p:cNvSpPr txBox="1">
            <a:spLocks noChangeArrowheads="1"/>
          </p:cNvSpPr>
          <p:nvPr/>
        </p:nvSpPr>
        <p:spPr bwMode="auto">
          <a:xfrm>
            <a:off x="479376" y="1493313"/>
            <a:ext cx="906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b="1" dirty="0">
                <a:solidFill>
                  <a:srgbClr val="0077D4"/>
                </a:solidFill>
                <a:latin typeface="+mj-lt"/>
              </a:rPr>
              <a:t>Groupement d’achat pour l’acquisition de matériels hydro-économes</a:t>
            </a:r>
          </a:p>
        </p:txBody>
      </p:sp>
      <p:sp>
        <p:nvSpPr>
          <p:cNvPr id="6" name="Espace réservé du numéro de diapositive 5">
            <a:extLst>
              <a:ext uri="{FF2B5EF4-FFF2-40B4-BE49-F238E27FC236}">
                <a16:creationId xmlns:a16="http://schemas.microsoft.com/office/drawing/2014/main" id="{9054A043-CBDE-B0AC-DF6F-989E9E6029EF}"/>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6</a:t>
            </a:fld>
            <a:endParaRPr lang="fr-FR" dirty="0">
              <a:solidFill>
                <a:srgbClr val="E1E805"/>
              </a:solidFill>
            </a:endParaRPr>
          </a:p>
        </p:txBody>
      </p:sp>
      <p:cxnSp>
        <p:nvCxnSpPr>
          <p:cNvPr id="7" name="Connecteur droit 6">
            <a:extLst>
              <a:ext uri="{FF2B5EF4-FFF2-40B4-BE49-F238E27FC236}">
                <a16:creationId xmlns:a16="http://schemas.microsoft.com/office/drawing/2014/main" id="{B62BCAF7-F758-ED98-F817-9E635AB04CD7}"/>
              </a:ext>
            </a:extLst>
          </p:cNvPr>
          <p:cNvCxnSpPr>
            <a:cxnSpLocks/>
          </p:cNvCxnSpPr>
          <p:nvPr/>
        </p:nvCxnSpPr>
        <p:spPr>
          <a:xfrm>
            <a:off x="551384" y="3933056"/>
            <a:ext cx="9060192" cy="72008"/>
          </a:xfrm>
          <a:prstGeom prst="line">
            <a:avLst/>
          </a:prstGeom>
        </p:spPr>
        <p:style>
          <a:lnRef idx="1">
            <a:schemeClr val="accent6"/>
          </a:lnRef>
          <a:fillRef idx="0">
            <a:schemeClr val="accent6"/>
          </a:fillRef>
          <a:effectRef idx="0">
            <a:schemeClr val="accent6"/>
          </a:effectRef>
          <a:fontRef idx="minor">
            <a:schemeClr val="tx1"/>
          </a:fontRef>
        </p:style>
      </p:cxnSp>
      <p:sp>
        <p:nvSpPr>
          <p:cNvPr id="3" name="Espace réservé du contenu 5">
            <a:extLst>
              <a:ext uri="{FF2B5EF4-FFF2-40B4-BE49-F238E27FC236}">
                <a16:creationId xmlns:a16="http://schemas.microsoft.com/office/drawing/2014/main" id="{E8572241-54B4-3C68-9AD1-8CB2340BD73E}"/>
              </a:ext>
            </a:extLst>
          </p:cNvPr>
          <p:cNvSpPr>
            <a:spLocks noGrp="1"/>
          </p:cNvSpPr>
          <p:nvPr>
            <p:ph idx="1"/>
          </p:nvPr>
        </p:nvSpPr>
        <p:spPr>
          <a:xfrm>
            <a:off x="1701968" y="1925361"/>
            <a:ext cx="10154672" cy="1560806"/>
          </a:xfrm>
        </p:spPr>
        <p:txBody>
          <a:bodyPr>
            <a:noAutofit/>
          </a:bodyPr>
          <a:lstStyle/>
          <a:p>
            <a:pPr algn="just" hangingPunct="0">
              <a:spcBef>
                <a:spcPts val="600"/>
              </a:spcBef>
              <a:buClr>
                <a:schemeClr val="accent6">
                  <a:lumMod val="75000"/>
                </a:schemeClr>
              </a:buClr>
              <a:buFont typeface="Wingdings" panose="05000000000000000000" pitchFamily="2" charset="2"/>
              <a:buChar char="ü"/>
            </a:pP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Un projet mis en œuvre en réponse à l’appel à projet "Economies et efficience de l’eau" de l’Agence de l’eau Adour-Garonne </a:t>
            </a:r>
          </a:p>
          <a:p>
            <a:pPr algn="just" hangingPunct="0">
              <a:spcBef>
                <a:spcPts val="1800"/>
              </a:spcBef>
              <a:buClr>
                <a:schemeClr val="accent6">
                  <a:lumMod val="75000"/>
                </a:schemeClr>
              </a:buClr>
              <a:buFont typeface="Wingdings" panose="05000000000000000000" pitchFamily="2" charset="2"/>
              <a:buChar char="ü"/>
            </a:pP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9 collectivités participantes ; pilotage SMEGREG du projet</a:t>
            </a:r>
          </a:p>
          <a:p>
            <a:pPr algn="just" hangingPunct="0">
              <a:spcBef>
                <a:spcPts val="1800"/>
              </a:spcBef>
              <a:buClr>
                <a:schemeClr val="accent6">
                  <a:lumMod val="75000"/>
                </a:schemeClr>
              </a:buClr>
              <a:buFont typeface="Wingdings" panose="05000000000000000000" pitchFamily="2" charset="2"/>
              <a:buChar char="ü"/>
            </a:pP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Un marché sur 3 ans à hauteur de 368 031€ TTC conclu avec la société </a:t>
            </a:r>
            <a:r>
              <a:rPr lang="fr-FR" sz="2000" dirty="0" err="1">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EQWERGY</a:t>
            </a: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 </a:t>
            </a:r>
          </a:p>
        </p:txBody>
      </p:sp>
      <p:sp>
        <p:nvSpPr>
          <p:cNvPr id="9" name="Text Box 15">
            <a:extLst>
              <a:ext uri="{FF2B5EF4-FFF2-40B4-BE49-F238E27FC236}">
                <a16:creationId xmlns:a16="http://schemas.microsoft.com/office/drawing/2014/main" id="{23E1C7A8-D5B7-B574-CB8E-078BEA3B0206}"/>
              </a:ext>
            </a:extLst>
          </p:cNvPr>
          <p:cNvSpPr txBox="1">
            <a:spLocks noChangeArrowheads="1"/>
          </p:cNvSpPr>
          <p:nvPr/>
        </p:nvSpPr>
        <p:spPr bwMode="auto">
          <a:xfrm>
            <a:off x="551384" y="4037002"/>
            <a:ext cx="5398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b="1" dirty="0">
                <a:solidFill>
                  <a:srgbClr val="0077D4"/>
                </a:solidFill>
                <a:latin typeface="+mj-lt"/>
              </a:rPr>
              <a:t>Révision du SAGE</a:t>
            </a:r>
          </a:p>
        </p:txBody>
      </p:sp>
      <p:sp>
        <p:nvSpPr>
          <p:cNvPr id="11" name="ZoneTexte 10">
            <a:extLst>
              <a:ext uri="{FF2B5EF4-FFF2-40B4-BE49-F238E27FC236}">
                <a16:creationId xmlns:a16="http://schemas.microsoft.com/office/drawing/2014/main" id="{7DF4771C-9F9D-F6E6-88A5-DBD5E0466CAF}"/>
              </a:ext>
            </a:extLst>
          </p:cNvPr>
          <p:cNvSpPr txBox="1"/>
          <p:nvPr/>
        </p:nvSpPr>
        <p:spPr>
          <a:xfrm>
            <a:off x="1701968" y="4438001"/>
            <a:ext cx="6912768" cy="1946687"/>
          </a:xfrm>
          <a:prstGeom prst="rect">
            <a:avLst/>
          </a:prstGeom>
          <a:noFill/>
        </p:spPr>
        <p:txBody>
          <a:bodyPr wrap="square">
            <a:spAutoFit/>
          </a:bodyPr>
          <a:lstStyle>
            <a:defPPr>
              <a:defRPr lang="fr-FR"/>
            </a:defPPr>
            <a:lvl2pPr marL="800100" lvl="1" indent="-342900">
              <a:spcBef>
                <a:spcPts val="300"/>
              </a:spcBef>
              <a:buClr>
                <a:srgbClr val="FE5000"/>
              </a:buClr>
              <a:buSzPct val="150000"/>
              <a:buFont typeface="Arial" panose="020B0604020202020204" pitchFamily="34" charset="0"/>
              <a:buChar char="•"/>
              <a:defRPr>
                <a:solidFill>
                  <a:srgbClr val="0077D4"/>
                </a:solidFill>
                <a:latin typeface="+mj-lt"/>
              </a:defRPr>
            </a:lvl2pPr>
          </a:lstStyle>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refonte des illustrations</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restructuration de l’Etat des Lieux </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collecte des données pour la mise à jour de l’Etat des Lieux</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réunion du groupe d’experts hydrogéologues </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Révision des VMPO</a:t>
            </a:r>
          </a:p>
          <a:p>
            <a:pPr marL="342900" lvl="1" algn="just" defTabSz="457200" hangingPunct="0">
              <a:buClr>
                <a:schemeClr val="accent6">
                  <a:lumMod val="75000"/>
                </a:schemeClr>
              </a:buClr>
              <a:buSzPct val="100000"/>
              <a:buFont typeface="Wingdings" panose="05000000000000000000" pitchFamily="2" charset="2"/>
              <a:buChar char="ü"/>
            </a:pPr>
            <a:r>
              <a:rPr lang="fr-FR" dirty="0" err="1">
                <a:solidFill>
                  <a:srgbClr val="0070C0"/>
                </a:solidFill>
                <a:latin typeface="Trebuchet MS" panose="020B0603020202020204" pitchFamily="34" charset="0"/>
                <a:cs typeface="Times New Roman" panose="02020603050405020304" pitchFamily="18" charset="0"/>
              </a:rPr>
              <a:t>Azema</a:t>
            </a:r>
            <a:endParaRPr lang="fr-FR" dirty="0">
              <a:solidFill>
                <a:srgbClr val="0070C0"/>
              </a:solidFill>
              <a:latin typeface="Trebuchet MS" panose="020B0603020202020204" pitchFamily="34" charset="0"/>
              <a:cs typeface="Times New Roman" panose="02020603050405020304" pitchFamily="18" charset="0"/>
            </a:endParaRPr>
          </a:p>
        </p:txBody>
      </p:sp>
      <p:sp>
        <p:nvSpPr>
          <p:cNvPr id="13" name="Text Box 15">
            <a:extLst>
              <a:ext uri="{FF2B5EF4-FFF2-40B4-BE49-F238E27FC236}">
                <a16:creationId xmlns:a16="http://schemas.microsoft.com/office/drawing/2014/main" id="{69761869-8CE3-23AE-6FD3-CE907E294C72}"/>
              </a:ext>
            </a:extLst>
          </p:cNvPr>
          <p:cNvSpPr txBox="1">
            <a:spLocks noChangeArrowheads="1"/>
          </p:cNvSpPr>
          <p:nvPr/>
        </p:nvSpPr>
        <p:spPr bwMode="auto">
          <a:xfrm>
            <a:off x="8388428" y="4237057"/>
            <a:ext cx="3613674" cy="2131353"/>
          </a:xfrm>
          <a:custGeom>
            <a:avLst/>
            <a:gdLst>
              <a:gd name="connsiteX0" fmla="*/ 0 w 3602385"/>
              <a:gd name="connsiteY0" fmla="*/ 0 h 2131353"/>
              <a:gd name="connsiteX1" fmla="*/ 3602385 w 3602385"/>
              <a:gd name="connsiteY1" fmla="*/ 0 h 2131353"/>
              <a:gd name="connsiteX2" fmla="*/ 3602385 w 3602385"/>
              <a:gd name="connsiteY2" fmla="*/ 2131353 h 2131353"/>
              <a:gd name="connsiteX3" fmla="*/ 0 w 3602385"/>
              <a:gd name="connsiteY3" fmla="*/ 2131353 h 2131353"/>
              <a:gd name="connsiteX4" fmla="*/ 0 w 3602385"/>
              <a:gd name="connsiteY4" fmla="*/ 0 h 2131353"/>
              <a:gd name="connsiteX0" fmla="*/ 0 w 3613674"/>
              <a:gd name="connsiteY0" fmla="*/ 0 h 2131353"/>
              <a:gd name="connsiteX1" fmla="*/ 3613674 w 3613674"/>
              <a:gd name="connsiteY1" fmla="*/ 0 h 2131353"/>
              <a:gd name="connsiteX2" fmla="*/ 3602385 w 3613674"/>
              <a:gd name="connsiteY2" fmla="*/ 2131353 h 2131353"/>
              <a:gd name="connsiteX3" fmla="*/ 0 w 3613674"/>
              <a:gd name="connsiteY3" fmla="*/ 2131353 h 2131353"/>
              <a:gd name="connsiteX4" fmla="*/ 0 w 3613674"/>
              <a:gd name="connsiteY4" fmla="*/ 0 h 213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674" h="2131353">
                <a:moveTo>
                  <a:pt x="0" y="0"/>
                </a:moveTo>
                <a:lnTo>
                  <a:pt x="3613674" y="0"/>
                </a:lnTo>
                <a:lnTo>
                  <a:pt x="3602385" y="2131353"/>
                </a:lnTo>
                <a:lnTo>
                  <a:pt x="0" y="2131353"/>
                </a:lnTo>
                <a:lnTo>
                  <a:pt x="0" y="0"/>
                </a:lnTo>
                <a:close/>
              </a:path>
            </a:pathLst>
          </a:custGeom>
          <a:solidFill>
            <a:schemeClr val="bg1">
              <a:lumMod val="95000"/>
            </a:schemeClr>
          </a:solidFill>
          <a:ln w="19050" algn="ctr">
            <a:solidFill>
              <a:schemeClr val="accent6">
                <a:lumMod val="75000"/>
              </a:schemeClr>
            </a:solidFill>
            <a:miter lim="800000"/>
            <a:headEnd/>
            <a:tailEnd/>
          </a:ln>
        </p:spPr>
        <p:txBody>
          <a:bodyPr wrap="square">
            <a:spAutoFit/>
          </a:bodyPr>
          <a:lstStyle/>
          <a:p>
            <a:pPr algn="ctr">
              <a:spcBef>
                <a:spcPts val="300"/>
              </a:spcBef>
            </a:pPr>
            <a:r>
              <a:rPr lang="fr-FR" sz="1800" b="1" dirty="0">
                <a:solidFill>
                  <a:schemeClr val="accent6">
                    <a:lumMod val="75000"/>
                  </a:schemeClr>
                </a:solidFill>
                <a:effectLst/>
                <a:latin typeface="Trebuchet MS" panose="020B0603020202020204" pitchFamily="34" charset="0"/>
                <a:ea typeface="Times New Roman" panose="02020603050405020304" pitchFamily="18" charset="0"/>
              </a:rPr>
              <a:t>Décret SAGE</a:t>
            </a:r>
            <a:endParaRPr lang="fr-FR" sz="1800" b="1" dirty="0">
              <a:solidFill>
                <a:schemeClr val="accent6">
                  <a:lumMod val="75000"/>
                </a:schemeClr>
              </a:solidFill>
              <a:effectLst/>
              <a:latin typeface="Times New Roman" panose="02020603050405020304" pitchFamily="18" charset="0"/>
              <a:ea typeface="Times New Roman" panose="02020603050405020304" pitchFamily="18" charset="0"/>
            </a:endParaRPr>
          </a:p>
          <a:p>
            <a:pPr algn="ctr">
              <a:spcBef>
                <a:spcPts val="300"/>
              </a:spcBef>
            </a:pPr>
            <a:r>
              <a:rPr lang="fr-FR" sz="1400" dirty="0">
                <a:solidFill>
                  <a:srgbClr val="0070C0"/>
                </a:solidFill>
                <a:latin typeface="Trebuchet MS" panose="020B0603020202020204" pitchFamily="34" charset="0"/>
                <a:cs typeface="Times New Roman" panose="02020603050405020304" pitchFamily="18" charset="0"/>
              </a:rPr>
              <a:t>Le décret du 2 décembre 2024 ajuste les dispositions du code de l'environnement concernant les schémas d'aménagement et de gestion des eaux (SAGE) dans l'objectif de prévoir davantage d'agilité dans les procédures d'élaboration et de révision des schémas et dans le fonctionnement des commissions locales de l'eau (CLE).</a:t>
            </a:r>
          </a:p>
        </p:txBody>
      </p:sp>
    </p:spTree>
    <p:extLst>
      <p:ext uri="{BB962C8B-B14F-4D97-AF65-F5344CB8AC3E}">
        <p14:creationId xmlns:p14="http://schemas.microsoft.com/office/powerpoint/2010/main" val="2466934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40464" y="274638"/>
            <a:ext cx="9060192" cy="1143000"/>
          </a:xfrm>
        </p:spPr>
        <p:txBody>
          <a:bodyPr>
            <a:normAutofit/>
          </a:bodyPr>
          <a:lstStyle/>
          <a:p>
            <a:pPr algn="ctr"/>
            <a:r>
              <a:rPr lang="fr-FR" sz="2400" b="1" dirty="0">
                <a:solidFill>
                  <a:srgbClr val="0070C0"/>
                </a:solidFill>
              </a:rPr>
              <a:t>Information, formation et partages de savoirs</a:t>
            </a:r>
          </a:p>
        </p:txBody>
      </p:sp>
      <p:sp>
        <p:nvSpPr>
          <p:cNvPr id="4" name="Text Box 15"/>
          <p:cNvSpPr txBox="1">
            <a:spLocks noChangeArrowheads="1"/>
          </p:cNvSpPr>
          <p:nvPr/>
        </p:nvSpPr>
        <p:spPr bwMode="auto">
          <a:xfrm>
            <a:off x="551384" y="1492860"/>
            <a:ext cx="1130525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b="1" dirty="0">
                <a:solidFill>
                  <a:srgbClr val="0077D4"/>
                </a:solidFill>
                <a:latin typeface="+mj-lt"/>
              </a:rPr>
              <a:t>Espaces info économies d'eau</a:t>
            </a:r>
          </a:p>
          <a:p>
            <a:pPr marL="800100" lvl="1"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77 interventions </a:t>
            </a:r>
            <a:r>
              <a:rPr lang="fr-FR" sz="2000" u="sng" dirty="0">
                <a:solidFill>
                  <a:schemeClr val="accent6">
                    <a:lumMod val="75000"/>
                  </a:schemeClr>
                </a:solidFill>
              </a:rPr>
              <a:t>(vs 108 en 2023 soit -17 %)</a:t>
            </a:r>
          </a:p>
          <a:p>
            <a:pPr marL="800100" lvl="1"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 de 9 500 personnes sensibilisées </a:t>
            </a:r>
            <a:r>
              <a:rPr lang="fr-FR" sz="2000" i="1" dirty="0">
                <a:solidFill>
                  <a:srgbClr val="0077D4"/>
                </a:solidFill>
              </a:rPr>
              <a:t>(total des personnes intéressées + conseillées)</a:t>
            </a:r>
          </a:p>
          <a:p>
            <a:pPr marL="800100" lvl="1"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livraison et mise à l’essai </a:t>
            </a:r>
            <a:r>
              <a:rPr lang="fr-FR" sz="2000" dirty="0">
                <a:solidFill>
                  <a:srgbClr val="0077D4"/>
                </a:solidFill>
                <a:effectLst/>
                <a:latin typeface="Trebuchet MS" panose="020B0603020202020204" pitchFamily="34" charset="0"/>
                <a:ea typeface="Calibri" panose="020F0502020204030204" pitchFamily="34" charset="0"/>
                <a:cs typeface="Times New Roman" panose="02020603050405020304" pitchFamily="18" charset="0"/>
              </a:rPr>
              <a:t>des nouveaux outils de médiation créés dans le cadre de la réponse à l'Appel à projet </a:t>
            </a:r>
            <a:r>
              <a:rPr lang="fr-FR" sz="2000" dirty="0" err="1">
                <a:solidFill>
                  <a:srgbClr val="0077D4"/>
                </a:solidFill>
                <a:effectLst/>
                <a:latin typeface="Trebuchet MS" panose="020B0603020202020204" pitchFamily="34" charset="0"/>
                <a:ea typeface="Calibri" panose="020F0502020204030204" pitchFamily="34" charset="0"/>
                <a:cs typeface="Times New Roman" panose="02020603050405020304" pitchFamily="18" charset="0"/>
              </a:rPr>
              <a:t>EDUC’Eau</a:t>
            </a:r>
            <a:r>
              <a:rPr lang="fr-FR" sz="2000" dirty="0">
                <a:solidFill>
                  <a:srgbClr val="0077D4"/>
                </a:solidFill>
                <a:effectLst/>
                <a:latin typeface="Trebuchet MS" panose="020B0603020202020204" pitchFamily="34" charset="0"/>
                <a:ea typeface="Calibri" panose="020F0502020204030204" pitchFamily="34" charset="0"/>
                <a:cs typeface="Times New Roman" panose="02020603050405020304" pitchFamily="18" charset="0"/>
              </a:rPr>
              <a:t> (fresques + banc)</a:t>
            </a:r>
            <a:endParaRPr lang="fr-FR" sz="2000" dirty="0">
              <a:solidFill>
                <a:srgbClr val="0077D4"/>
              </a:solidFill>
            </a:endParaRPr>
          </a:p>
          <a:p>
            <a:pPr marL="1257300" lvl="2" indent="-342900">
              <a:spcBef>
                <a:spcPts val="3000"/>
              </a:spcBef>
              <a:buClr>
                <a:schemeClr val="accent6">
                  <a:lumMod val="75000"/>
                </a:schemeClr>
              </a:buClr>
              <a:buFont typeface="Arial" panose="020B0604020202020204" pitchFamily="34" charset="0"/>
              <a:buChar char="•"/>
            </a:pPr>
            <a:r>
              <a:rPr lang="fr-FR" sz="2000" b="1" dirty="0">
                <a:solidFill>
                  <a:srgbClr val="0077D4"/>
                </a:solidFill>
                <a:latin typeface="+mj-lt"/>
              </a:rPr>
              <a:t>Programme d'actions pédagogiques "L'Eau un enjeu majeur"</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216,5 journées pour l'année scolaire 2023-24 </a:t>
            </a:r>
            <a:r>
              <a:rPr lang="fr-FR" sz="2000" u="sng" dirty="0">
                <a:solidFill>
                  <a:schemeClr val="accent6">
                    <a:lumMod val="75000"/>
                  </a:schemeClr>
                </a:solidFill>
              </a:rPr>
              <a:t>(-27% en 1 an)</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92 établissements concernés : 23 sur Métropole / 69 hors Métropole (à noter : une priorité donnée au dispositif de la REBM sur la Métropole)</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268 classes </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6 533 élèves sensibilisés </a:t>
            </a:r>
            <a:r>
              <a:rPr lang="fr-FR" sz="2000" u="sng" dirty="0">
                <a:solidFill>
                  <a:schemeClr val="accent6">
                    <a:lumMod val="75000"/>
                  </a:schemeClr>
                </a:solidFill>
              </a:rPr>
              <a:t>(-22% en 1 an)</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7</a:t>
            </a:fld>
            <a:endParaRPr lang="fr-FR" dirty="0">
              <a:solidFill>
                <a:srgbClr val="E1E805"/>
              </a:solidFill>
            </a:endParaRPr>
          </a:p>
        </p:txBody>
      </p:sp>
      <p:cxnSp>
        <p:nvCxnSpPr>
          <p:cNvPr id="7" name="Connecteur droit 6">
            <a:extLst>
              <a:ext uri="{FF2B5EF4-FFF2-40B4-BE49-F238E27FC236}">
                <a16:creationId xmlns:a16="http://schemas.microsoft.com/office/drawing/2014/main" id="{35A1BD3B-08DA-4074-AEBF-4C0BA31CC3EE}"/>
              </a:ext>
            </a:extLst>
          </p:cNvPr>
          <p:cNvCxnSpPr>
            <a:cxnSpLocks/>
          </p:cNvCxnSpPr>
          <p:nvPr/>
        </p:nvCxnSpPr>
        <p:spPr>
          <a:xfrm>
            <a:off x="695400" y="3501008"/>
            <a:ext cx="9505056"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3387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a:solidFill>
                  <a:srgbClr val="0070C0"/>
                </a:solidFill>
              </a:rPr>
              <a:t>	Et pour la forme</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8</a:t>
            </a:fld>
            <a:endParaRPr lang="fr-FR" dirty="0">
              <a:solidFill>
                <a:srgbClr val="E1E805"/>
              </a:solidFill>
            </a:endParaRPr>
          </a:p>
        </p:txBody>
      </p:sp>
      <p:pic>
        <p:nvPicPr>
          <p:cNvPr id="3" name="Image 2" descr="Une image contenant texte, journal, capture d’écran, Publication&#10;&#10;Description générée automatiquement">
            <a:extLst>
              <a:ext uri="{FF2B5EF4-FFF2-40B4-BE49-F238E27FC236}">
                <a16:creationId xmlns:a16="http://schemas.microsoft.com/office/drawing/2014/main" id="{A7E5E5F8-649F-18EC-9DFC-96D9FE36C3E3}"/>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rot="20571108">
            <a:off x="642066" y="1771738"/>
            <a:ext cx="3055877" cy="4337190"/>
          </a:xfrm>
          <a:prstGeom prst="rect">
            <a:avLst/>
          </a:prstGeom>
          <a:ln>
            <a:solidFill>
              <a:schemeClr val="bg1">
                <a:lumMod val="65000"/>
              </a:schemeClr>
            </a:solidFill>
          </a:ln>
        </p:spPr>
      </p:pic>
      <p:pic>
        <p:nvPicPr>
          <p:cNvPr id="4" name="Image 3" descr="Une image contenant texte, journal, capture d’écran, carte&#10;&#10;Description générée automatiquement">
            <a:extLst>
              <a:ext uri="{FF2B5EF4-FFF2-40B4-BE49-F238E27FC236}">
                <a16:creationId xmlns:a16="http://schemas.microsoft.com/office/drawing/2014/main" id="{87B3AD95-6572-4C97-077B-92E4F8EF032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rot="21263348">
            <a:off x="1983205" y="1787750"/>
            <a:ext cx="3077892" cy="4399209"/>
          </a:xfrm>
          <a:prstGeom prst="rect">
            <a:avLst/>
          </a:prstGeom>
          <a:ln>
            <a:solidFill>
              <a:schemeClr val="bg1">
                <a:lumMod val="65000"/>
              </a:schemeClr>
            </a:solidFill>
          </a:ln>
        </p:spPr>
      </p:pic>
      <p:pic>
        <p:nvPicPr>
          <p:cNvPr id="5" name="Image 4" descr="Une image contenant texte, carte, capture d’écran&#10;&#10;Description générée automatiquement">
            <a:extLst>
              <a:ext uri="{FF2B5EF4-FFF2-40B4-BE49-F238E27FC236}">
                <a16:creationId xmlns:a16="http://schemas.microsoft.com/office/drawing/2014/main" id="{18515A19-0CD0-264D-E587-8CD83715489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897152">
            <a:off x="4410890" y="1659622"/>
            <a:ext cx="3173790" cy="4454714"/>
          </a:xfrm>
          <a:prstGeom prst="rect">
            <a:avLst/>
          </a:prstGeom>
          <a:ln>
            <a:solidFill>
              <a:schemeClr val="bg1">
                <a:lumMod val="65000"/>
              </a:schemeClr>
            </a:solidFill>
          </a:ln>
        </p:spPr>
      </p:pic>
      <p:sp>
        <p:nvSpPr>
          <p:cNvPr id="7" name="Text Box 15">
            <a:extLst>
              <a:ext uri="{FF2B5EF4-FFF2-40B4-BE49-F238E27FC236}">
                <a16:creationId xmlns:a16="http://schemas.microsoft.com/office/drawing/2014/main" id="{831D5661-6E8F-4E75-3C66-1CDBCBA0ABD5}"/>
              </a:ext>
            </a:extLst>
          </p:cNvPr>
          <p:cNvSpPr txBox="1">
            <a:spLocks noChangeArrowheads="1"/>
          </p:cNvSpPr>
          <p:nvPr/>
        </p:nvSpPr>
        <p:spPr bwMode="auto">
          <a:xfrm>
            <a:off x="7588646" y="4967259"/>
            <a:ext cx="4335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800"/>
              </a:spcBef>
            </a:pPr>
            <a:r>
              <a:rPr lang="fr-FR" sz="2400" dirty="0">
                <a:solidFill>
                  <a:srgbClr val="0077D4"/>
                </a:solidFill>
                <a:latin typeface="+mj-lt"/>
              </a:rPr>
              <a:t>Un bilan synthétique sous la forme d'un 4 pages selon la maquette arrêtée en 2020.</a:t>
            </a:r>
          </a:p>
        </p:txBody>
      </p:sp>
      <p:pic>
        <p:nvPicPr>
          <p:cNvPr id="9" name="Image 8">
            <a:extLst>
              <a:ext uri="{FF2B5EF4-FFF2-40B4-BE49-F238E27FC236}">
                <a16:creationId xmlns:a16="http://schemas.microsoft.com/office/drawing/2014/main" id="{A872B78F-4D68-9986-E216-553FBEC6E419}"/>
              </a:ext>
            </a:extLst>
          </p:cNvPr>
          <p:cNvPicPr>
            <a:picLocks noChangeAspect="1"/>
          </p:cNvPicPr>
          <p:nvPr/>
        </p:nvPicPr>
        <p:blipFill>
          <a:blip r:embed="rId5"/>
          <a:stretch>
            <a:fillRect/>
          </a:stretch>
        </p:blipFill>
        <p:spPr>
          <a:xfrm rot="21263339">
            <a:off x="7749089" y="357432"/>
            <a:ext cx="3122170" cy="4453200"/>
          </a:xfrm>
          <a:prstGeom prst="rect">
            <a:avLst/>
          </a:prstGeom>
          <a:ln>
            <a:solidFill>
              <a:schemeClr val="bg1">
                <a:lumMod val="65000"/>
              </a:schemeClr>
            </a:solidFill>
          </a:ln>
        </p:spPr>
      </p:pic>
    </p:spTree>
    <p:extLst>
      <p:ext uri="{BB962C8B-B14F-4D97-AF65-F5344CB8AC3E}">
        <p14:creationId xmlns:p14="http://schemas.microsoft.com/office/powerpoint/2010/main" val="1628614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5226</TotalTime>
  <Words>647</Words>
  <Application>Microsoft Office PowerPoint</Application>
  <PresentationFormat>Grand écran</PresentationFormat>
  <Paragraphs>86</Paragraphs>
  <Slides>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Times New Roman</vt:lpstr>
      <vt:lpstr>Trebuchet MS</vt:lpstr>
      <vt:lpstr>Wingdings</vt:lpstr>
      <vt:lpstr>Office Theme</vt:lpstr>
      <vt:lpstr>Rapport d'activité 2024</vt:lpstr>
      <vt:lpstr>Volet Institutionnel : gouvernance – réunion des instances</vt:lpstr>
      <vt:lpstr>Volet Institutionnel : gouvernance – réunion des instances</vt:lpstr>
      <vt:lpstr>Volet Institutionnel : gouvernance – réunion des instances</vt:lpstr>
      <vt:lpstr>Volet Opérationnel Etudes des ressources / Etudes SAGE-CLE</vt:lpstr>
      <vt:lpstr>Animation Territoriale</vt:lpstr>
      <vt:lpstr>Information, formation et partages de savoirs</vt:lpstr>
      <vt:lpstr> Et pour la forme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273</cp:revision>
  <cp:lastPrinted>2015-12-16T08:43:17Z</cp:lastPrinted>
  <dcterms:created xsi:type="dcterms:W3CDTF">2015-09-15T19:44:09Z</dcterms:created>
  <dcterms:modified xsi:type="dcterms:W3CDTF">2025-02-17T16:19:26Z</dcterms:modified>
</cp:coreProperties>
</file>