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sldIdLst>
    <p:sldId id="256" r:id="rId2"/>
    <p:sldId id="257" r:id="rId3"/>
    <p:sldId id="261" r:id="rId4"/>
    <p:sldId id="262" r:id="rId5"/>
    <p:sldId id="263" r:id="rId6"/>
    <p:sldId id="265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0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41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090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771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2000">
                <a:solidFill>
                  <a:srgbClr val="1341A1"/>
                </a:solidFill>
              </a:defRPr>
            </a:lvl2pPr>
            <a:lvl3pPr>
              <a:defRPr sz="2000">
                <a:solidFill>
                  <a:srgbClr val="1341A1"/>
                </a:solidFill>
              </a:defRPr>
            </a:lvl3pPr>
            <a:lvl4pPr>
              <a:defRPr sz="2000">
                <a:solidFill>
                  <a:srgbClr val="1341A1"/>
                </a:solidFill>
              </a:defRPr>
            </a:lvl4pPr>
            <a:lvl5pPr>
              <a:defRPr sz="2000">
                <a:solidFill>
                  <a:srgbClr val="1341A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6DC24D8B-218D-44CC-8B40-F6EFE1FE019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267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2000">
                <a:solidFill>
                  <a:srgbClr val="1341A1"/>
                </a:solidFill>
              </a:defRPr>
            </a:lvl2pPr>
            <a:lvl3pPr>
              <a:defRPr sz="2000">
                <a:solidFill>
                  <a:srgbClr val="1341A1"/>
                </a:solidFill>
              </a:defRPr>
            </a:lvl3pPr>
            <a:lvl4pPr>
              <a:defRPr sz="2000">
                <a:solidFill>
                  <a:srgbClr val="1341A1"/>
                </a:solidFill>
              </a:defRPr>
            </a:lvl4pPr>
            <a:lvl5pPr>
              <a:defRPr sz="2000">
                <a:solidFill>
                  <a:srgbClr val="1341A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6DC24D8B-218D-44CC-8B40-F6EFE1FE019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725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2000">
                <a:solidFill>
                  <a:srgbClr val="1341A1"/>
                </a:solidFill>
              </a:defRPr>
            </a:lvl2pPr>
            <a:lvl3pPr>
              <a:defRPr sz="2000">
                <a:solidFill>
                  <a:srgbClr val="1341A1"/>
                </a:solidFill>
              </a:defRPr>
            </a:lvl3pPr>
            <a:lvl4pPr>
              <a:defRPr sz="2000">
                <a:solidFill>
                  <a:srgbClr val="1341A1"/>
                </a:solidFill>
              </a:defRPr>
            </a:lvl4pPr>
            <a:lvl5pPr>
              <a:defRPr sz="2000">
                <a:solidFill>
                  <a:srgbClr val="1341A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6DC24D8B-218D-44CC-8B40-F6EFE1FE0194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2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1B1774-51EA-45E1-BA03-832CD2133807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C24D8B-218D-44CC-8B40-F6EFE1FE01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66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1B1774-51EA-45E1-BA03-832CD2133807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C24D8B-218D-44CC-8B40-F6EFE1FE01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116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1B1774-51EA-45E1-BA03-832CD2133807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C24D8B-218D-44CC-8B40-F6EFE1FE01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7002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B1774-51EA-45E1-BA03-832CD2133807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24D8B-218D-44CC-8B40-F6EFE1FE01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8363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98C95-7BE3-4992-9664-67B917B031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Forages de reconnaissance à l’Oligocène</a:t>
            </a:r>
            <a:br>
              <a:rPr lang="fr-FR" dirty="0"/>
            </a:br>
            <a:r>
              <a:rPr lang="fr-FR" dirty="0"/>
              <a:t>sur le territoire du SIAEPA de Bassanne-Dropt-Garonne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FC477A8-8453-41B8-A90C-5D6B7D881E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17 mars 2021</a:t>
            </a:r>
          </a:p>
        </p:txBody>
      </p:sp>
    </p:spTree>
    <p:extLst>
      <p:ext uri="{BB962C8B-B14F-4D97-AF65-F5344CB8AC3E}">
        <p14:creationId xmlns:p14="http://schemas.microsoft.com/office/powerpoint/2010/main" val="3499978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0649C-71CB-41E9-A5D2-678BE7493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SIAEPA de Bassanne-Dropt-Garonne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92A9F4-6D75-414C-8302-AA0CBA360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291" y="1572491"/>
            <a:ext cx="8437418" cy="456969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2000" dirty="0"/>
              <a:t>Contexte :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évolutions démographique et économique soutenues (liées notamment à l'accès autoroutier)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réseau très étendu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prélèvements #650 000 m</a:t>
            </a:r>
            <a:r>
              <a:rPr lang="fr-FR" sz="2000" baseline="30000" dirty="0"/>
              <a:t>3</a:t>
            </a:r>
            <a:r>
              <a:rPr lang="fr-FR" sz="2000" dirty="0"/>
              <a:t> en 2018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abandon d'un puits aux alluvions très productif (pollutions diffuses)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arrêt d'exploitation d'une ressource oligocène vulnérable (pesticides)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en situation de mono-ressource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dépassement autorisations de prélèvements à l’Eocène centre déficitaire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fr-FR" sz="2000" dirty="0">
              <a:solidFill>
                <a:srgbClr val="C00000"/>
              </a:solidFill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Recherche d’une ressource de substitution (Oligocène)</a:t>
            </a:r>
          </a:p>
        </p:txBody>
      </p:sp>
    </p:spTree>
    <p:extLst>
      <p:ext uri="{BB962C8B-B14F-4D97-AF65-F5344CB8AC3E}">
        <p14:creationId xmlns:p14="http://schemas.microsoft.com/office/powerpoint/2010/main" val="2730767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0A4997-3AC0-4783-BDCE-8C6D0157A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SIAEPA de Bassanne-Dropt-Garonne</a:t>
            </a:r>
          </a:p>
        </p:txBody>
      </p:sp>
      <p:pic>
        <p:nvPicPr>
          <p:cNvPr id="7" name="Image 6" descr="Une image contenant herbe, extérieur, bâtiment, route&#10;&#10;Description générée automatiquement">
            <a:extLst>
              <a:ext uri="{FF2B5EF4-FFF2-40B4-BE49-F238E27FC236}">
                <a16:creationId xmlns:a16="http://schemas.microsoft.com/office/drawing/2014/main" id="{42D10351-B359-45AA-9D3A-2B100B9C9D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8" t="6739" r="28818" b="19769"/>
          <a:stretch/>
        </p:blipFill>
        <p:spPr>
          <a:xfrm>
            <a:off x="6971557" y="2813871"/>
            <a:ext cx="1715242" cy="360965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76F093C-45B3-4DFE-9DB1-9C66788D7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51" y="2351788"/>
            <a:ext cx="6393524" cy="4506022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16FE0FF-8364-490E-AC28-694C0A944925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3613212" y="2708135"/>
            <a:ext cx="3787988" cy="18966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333763AA-0750-43BC-B2AB-218EF7A41D33}"/>
              </a:ext>
            </a:extLst>
          </p:cNvPr>
          <p:cNvCxnSpPr>
            <a:cxnSpLocks/>
          </p:cNvCxnSpPr>
          <p:nvPr/>
        </p:nvCxnSpPr>
        <p:spPr>
          <a:xfrm flipH="1">
            <a:off x="3808520" y="5320499"/>
            <a:ext cx="3163037" cy="430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C4F296-E693-44E9-BD7F-A565652F1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356" y="1353049"/>
            <a:ext cx="8229600" cy="39047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Deux sites qui répondent aux critères :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/>
              <a:t>réservoir de </a:t>
            </a:r>
            <a:r>
              <a:rPr lang="fr-FR" sz="2400" dirty="0" err="1"/>
              <a:t>Lanine</a:t>
            </a:r>
            <a:endParaRPr lang="fr-FR" sz="2400" dirty="0"/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/>
              <a:t>château d’eau d’Aillas</a:t>
            </a:r>
          </a:p>
        </p:txBody>
      </p:sp>
      <p:pic>
        <p:nvPicPr>
          <p:cNvPr id="9" name="7fde8f1b-2d3f-48b9-8a9b-291e482833dc" descr="Image">
            <a:extLst>
              <a:ext uri="{FF2B5EF4-FFF2-40B4-BE49-F238E27FC236}">
                <a16:creationId xmlns:a16="http://schemas.microsoft.com/office/drawing/2014/main" id="{63147410-273D-4645-BFEC-39A598FB1ED6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0" t="1060" r="30284" b="28281"/>
          <a:stretch/>
        </p:blipFill>
        <p:spPr bwMode="auto">
          <a:xfrm>
            <a:off x="5775600" y="1247313"/>
            <a:ext cx="3251200" cy="14608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36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1361ED-25BD-4A3B-8BF8-15BAEF2AC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Montage des opérations de recherche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005BE0-D637-4FAF-B8BD-89B659466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56018"/>
          </a:xfrm>
        </p:spPr>
        <p:txBody>
          <a:bodyPr wrap="none">
            <a:noAutofit/>
          </a:bodyPr>
          <a:lstStyle/>
          <a:p>
            <a:pPr marL="0" indent="0">
              <a:buNone/>
            </a:pPr>
            <a:r>
              <a:rPr lang="fr-FR" sz="2000" dirty="0"/>
              <a:t>Réalisation de deux forages de reconnaissance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Objectifs : 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/>
              <a:t>reconnaître le réservoir de l’Oligocène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/>
              <a:t>tester la productivité et vérifier la qualité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Risque d’échec élevé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Maître d’ouvrage : SMEGREG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Subventions : AEAG (55 % HT)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Prestations :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/>
              <a:t>Forage : ALIOS (105 672 € TTC)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/>
              <a:t>Suivi géologique : GEOPAL (10 440 € TTC) 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/>
              <a:t>Analyse d’eau : LPL (4 299,41 € TTC)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/>
              <a:t>Déterminations stratigraphiques : ERADATA (2 530 € TTC)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/>
              <a:t>Diagraphies : HYDRO-ASSISTANCE (3 936 € TTC)</a:t>
            </a:r>
          </a:p>
        </p:txBody>
      </p:sp>
    </p:spTree>
    <p:extLst>
      <p:ext uri="{BB962C8B-B14F-4D97-AF65-F5344CB8AC3E}">
        <p14:creationId xmlns:p14="http://schemas.microsoft.com/office/powerpoint/2010/main" val="2530335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4712C2-1533-420B-9B0D-DDDFD21E0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Résultats site de </a:t>
            </a:r>
            <a:r>
              <a:rPr lang="fr-FR" dirty="0" err="1"/>
              <a:t>Lanine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63FEF6-1106-4207-9FBA-A591E8F0E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39877"/>
            <a:ext cx="5666510" cy="48837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solidFill>
                  <a:srgbClr val="0070C0"/>
                </a:solidFill>
              </a:rPr>
              <a:t>Profondeur : 125 m</a:t>
            </a:r>
          </a:p>
          <a:p>
            <a:pPr marL="0" indent="0">
              <a:buNone/>
            </a:pPr>
            <a:endParaRPr lang="fr-FR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rgbClr val="0070C0"/>
                </a:solidFill>
              </a:rPr>
              <a:t>Débit testé : 11 m</a:t>
            </a:r>
            <a:r>
              <a:rPr lang="fr-FR" baseline="30000" dirty="0">
                <a:solidFill>
                  <a:srgbClr val="0070C0"/>
                </a:solidFill>
              </a:rPr>
              <a:t>3</a:t>
            </a:r>
            <a:r>
              <a:rPr lang="fr-FR" dirty="0">
                <a:solidFill>
                  <a:srgbClr val="0070C0"/>
                </a:solidFill>
              </a:rPr>
              <a:t>/h </a:t>
            </a:r>
            <a:r>
              <a:rPr lang="fr-FR" sz="2000" dirty="0">
                <a:solidFill>
                  <a:srgbClr val="0070C0"/>
                </a:solidFill>
              </a:rPr>
              <a:t>(</a:t>
            </a:r>
            <a:r>
              <a:rPr lang="fr-FR" sz="2000" dirty="0" err="1">
                <a:solidFill>
                  <a:srgbClr val="0070C0"/>
                </a:solidFill>
              </a:rPr>
              <a:t>Qs</a:t>
            </a:r>
            <a:r>
              <a:rPr lang="fr-FR" sz="2000" dirty="0">
                <a:solidFill>
                  <a:srgbClr val="0070C0"/>
                </a:solidFill>
              </a:rPr>
              <a:t> </a:t>
            </a:r>
            <a:r>
              <a:rPr lang="fr-FR" sz="20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≈</a:t>
            </a:r>
            <a:r>
              <a:rPr lang="fr-FR" sz="2000" dirty="0">
                <a:solidFill>
                  <a:srgbClr val="0070C0"/>
                </a:solidFill>
              </a:rPr>
              <a:t> 1,3 m</a:t>
            </a:r>
            <a:r>
              <a:rPr lang="fr-FR" sz="2000" baseline="30000" dirty="0">
                <a:solidFill>
                  <a:srgbClr val="0070C0"/>
                </a:solidFill>
              </a:rPr>
              <a:t>3</a:t>
            </a:r>
            <a:r>
              <a:rPr lang="fr-FR" sz="2000" dirty="0">
                <a:solidFill>
                  <a:srgbClr val="0070C0"/>
                </a:solidFill>
              </a:rPr>
              <a:t>/h/m) 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70C0"/>
                </a:solidFill>
              </a:rPr>
              <a:t>limité par capacité de la pompe</a:t>
            </a:r>
          </a:p>
          <a:p>
            <a:pPr marL="0" indent="0">
              <a:buNone/>
            </a:pPr>
            <a:endParaRPr lang="fr-FR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rgbClr val="0070C0"/>
                </a:solidFill>
              </a:rPr>
              <a:t>Qualité de l’eau : bonne</a:t>
            </a:r>
          </a:p>
          <a:p>
            <a:pPr marL="0" indent="0">
              <a:buNone/>
            </a:pPr>
            <a:r>
              <a:rPr lang="fr-FR" dirty="0">
                <a:solidFill>
                  <a:srgbClr val="0070C0"/>
                </a:solidFill>
              </a:rPr>
              <a:t>Traitement à prévoir (filtration) :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900" dirty="0">
                <a:solidFill>
                  <a:srgbClr val="0070C0"/>
                </a:solidFill>
              </a:rPr>
              <a:t>Aluminium (297 µg/L)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900" dirty="0">
                <a:solidFill>
                  <a:srgbClr val="0070C0"/>
                </a:solidFill>
              </a:rPr>
              <a:t>Fer (384 µg/L)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900" dirty="0">
                <a:solidFill>
                  <a:srgbClr val="0070C0"/>
                </a:solidFill>
              </a:rPr>
              <a:t>Turbidité (8 NFU)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060B63-8A63-49B7-9E4B-8616E2A6A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9189" y="2183548"/>
            <a:ext cx="2862085" cy="365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36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4712C2-1533-420B-9B0D-DDDFD21E0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Résultats site du château d’eau d'Aillas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63FEF6-1106-4207-9FBA-A591E8F0E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600200"/>
            <a:ext cx="5666510" cy="2888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solidFill>
                  <a:srgbClr val="0070C0"/>
                </a:solidFill>
              </a:rPr>
              <a:t>Profondeur : 102 m</a:t>
            </a:r>
          </a:p>
          <a:p>
            <a:pPr marL="0" indent="0">
              <a:buNone/>
            </a:pPr>
            <a:endParaRPr lang="fr-FR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rgbClr val="0070C0"/>
                </a:solidFill>
              </a:rPr>
              <a:t>Débit testé : 12 m</a:t>
            </a:r>
            <a:r>
              <a:rPr lang="fr-FR" baseline="30000" dirty="0">
                <a:solidFill>
                  <a:srgbClr val="0070C0"/>
                </a:solidFill>
              </a:rPr>
              <a:t>3</a:t>
            </a:r>
            <a:r>
              <a:rPr lang="fr-FR" dirty="0">
                <a:solidFill>
                  <a:srgbClr val="0070C0"/>
                </a:solidFill>
              </a:rPr>
              <a:t>/h </a:t>
            </a:r>
            <a:r>
              <a:rPr lang="fr-FR" sz="2000" dirty="0">
                <a:solidFill>
                  <a:srgbClr val="0070C0"/>
                </a:solidFill>
              </a:rPr>
              <a:t>(</a:t>
            </a:r>
            <a:r>
              <a:rPr lang="fr-FR" sz="2000" dirty="0" err="1">
                <a:solidFill>
                  <a:srgbClr val="0070C0"/>
                </a:solidFill>
              </a:rPr>
              <a:t>Qs</a:t>
            </a:r>
            <a:r>
              <a:rPr lang="fr-FR" sz="2000" dirty="0">
                <a:solidFill>
                  <a:srgbClr val="0070C0"/>
                </a:solidFill>
              </a:rPr>
              <a:t> ≈ 1,8 m</a:t>
            </a:r>
            <a:r>
              <a:rPr lang="fr-FR" sz="2000" baseline="30000" dirty="0">
                <a:solidFill>
                  <a:srgbClr val="0070C0"/>
                </a:solidFill>
              </a:rPr>
              <a:t>3</a:t>
            </a:r>
            <a:r>
              <a:rPr lang="fr-FR" sz="2000" dirty="0">
                <a:solidFill>
                  <a:srgbClr val="0070C0"/>
                </a:solidFill>
              </a:rPr>
              <a:t>/h/m)</a:t>
            </a:r>
            <a:r>
              <a:rPr lang="fr-FR" dirty="0">
                <a:solidFill>
                  <a:srgbClr val="0070C0"/>
                </a:solidFill>
              </a:rPr>
              <a:t> 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70C0"/>
                </a:solidFill>
              </a:rPr>
              <a:t>limité par capacité de la pompe</a:t>
            </a:r>
          </a:p>
          <a:p>
            <a:pPr marL="0" indent="0">
              <a:buNone/>
            </a:pPr>
            <a:endParaRPr lang="fr-FR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rgbClr val="0070C0"/>
                </a:solidFill>
              </a:rPr>
              <a:t>Qualité de l’eau : (à venir)</a:t>
            </a:r>
          </a:p>
        </p:txBody>
      </p:sp>
      <p:pic>
        <p:nvPicPr>
          <p:cNvPr id="8" name="Image 7" descr="Une image contenant herbe, ciel, extérieur, objet d’extérieur&#10;&#10;Description générée automatiquement">
            <a:extLst>
              <a:ext uri="{FF2B5EF4-FFF2-40B4-BE49-F238E27FC236}">
                <a16:creationId xmlns:a16="http://schemas.microsoft.com/office/drawing/2014/main" id="{D8B287C9-5508-4324-8CD1-FA02E4442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797" y="1706274"/>
            <a:ext cx="3167603" cy="4223471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B72A286-FEC3-4A8A-9235-3E96EC3E36B3}"/>
              </a:ext>
            </a:extLst>
          </p:cNvPr>
          <p:cNvSpPr txBox="1">
            <a:spLocks/>
          </p:cNvSpPr>
          <p:nvPr/>
        </p:nvSpPr>
        <p:spPr>
          <a:xfrm>
            <a:off x="925359" y="4777509"/>
            <a:ext cx="4687690" cy="1283855"/>
          </a:xfrm>
          <a:prstGeom prst="rect">
            <a:avLst/>
          </a:prstGeom>
          <a:solidFill>
            <a:srgbClr val="FFC000"/>
          </a:solidFill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dirty="0">
                <a:solidFill>
                  <a:srgbClr val="0070C0"/>
                </a:solidFill>
              </a:rPr>
              <a:t>Suite des opérations :</a:t>
            </a:r>
          </a:p>
          <a:p>
            <a:pPr marL="0" indent="0" algn="r">
              <a:buFont typeface="Arial"/>
              <a:buNone/>
            </a:pPr>
            <a:r>
              <a:rPr lang="fr-FR" dirty="0">
                <a:solidFill>
                  <a:srgbClr val="0070C0"/>
                </a:solidFill>
              </a:rPr>
              <a:t>un forage d'essai pour un test d'exploitation vraie grandeur</a:t>
            </a:r>
          </a:p>
        </p:txBody>
      </p:sp>
    </p:spTree>
    <p:extLst>
      <p:ext uri="{BB962C8B-B14F-4D97-AF65-F5344CB8AC3E}">
        <p14:creationId xmlns:p14="http://schemas.microsoft.com/office/powerpoint/2010/main" val="389149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Thème-SMEGRE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-SMEGREG" id="{C71BA367-D231-42DA-992E-8447AAFE9B09}" vid="{B14426E3-50CD-42C2-85D9-C37914D7EC8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</TotalTime>
  <Words>312</Words>
  <Application>Microsoft Office PowerPoint</Application>
  <PresentationFormat>Affichage à l'écran (4:3)</PresentationFormat>
  <Paragraphs>53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Courier New</vt:lpstr>
      <vt:lpstr>Trebuchet MS</vt:lpstr>
      <vt:lpstr>Wingdings</vt:lpstr>
      <vt:lpstr>Thème-SMEGREG</vt:lpstr>
      <vt:lpstr>Forages de reconnaissance à l’Oligocène sur le territoire du SIAEPA de Bassanne-Dropt-Garonne</vt:lpstr>
      <vt:lpstr>SIAEPA de Bassanne-Dropt-Garonne</vt:lpstr>
      <vt:lpstr>SIAEPA de Bassanne-Dropt-Garonne</vt:lpstr>
      <vt:lpstr>Montage des opérations de recherche</vt:lpstr>
      <vt:lpstr>Résultats site de Lanine</vt:lpstr>
      <vt:lpstr>Résultats site du château d’eau d'Aillas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Forages de reconnaissance à l’Oligocène Réunion de démarrage</dc:title>
  <dc:creator>Alexis Lafficher</dc:creator>
  <cp:lastModifiedBy>Bruno de Grissac</cp:lastModifiedBy>
  <cp:revision>22</cp:revision>
  <dcterms:created xsi:type="dcterms:W3CDTF">2020-10-27T10:11:21Z</dcterms:created>
  <dcterms:modified xsi:type="dcterms:W3CDTF">2021-03-16T10:30:42Z</dcterms:modified>
</cp:coreProperties>
</file>