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9"/>
  </p:notesMasterIdLst>
  <p:handoutMasterIdLst>
    <p:handoutMasterId r:id="rId20"/>
  </p:handoutMasterIdLst>
  <p:sldIdLst>
    <p:sldId id="440" r:id="rId2"/>
    <p:sldId id="719" r:id="rId3"/>
    <p:sldId id="729" r:id="rId4"/>
    <p:sldId id="730" r:id="rId5"/>
    <p:sldId id="731" r:id="rId6"/>
    <p:sldId id="721" r:id="rId7"/>
    <p:sldId id="722" r:id="rId8"/>
    <p:sldId id="723" r:id="rId9"/>
    <p:sldId id="732" r:id="rId10"/>
    <p:sldId id="727" r:id="rId11"/>
    <p:sldId id="736" r:id="rId12"/>
    <p:sldId id="738" r:id="rId13"/>
    <p:sldId id="741" r:id="rId14"/>
    <p:sldId id="739" r:id="rId15"/>
    <p:sldId id="728" r:id="rId16"/>
    <p:sldId id="740" r:id="rId17"/>
    <p:sldId id="742" r:id="rId18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B9DC"/>
    <a:srgbClr val="333399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4" d="100"/>
          <a:sy n="104" d="100"/>
        </p:scale>
        <p:origin x="1734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24/02/2021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24/02/2021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855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544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2480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575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6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9595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7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311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8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4972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9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8651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10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5053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11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5096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4610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0528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6652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15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9283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16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9070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17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512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51278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8670" y="274638"/>
            <a:ext cx="6488130" cy="978809"/>
          </a:xfrm>
        </p:spPr>
        <p:txBody>
          <a:bodyPr/>
          <a:lstStyle>
            <a:lvl1pPr algn="l">
              <a:defRPr sz="2200">
                <a:solidFill>
                  <a:srgbClr val="0077D4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9487243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24/02/2021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1498601"/>
            <a:ext cx="8424936" cy="2101850"/>
          </a:xfrm>
        </p:spPr>
        <p:txBody>
          <a:bodyPr>
            <a:normAutofit/>
          </a:bodyPr>
          <a:lstStyle/>
          <a:p>
            <a:r>
              <a:rPr lang="fr-FR" sz="2800" dirty="0"/>
              <a:t>Point sur la mise en œuvre du programme 2020</a:t>
            </a:r>
            <a:br>
              <a:rPr lang="fr-FR" sz="2800" dirty="0"/>
            </a:br>
            <a:r>
              <a:rPr lang="fr-FR" sz="2800" dirty="0"/>
              <a:t>Propositions pour 2021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Comité syndical du SMEGREG</a:t>
            </a:r>
          </a:p>
          <a:p>
            <a:r>
              <a:rPr lang="fr-FR" dirty="0"/>
              <a:t>Réunion du 24 février 2021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ACTIVITES DU SMEGREG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51520" y="1403148"/>
            <a:ext cx="6552728" cy="2300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Etudes et actions SMEGREG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Etudes des ressources potentielles pour substitution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identification des cibles sur un territoire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étude détaillée d'une cible identifiée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Prospections ponctuelles – faisabilité captages :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recherches portées par le SMEGREG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appui technique à des tiers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Accompagnement des porteurs de projets de substitution</a:t>
            </a:r>
            <a:endParaRPr lang="fr-FR" altLang="fr-FR" sz="11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D408C897-5565-44BC-998F-415E11183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736" y="3830132"/>
            <a:ext cx="6696744" cy="247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Etudes et actions liées au SAGE Nappes profondes de Gironde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Actions récurrentes (DXX = n° de la disposition) :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secrétariat technique de la CLE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actions de sensibilisation, d'information, de formation (D38) 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actualisation du besoin en ressources de substitution (D40)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tableau de bord du SAGE (D98)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Autres études et actions :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études prévues par le SAGE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études demandées par la CLE</a:t>
            </a:r>
            <a:endParaRPr lang="fr-FR" altLang="fr-FR" sz="20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13EFC93A-C59E-408C-B14D-4729FB77909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56360"/>
            <a:ext cx="1999355" cy="538493"/>
          </a:xfrm>
          <a:prstGeom prst="rect">
            <a:avLst/>
          </a:prstGeom>
        </p:spPr>
      </p:pic>
      <p:pic>
        <p:nvPicPr>
          <p:cNvPr id="9" name="Image 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8231A494-60E8-41E0-BB2C-5592DC9E384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28" y="4642456"/>
            <a:ext cx="2001015" cy="540000"/>
          </a:xfrm>
          <a:prstGeom prst="rect">
            <a:avLst/>
          </a:prstGeom>
        </p:spPr>
      </p:pic>
      <p:pic>
        <p:nvPicPr>
          <p:cNvPr id="11" name="Image 10" descr="Une image contenant texte&#10;&#10;Description générée automatiquement">
            <a:extLst>
              <a:ext uri="{FF2B5EF4-FFF2-40B4-BE49-F238E27FC236}">
                <a16:creationId xmlns:a16="http://schemas.microsoft.com/office/drawing/2014/main" id="{0C7ED638-49E6-42CC-87BE-EA32481EC6E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673" y="2081454"/>
            <a:ext cx="2384807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1899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96744" cy="1152128"/>
          </a:xfrm>
        </p:spPr>
        <p:txBody>
          <a:bodyPr>
            <a:no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Etudes et actions SMEGREG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Etudes des ressources pour substitution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DCFD43EE-A30F-4B4D-A375-F60E3F5F3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89546"/>
            <a:ext cx="3745960" cy="4462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Etudes des ressources potentielles pour substitution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100" i="1" dirty="0">
                <a:solidFill>
                  <a:srgbClr val="333399"/>
                </a:solidFill>
                <a:latin typeface="Trebuchet MS" panose="020B0603020202020204" pitchFamily="34" charset="0"/>
              </a:rPr>
              <a:t>identification des cibles sur un territoire</a:t>
            </a: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5A0543AC-8857-4F3A-8094-B1C220688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35822"/>
            <a:ext cx="3745960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Cénomanien du Sud Gironde – phase 2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0B35930-C31C-44F2-929C-F8794CA42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688" y="4362658"/>
            <a:ext cx="7912344" cy="2108787"/>
          </a:xfrm>
          <a:prstGeom prst="rect">
            <a:avLst/>
          </a:prstGeom>
        </p:spPr>
      </p:pic>
      <p:sp>
        <p:nvSpPr>
          <p:cNvPr id="14" name="Text Box 15">
            <a:extLst>
              <a:ext uri="{FF2B5EF4-FFF2-40B4-BE49-F238E27FC236}">
                <a16:creationId xmlns:a16="http://schemas.microsoft.com/office/drawing/2014/main" id="{5F2AB69E-C881-4E17-A347-854726611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8520" y="2210941"/>
            <a:ext cx="6264696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2075" lvl="2" algn="just">
              <a:buClr>
                <a:schemeClr val="accent2"/>
              </a:buClr>
              <a:buSzPct val="100000"/>
              <a:tabLst>
                <a:tab pos="92075" algn="l"/>
              </a:tabLst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2004-2008 : 1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ère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phase d'investigations de terrain</a:t>
            </a:r>
          </a:p>
          <a:p>
            <a:pPr marL="92075" lvl="2" algn="just">
              <a:spcBef>
                <a:spcPts val="600"/>
              </a:spcBef>
              <a:buClr>
                <a:schemeClr val="accent2"/>
              </a:buClr>
              <a:buSzPct val="100000"/>
              <a:tabLst>
                <a:tab pos="92075" algn="l"/>
              </a:tabLst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2017-2020 : 2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ème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phase d'investigations de terrain</a:t>
            </a:r>
          </a:p>
          <a:p>
            <a:pPr marL="92075" lvl="2" algn="just">
              <a:spcBef>
                <a:spcPts val="600"/>
              </a:spcBef>
              <a:buClr>
                <a:schemeClr val="accent2"/>
              </a:buClr>
              <a:buSzPct val="100000"/>
              <a:tabLst>
                <a:tab pos="92075" algn="l"/>
              </a:tabLst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2021-2023 : modélisation hydrogéologique (BRGM)</a:t>
            </a:r>
          </a:p>
          <a:p>
            <a:pPr marL="457200" lvl="3" algn="just">
              <a:buClr>
                <a:schemeClr val="accent2"/>
              </a:buClr>
              <a:buSzPct val="100000"/>
              <a:tabLst>
                <a:tab pos="92075" algn="l"/>
              </a:tabLst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150 K€ HT / BRGM 30 K€ HT / Aide attendue AEAG 82,5 K€</a:t>
            </a:r>
          </a:p>
          <a:p>
            <a:pPr marL="720725" lvl="3" indent="-263525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  <a:tabLst>
                <a:tab pos="92075" algn="l"/>
              </a:tabLst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consolidation connaissances dans un modèle géologique</a:t>
            </a:r>
          </a:p>
          <a:p>
            <a:pPr marL="720725" lvl="2" indent="-263525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construction d'un modèle hydrogéologique conceptuel</a:t>
            </a:r>
          </a:p>
          <a:p>
            <a:pPr marL="92075" lvl="2" algn="just">
              <a:spcBef>
                <a:spcPts val="600"/>
              </a:spcBef>
              <a:buClr>
                <a:schemeClr val="accent2"/>
              </a:buClr>
              <a:buSzPct val="100000"/>
              <a:tabLst>
                <a:tab pos="92075" algn="l"/>
              </a:tabLst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Suite : tests de scénarios de valorisation optimisés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521019F-EA6B-4FF8-9155-50CA543A8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6137" y="1389545"/>
            <a:ext cx="3347864" cy="182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23299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61EAA4B9-4783-4C93-A82F-33D65E3DC0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3"/>
          <a:stretch/>
        </p:blipFill>
        <p:spPr>
          <a:xfrm>
            <a:off x="6161825" y="1363777"/>
            <a:ext cx="2982175" cy="3959679"/>
          </a:xfrm>
          <a:prstGeom prst="rect">
            <a:avLst/>
          </a:prstGeom>
        </p:spPr>
      </p:pic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96744" cy="1152128"/>
          </a:xfrm>
        </p:spPr>
        <p:txBody>
          <a:bodyPr>
            <a:no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Etudes et actions SMEGREG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Etudes des ressources pour substitution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DCFD43EE-A30F-4B4D-A375-F60E3F5F3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89546"/>
            <a:ext cx="3745960" cy="4462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Etudes des ressources potentielles pour substitution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100" i="1" dirty="0">
                <a:solidFill>
                  <a:srgbClr val="333399"/>
                </a:solidFill>
                <a:latin typeface="Trebuchet MS" panose="020B0603020202020204" pitchFamily="34" charset="0"/>
              </a:rPr>
              <a:t>identification des cibles sur un territoire</a:t>
            </a: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5A0543AC-8857-4F3A-8094-B1C220688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35822"/>
            <a:ext cx="3745960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Identification ressources mobilisables pour l'AEP dans l'est du département de la Gironde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BBA890-1223-4F1E-91CF-D8C7B0FB32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641" y="4236469"/>
            <a:ext cx="6289174" cy="2397299"/>
          </a:xfrm>
          <a:prstGeom prst="rect">
            <a:avLst/>
          </a:prstGeom>
        </p:spPr>
      </p:pic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198662AD-7651-44F6-97D2-E3B2D86C604D}"/>
              </a:ext>
            </a:extLst>
          </p:cNvPr>
          <p:cNvSpPr/>
          <p:nvPr/>
        </p:nvSpPr>
        <p:spPr>
          <a:xfrm>
            <a:off x="7869382" y="3158836"/>
            <a:ext cx="1182254" cy="2189019"/>
          </a:xfrm>
          <a:custGeom>
            <a:avLst/>
            <a:gdLst>
              <a:gd name="connsiteX0" fmla="*/ 1182254 w 1182254"/>
              <a:gd name="connsiteY0" fmla="*/ 0 h 2189019"/>
              <a:gd name="connsiteX1" fmla="*/ 738909 w 1182254"/>
              <a:gd name="connsiteY1" fmla="*/ 397164 h 2189019"/>
              <a:gd name="connsiteX2" fmla="*/ 628073 w 1182254"/>
              <a:gd name="connsiteY2" fmla="*/ 775855 h 2189019"/>
              <a:gd name="connsiteX3" fmla="*/ 360218 w 1182254"/>
              <a:gd name="connsiteY3" fmla="*/ 1126837 h 2189019"/>
              <a:gd name="connsiteX4" fmla="*/ 92363 w 1182254"/>
              <a:gd name="connsiteY4" fmla="*/ 1376219 h 2189019"/>
              <a:gd name="connsiteX5" fmla="*/ 0 w 1182254"/>
              <a:gd name="connsiteY5" fmla="*/ 2189019 h 2189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2254" h="2189019">
                <a:moveTo>
                  <a:pt x="1182254" y="0"/>
                </a:moveTo>
                <a:cubicBezTo>
                  <a:pt x="1006763" y="133927"/>
                  <a:pt x="831272" y="267855"/>
                  <a:pt x="738909" y="397164"/>
                </a:cubicBezTo>
                <a:cubicBezTo>
                  <a:pt x="646545" y="526473"/>
                  <a:pt x="691188" y="654243"/>
                  <a:pt x="628073" y="775855"/>
                </a:cubicBezTo>
                <a:cubicBezTo>
                  <a:pt x="564958" y="897467"/>
                  <a:pt x="449503" y="1026776"/>
                  <a:pt x="360218" y="1126837"/>
                </a:cubicBezTo>
                <a:cubicBezTo>
                  <a:pt x="270933" y="1226898"/>
                  <a:pt x="152399" y="1199189"/>
                  <a:pt x="92363" y="1376219"/>
                </a:cubicBezTo>
                <a:cubicBezTo>
                  <a:pt x="32327" y="1553249"/>
                  <a:pt x="16163" y="1871134"/>
                  <a:pt x="0" y="2189019"/>
                </a:cubicBezTo>
              </a:path>
            </a:pathLst>
          </a:custGeom>
          <a:ln w="38100">
            <a:solidFill>
              <a:srgbClr val="7030A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1E6766BB-52C1-4A5A-86FF-4CAD407646E0}"/>
              </a:ext>
            </a:extLst>
          </p:cNvPr>
          <p:cNvCxnSpPr>
            <a:cxnSpLocks/>
          </p:cNvCxnSpPr>
          <p:nvPr/>
        </p:nvCxnSpPr>
        <p:spPr>
          <a:xfrm flipH="1">
            <a:off x="6300192" y="5347855"/>
            <a:ext cx="1440160" cy="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7" name="Text Box 15">
            <a:extLst>
              <a:ext uri="{FF2B5EF4-FFF2-40B4-BE49-F238E27FC236}">
                <a16:creationId xmlns:a16="http://schemas.microsoft.com/office/drawing/2014/main" id="{F2B50B35-E1B0-4008-B2CC-1BBB320F1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536" y="2382235"/>
            <a:ext cx="618165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6213" indent="-176213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Objectif : identifier et caractériser </a:t>
            </a: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les ressources de substitution pour l’AEP</a:t>
            </a:r>
          </a:p>
          <a:p>
            <a:pPr marL="176213" indent="-176213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Prestataire : ANTEA / Coût : 120 k€ / Aide AEAG : 66 k€</a:t>
            </a:r>
          </a:p>
          <a:p>
            <a:pPr marL="176213" indent="-176213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Programme :</a:t>
            </a:r>
          </a:p>
          <a:p>
            <a:pPr marL="800100" lvl="1" indent="-342900"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Identification et bibliographie</a:t>
            </a:r>
          </a:p>
          <a:p>
            <a:pPr marL="800100" lvl="1" indent="-342900"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Caractérisation de la ressource</a:t>
            </a:r>
          </a:p>
          <a:p>
            <a:pPr marL="800100" lvl="1" indent="-342900"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Contraintes techniques et estimation des coûts</a:t>
            </a:r>
          </a:p>
          <a:p>
            <a:pPr marL="800100" lvl="1" indent="-342900"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Synthèse et propositions</a:t>
            </a:r>
          </a:p>
        </p:txBody>
      </p:sp>
    </p:spTree>
    <p:extLst>
      <p:ext uri="{BB962C8B-B14F-4D97-AF65-F5344CB8AC3E}">
        <p14:creationId xmlns:p14="http://schemas.microsoft.com/office/powerpoint/2010/main" val="395231359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7581FE7-ED1A-46E0-9494-B3548F6E34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97" r="15350" b="3229"/>
          <a:stretch/>
        </p:blipFill>
        <p:spPr>
          <a:xfrm>
            <a:off x="3347864" y="1424321"/>
            <a:ext cx="3970828" cy="4962900"/>
          </a:xfrm>
          <a:prstGeom prst="rect">
            <a:avLst/>
          </a:prstGeom>
        </p:spPr>
      </p:pic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96744" cy="1152128"/>
          </a:xfrm>
        </p:spPr>
        <p:txBody>
          <a:bodyPr>
            <a:no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Etudes et actions SMEGREG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Etudes des ressources pour substitution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DCFD43EE-A30F-4B4D-A375-F60E3F5F3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89546"/>
            <a:ext cx="3745960" cy="4462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Etudes des ressources potentielles pour substitution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100" i="1" dirty="0">
                <a:solidFill>
                  <a:srgbClr val="333399"/>
                </a:solidFill>
                <a:latin typeface="Trebuchet MS" panose="020B0603020202020204" pitchFamily="34" charset="0"/>
              </a:rPr>
              <a:t>identification des cibles sur un territoire</a:t>
            </a: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5A0543AC-8857-4F3A-8094-B1C220688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26680"/>
            <a:ext cx="3745960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SIAEPA de Caudrot</a:t>
            </a: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SIGDU ?</a:t>
            </a: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SIAEP de Barsac Preignac Toulenne ?</a:t>
            </a:r>
          </a:p>
        </p:txBody>
      </p:sp>
      <p:sp>
        <p:nvSpPr>
          <p:cNvPr id="12" name="Sous-titre 2">
            <a:extLst>
              <a:ext uri="{FF2B5EF4-FFF2-40B4-BE49-F238E27FC236}">
                <a16:creationId xmlns:a16="http://schemas.microsoft.com/office/drawing/2014/main" id="{E3DD0FFF-D5C1-42B1-9F0F-C76AC35D0B5E}"/>
              </a:ext>
            </a:extLst>
          </p:cNvPr>
          <p:cNvSpPr>
            <a:spLocks/>
          </p:cNvSpPr>
          <p:nvPr/>
        </p:nvSpPr>
        <p:spPr bwMode="auto">
          <a:xfrm>
            <a:off x="21959" y="3099274"/>
            <a:ext cx="3745959" cy="446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SIAEP Barsac-Preignac-Toulenne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Proposition d'auto-saisine pour dégrossir le sujet suite à l'avis de la CLE du 15/02/2021 sur le projet de forage à l'Eocène</a:t>
            </a:r>
            <a:endParaRPr lang="fr-FR" altLang="fr-FR" sz="2000" dirty="0">
              <a:solidFill>
                <a:srgbClr val="0077D4"/>
              </a:solidFill>
              <a:latin typeface="+mn-lt"/>
            </a:endParaRP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buFontTx/>
              <a:buNone/>
            </a:pPr>
            <a:endParaRPr lang="fr-FR" altLang="fr-FR" sz="2000" dirty="0">
              <a:solidFill>
                <a:srgbClr val="0077D4"/>
              </a:solidFill>
              <a:latin typeface="+mn-lt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0F8BDBB7-7FAB-4B09-9E08-89010143F667}"/>
              </a:ext>
            </a:extLst>
          </p:cNvPr>
          <p:cNvCxnSpPr>
            <a:cxnSpLocks/>
          </p:cNvCxnSpPr>
          <p:nvPr/>
        </p:nvCxnSpPr>
        <p:spPr>
          <a:xfrm flipH="1">
            <a:off x="6264696" y="4725144"/>
            <a:ext cx="827584" cy="21602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ous-titre 2">
            <a:extLst>
              <a:ext uri="{FF2B5EF4-FFF2-40B4-BE49-F238E27FC236}">
                <a16:creationId xmlns:a16="http://schemas.microsoft.com/office/drawing/2014/main" id="{90046463-10CA-4AF5-A3CA-4E045C5352D7}"/>
              </a:ext>
            </a:extLst>
          </p:cNvPr>
          <p:cNvSpPr>
            <a:spLocks/>
          </p:cNvSpPr>
          <p:nvPr/>
        </p:nvSpPr>
        <p:spPr bwMode="auto">
          <a:xfrm>
            <a:off x="6264696" y="1497513"/>
            <a:ext cx="2814540" cy="41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SIGDU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Demande du 20/01/2021</a:t>
            </a:r>
          </a:p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Alternatives à l'Eocène </a:t>
            </a:r>
          </a:p>
          <a:p>
            <a:pPr algn="r" eaLnBrk="1" hangingPunct="1">
              <a:spcBef>
                <a:spcPts val="0"/>
              </a:spcBef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dans un contexte de forte croissance de la demande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buFontTx/>
              <a:buNone/>
            </a:pPr>
            <a:endParaRPr lang="fr-FR" altLang="fr-FR" sz="2000" dirty="0">
              <a:solidFill>
                <a:srgbClr val="0077D4"/>
              </a:solidFill>
              <a:latin typeface="+mn-lt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904E5B72-A501-4171-B6FD-274D6B4DE667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5148064" y="1705164"/>
            <a:ext cx="1116632" cy="251592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7F7A4E3B-1AD8-485C-99CC-52DD95387F22}"/>
              </a:ext>
            </a:extLst>
          </p:cNvPr>
          <p:cNvCxnSpPr>
            <a:cxnSpLocks/>
          </p:cNvCxnSpPr>
          <p:nvPr/>
        </p:nvCxnSpPr>
        <p:spPr>
          <a:xfrm>
            <a:off x="3347864" y="3501008"/>
            <a:ext cx="2232248" cy="144016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ous-titre 2">
            <a:extLst>
              <a:ext uri="{FF2B5EF4-FFF2-40B4-BE49-F238E27FC236}">
                <a16:creationId xmlns:a16="http://schemas.microsoft.com/office/drawing/2014/main" id="{F8C74857-5390-45CC-80CA-A53858F4E056}"/>
              </a:ext>
            </a:extLst>
          </p:cNvPr>
          <p:cNvSpPr>
            <a:spLocks/>
          </p:cNvSpPr>
          <p:nvPr/>
        </p:nvSpPr>
        <p:spPr bwMode="auto">
          <a:xfrm>
            <a:off x="5690176" y="4432756"/>
            <a:ext cx="3389061" cy="1966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714375" algn="r" eaLnBrk="1" hangingPunct="1">
              <a:spcBef>
                <a:spcPts val="0"/>
              </a:spcBef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SIAEP de Caudrot</a:t>
            </a:r>
          </a:p>
          <a:p>
            <a:pPr marL="714375" algn="r" eaLnBrk="1" hangingPunct="1">
              <a:spcBef>
                <a:spcPts val="0"/>
              </a:spcBef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Membre SMEGREG</a:t>
            </a:r>
          </a:p>
          <a:p>
            <a:pPr marL="714375" algn="r" eaLnBrk="1" hangingPunct="1">
              <a:spcBef>
                <a:spcPts val="0"/>
              </a:spcBef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Demande du 02/01/2021</a:t>
            </a:r>
          </a:p>
          <a:p>
            <a:pPr marL="714375" algn="r" eaLnBrk="1" hangingPunct="1">
              <a:spcBef>
                <a:spcPts val="0"/>
              </a:spcBef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Alternatives à l'Eocène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buFontTx/>
              <a:buNone/>
            </a:pPr>
            <a:endParaRPr lang="fr-FR" altLang="fr-FR" sz="2000" dirty="0">
              <a:solidFill>
                <a:srgbClr val="0077D4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9635119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Une image contenant lumière, sombre&#10;&#10;Description générée automatiquement">
            <a:extLst>
              <a:ext uri="{FF2B5EF4-FFF2-40B4-BE49-F238E27FC236}">
                <a16:creationId xmlns:a16="http://schemas.microsoft.com/office/drawing/2014/main" id="{B5696F22-6458-44AC-A9BD-DA2F49565FB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586" y="2154732"/>
            <a:ext cx="3488751" cy="4414675"/>
          </a:xfrm>
          <a:prstGeom prst="rect">
            <a:avLst/>
          </a:prstGeom>
        </p:spPr>
      </p:pic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Etudes et actions SMEGREG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Prospections ponctuelles – captages</a:t>
            </a: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3767893" y="1389546"/>
            <a:ext cx="509486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Prospections ponctuelles – faisabilité captages :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i="1" dirty="0">
                <a:solidFill>
                  <a:srgbClr val="333399"/>
                </a:solidFill>
                <a:latin typeface="Trebuchet MS" panose="020B0603020202020204" pitchFamily="34" charset="0"/>
              </a:rPr>
              <a:t>recherches portées par le SMEGREG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i="1" dirty="0">
                <a:solidFill>
                  <a:srgbClr val="333399"/>
                </a:solidFill>
                <a:latin typeface="Trebuchet MS" panose="020B0603020202020204" pitchFamily="34" charset="0"/>
              </a:rPr>
              <a:t>appui technique à des tiers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A26363A0-C8A1-47F8-A14A-476FC78A6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85699"/>
            <a:ext cx="3745960" cy="4462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Etudes des ressources potentielles pour substitution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100" i="1" dirty="0">
                <a:solidFill>
                  <a:srgbClr val="333399"/>
                </a:solidFill>
                <a:latin typeface="Trebuchet MS" panose="020B0603020202020204" pitchFamily="34" charset="0"/>
              </a:rPr>
              <a:t>étude détaillée d'une cible identifiée</a:t>
            </a: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D065624C-A43B-4F3A-B480-D51FDCBF3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42528"/>
            <a:ext cx="3745960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Prospections par forage</a:t>
            </a: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992B114B-CE68-4D3B-901C-F1C9E9890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21" y="3158260"/>
            <a:ext cx="3139375" cy="1569660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Pour mémoire, demandes appui technique:</a:t>
            </a:r>
          </a:p>
          <a:p>
            <a:pPr marL="171450" indent="-171450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eau potable :</a:t>
            </a:r>
          </a:p>
          <a:p>
            <a:pPr marL="360363" lvl="1" indent="-171450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Le Verdon : abandon  forage Crétacé</a:t>
            </a:r>
          </a:p>
          <a:p>
            <a:pPr marL="171450" indent="-171450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hors eau potable :</a:t>
            </a:r>
          </a:p>
          <a:p>
            <a:pPr marL="360363" lvl="1" indent="-171450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Bassens, arrosage terrains de sport</a:t>
            </a:r>
          </a:p>
          <a:p>
            <a:pPr marL="360363" lvl="1" indent="-171450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Sablons, arrosage espaces publics</a:t>
            </a:r>
          </a:p>
          <a:p>
            <a:pPr marL="360363" lvl="1" indent="-171450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Saint Denis de Pile : ateliers municipaux</a:t>
            </a: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69706FE1-D8AB-4928-82C8-A3ABB0033D42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0077D4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A69C525-EB89-45D3-BE45-8EC31B0719F4}"/>
              </a:ext>
            </a:extLst>
          </p:cNvPr>
          <p:cNvGrpSpPr/>
          <p:nvPr/>
        </p:nvGrpSpPr>
        <p:grpSpPr>
          <a:xfrm>
            <a:off x="24721" y="2300034"/>
            <a:ext cx="9119279" cy="3951091"/>
            <a:chOff x="24721" y="2300034"/>
            <a:chExt cx="9119279" cy="3951091"/>
          </a:xfrm>
        </p:grpSpPr>
        <p:sp>
          <p:nvSpPr>
            <p:cNvPr id="12" name="Sous-titre 2">
              <a:extLst>
                <a:ext uri="{FF2B5EF4-FFF2-40B4-BE49-F238E27FC236}">
                  <a16:creationId xmlns:a16="http://schemas.microsoft.com/office/drawing/2014/main" id="{D7EF1645-19AE-4992-847E-176CC0678D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1542" y="2300034"/>
              <a:ext cx="3772458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ts val="0"/>
                </a:spcBef>
                <a:buNone/>
              </a:pPr>
              <a:r>
                <a:rPr lang="fr-FR" altLang="fr-FR" sz="1400" dirty="0" err="1">
                  <a:solidFill>
                    <a:srgbClr val="0077D4"/>
                  </a:solidFill>
                  <a:latin typeface="+mn-lt"/>
                </a:rPr>
                <a:t>Macavin</a:t>
              </a:r>
              <a:r>
                <a:rPr lang="fr-FR" altLang="fr-FR" sz="1400" dirty="0">
                  <a:solidFill>
                    <a:srgbClr val="0077D4"/>
                  </a:solidFill>
                  <a:latin typeface="+mn-lt"/>
                </a:rPr>
                <a:t> (S. Castelnau de M.) Oli. centre</a:t>
              </a:r>
            </a:p>
            <a:p>
              <a:pPr eaLnBrk="1" hangingPunct="1">
                <a:spcBef>
                  <a:spcPts val="600"/>
                </a:spcBef>
                <a:buNone/>
              </a:pPr>
              <a:r>
                <a:rPr lang="fr-FR" altLang="fr-FR" sz="1400" dirty="0">
                  <a:solidFill>
                    <a:srgbClr val="0077D4"/>
                  </a:solidFill>
                  <a:latin typeface="+mn-lt"/>
                </a:rPr>
                <a:t>   Salaunes (S. Castelnau de M.) Oli. centre</a:t>
              </a:r>
            </a:p>
            <a:p>
              <a:pPr eaLnBrk="1" hangingPunct="1">
                <a:spcBef>
                  <a:spcPts val="600"/>
                </a:spcBef>
                <a:buNone/>
              </a:pPr>
              <a:r>
                <a:rPr lang="fr-FR" altLang="fr-FR" sz="1400" dirty="0">
                  <a:solidFill>
                    <a:srgbClr val="0077D4"/>
                  </a:solidFill>
                  <a:latin typeface="+mn-lt"/>
                </a:rPr>
                <a:t>      </a:t>
              </a:r>
              <a:r>
                <a:rPr lang="fr-FR" altLang="fr-FR" sz="1400" dirty="0" err="1">
                  <a:solidFill>
                    <a:srgbClr val="0077D4"/>
                  </a:solidFill>
                  <a:latin typeface="+mn-lt"/>
                </a:rPr>
                <a:t>Marcennais</a:t>
              </a:r>
              <a:r>
                <a:rPr lang="fr-FR" altLang="fr-FR" sz="1400" dirty="0">
                  <a:solidFill>
                    <a:srgbClr val="0077D4"/>
                  </a:solidFill>
                  <a:latin typeface="+mn-lt"/>
                </a:rPr>
                <a:t> (S. Cubzadais-F.) </a:t>
              </a:r>
              <a:r>
                <a:rPr lang="fr-FR" altLang="fr-FR" sz="1400" dirty="0" err="1">
                  <a:solidFill>
                    <a:srgbClr val="0077D4"/>
                  </a:solidFill>
                  <a:latin typeface="+mn-lt"/>
                </a:rPr>
                <a:t>Eoc</a:t>
              </a:r>
              <a:r>
                <a:rPr lang="fr-FR" altLang="fr-FR" sz="1400" dirty="0">
                  <a:solidFill>
                    <a:srgbClr val="0077D4"/>
                  </a:solidFill>
                  <a:latin typeface="+mn-lt"/>
                </a:rPr>
                <a:t>. nord</a:t>
              </a:r>
            </a:p>
          </p:txBody>
        </p:sp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AF1112B6-2CD4-403D-97CD-A933AF0529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97275" y="3051570"/>
              <a:ext cx="520527" cy="821417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0F143615-618F-4334-8BE2-23DB860FD5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91443" y="2521812"/>
              <a:ext cx="1080099" cy="1505995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4C19340D-D51B-4322-A74A-1C2CB6CD6A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91381" y="2781558"/>
              <a:ext cx="1288419" cy="1426945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4F2ABED4-A3C7-400C-9E25-602A9A2B17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10602" y="4835191"/>
              <a:ext cx="2034761" cy="331808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F7879D42-DA41-4E13-BA3E-4F48472252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58690" y="4892390"/>
              <a:ext cx="2338585" cy="481166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Sous-titre 2">
              <a:extLst>
                <a:ext uri="{FF2B5EF4-FFF2-40B4-BE49-F238E27FC236}">
                  <a16:creationId xmlns:a16="http://schemas.microsoft.com/office/drawing/2014/main" id="{EAF2B388-0A8B-4BB5-AAE3-E8D8F1BB3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21" y="5015472"/>
              <a:ext cx="3240360" cy="579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ts val="0"/>
                </a:spcBef>
                <a:buNone/>
              </a:pPr>
              <a:r>
                <a:rPr lang="fr-FR" altLang="fr-FR" sz="1400" dirty="0">
                  <a:solidFill>
                    <a:srgbClr val="0077D4"/>
                  </a:solidFill>
                  <a:latin typeface="+mn-lt"/>
                </a:rPr>
                <a:t>Créon ( S. Bonnetan) Oligo. hors UG</a:t>
              </a:r>
            </a:p>
            <a:p>
              <a:pPr eaLnBrk="1" hangingPunct="1">
                <a:spcBef>
                  <a:spcPts val="0"/>
                </a:spcBef>
                <a:buNone/>
              </a:pPr>
              <a:r>
                <a:rPr lang="fr-FR" altLang="fr-FR" sz="1400" dirty="0">
                  <a:solidFill>
                    <a:srgbClr val="0077D4"/>
                  </a:solidFill>
                  <a:latin typeface="+mn-lt"/>
                </a:rPr>
                <a:t>Targon (S. Targon) Oligo. hors UG</a:t>
              </a:r>
              <a:endParaRPr lang="fr-FR" altLang="fr-FR" sz="1600" dirty="0">
                <a:solidFill>
                  <a:srgbClr val="0077D4"/>
                </a:solidFill>
                <a:latin typeface="+mn-lt"/>
              </a:endParaRPr>
            </a:p>
          </p:txBody>
        </p:sp>
        <p:sp>
          <p:nvSpPr>
            <p:cNvPr id="22" name="Sous-titre 2">
              <a:extLst>
                <a:ext uri="{FF2B5EF4-FFF2-40B4-BE49-F238E27FC236}">
                  <a16:creationId xmlns:a16="http://schemas.microsoft.com/office/drawing/2014/main" id="{DC58D40E-18EB-4CF8-8DF7-D4393E4370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0415" y="5899390"/>
              <a:ext cx="3123585" cy="3517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ts val="0"/>
                </a:spcBef>
                <a:buNone/>
              </a:pPr>
              <a:r>
                <a:rPr lang="fr-FR" altLang="fr-FR" sz="1400" dirty="0">
                  <a:solidFill>
                    <a:srgbClr val="0077D4"/>
                  </a:solidFill>
                  <a:latin typeface="+mn-lt"/>
                </a:rPr>
                <a:t>Cudos (S. sud Bazadais) </a:t>
              </a:r>
              <a:r>
                <a:rPr lang="fr-FR" altLang="fr-FR" sz="1400" dirty="0" err="1">
                  <a:solidFill>
                    <a:srgbClr val="0077D4"/>
                  </a:solidFill>
                  <a:latin typeface="+mn-lt"/>
                </a:rPr>
                <a:t>Mio</a:t>
              </a:r>
              <a:r>
                <a:rPr lang="fr-FR" altLang="fr-FR" sz="1400" dirty="0">
                  <a:solidFill>
                    <a:srgbClr val="0077D4"/>
                  </a:solidFill>
                  <a:latin typeface="+mn-lt"/>
                </a:rPr>
                <a:t>. centre</a:t>
              </a:r>
            </a:p>
          </p:txBody>
        </p:sp>
        <p:cxnSp>
          <p:nvCxnSpPr>
            <p:cNvPr id="34" name="Connecteur droit avec flèche 33">
              <a:extLst>
                <a:ext uri="{FF2B5EF4-FFF2-40B4-BE49-F238E27FC236}">
                  <a16:creationId xmlns:a16="http://schemas.microsoft.com/office/drawing/2014/main" id="{CA28F6BD-AF93-42C2-A770-3BB97AD38DD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43543" y="5915684"/>
              <a:ext cx="676344" cy="193810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" name="Image 37" descr="Une image contenant texte, lumière&#10;&#10;Description générée automatiquement">
            <a:extLst>
              <a:ext uri="{FF2B5EF4-FFF2-40B4-BE49-F238E27FC236}">
                <a16:creationId xmlns:a16="http://schemas.microsoft.com/office/drawing/2014/main" id="{D45D7584-B102-4592-8946-65C2A6B91D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78" t="33779" r="11071" b="55395"/>
          <a:stretch/>
        </p:blipFill>
        <p:spPr>
          <a:xfrm>
            <a:off x="350533" y="2271240"/>
            <a:ext cx="2391146" cy="65985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F3A6A7CB-F609-4298-8552-A9012718505F}"/>
              </a:ext>
            </a:extLst>
          </p:cNvPr>
          <p:cNvGrpSpPr/>
          <p:nvPr/>
        </p:nvGrpSpPr>
        <p:grpSpPr>
          <a:xfrm>
            <a:off x="5371542" y="4986303"/>
            <a:ext cx="3800625" cy="1524730"/>
            <a:chOff x="5371542" y="4986303"/>
            <a:chExt cx="3800625" cy="1524730"/>
          </a:xfrm>
        </p:grpSpPr>
        <p:sp>
          <p:nvSpPr>
            <p:cNvPr id="13" name="Sous-titre 2">
              <a:extLst>
                <a:ext uri="{FF2B5EF4-FFF2-40B4-BE49-F238E27FC236}">
                  <a16:creationId xmlns:a16="http://schemas.microsoft.com/office/drawing/2014/main" id="{BC7D57AC-2A6D-4840-A7FD-1340206562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5311" y="4986303"/>
              <a:ext cx="2886856" cy="576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ts val="0"/>
                </a:spcBef>
                <a:buNone/>
              </a:pPr>
              <a:r>
                <a:rPr lang="fr-FR" altLang="fr-FR" sz="1400" u="sng" dirty="0">
                  <a:solidFill>
                    <a:srgbClr val="0077D4"/>
                  </a:solidFill>
                  <a:latin typeface="+mn-lt"/>
                </a:rPr>
                <a:t>Castets en D. (S. CED) Oli. centre </a:t>
              </a:r>
            </a:p>
            <a:p>
              <a:pPr eaLnBrk="1" hangingPunct="1">
                <a:spcBef>
                  <a:spcPts val="600"/>
                </a:spcBef>
                <a:buNone/>
              </a:pPr>
              <a:r>
                <a:rPr lang="fr-FR" altLang="fr-FR" sz="1400" u="sng" dirty="0">
                  <a:solidFill>
                    <a:srgbClr val="0077D4"/>
                  </a:solidFill>
                  <a:latin typeface="+mn-lt"/>
                </a:rPr>
                <a:t>Aillas 1 et 2 (S. BDG) Oli. centre</a:t>
              </a:r>
              <a:endParaRPr lang="fr-FR" altLang="fr-FR" sz="1400" dirty="0">
                <a:solidFill>
                  <a:srgbClr val="0077D4"/>
                </a:solidFill>
                <a:latin typeface="+mn-lt"/>
              </a:endParaRPr>
            </a:p>
          </p:txBody>
        </p: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B1CD3839-0FA9-47C3-A336-E036F0293B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50659" y="5468454"/>
              <a:ext cx="434652" cy="125271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E3B2E3E7-9B3D-417C-8C08-D3701454D9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4285" y="5166999"/>
              <a:ext cx="821042" cy="366431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CCF83D39-92E0-4B83-9E47-ECE9E6BEAC0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371542" y="6009637"/>
              <a:ext cx="676344" cy="351735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Sous-titre 2">
              <a:extLst>
                <a:ext uri="{FF2B5EF4-FFF2-40B4-BE49-F238E27FC236}">
                  <a16:creationId xmlns:a16="http://schemas.microsoft.com/office/drawing/2014/main" id="{65B795FE-B6A5-4F38-8780-AB5429A3F7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0414" y="6211711"/>
              <a:ext cx="3123585" cy="299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ts val="600"/>
                </a:spcBef>
                <a:buNone/>
              </a:pPr>
              <a:r>
                <a:rPr lang="fr-FR" altLang="fr-FR" sz="1400" u="sng" dirty="0" err="1">
                  <a:solidFill>
                    <a:srgbClr val="0077D4"/>
                  </a:solidFill>
                  <a:latin typeface="+mn-lt"/>
                </a:rPr>
                <a:t>Bernos</a:t>
              </a:r>
              <a:r>
                <a:rPr lang="fr-FR" altLang="fr-FR" sz="1400" u="sng" dirty="0">
                  <a:solidFill>
                    <a:srgbClr val="0077D4"/>
                  </a:solidFill>
                  <a:latin typeface="+mn-lt"/>
                </a:rPr>
                <a:t> (</a:t>
              </a:r>
              <a:r>
                <a:rPr lang="fr-FR" altLang="fr-FR" sz="1400" u="sng" dirty="0" err="1">
                  <a:solidFill>
                    <a:srgbClr val="0077D4"/>
                  </a:solidFill>
                  <a:latin typeface="+mn-lt"/>
                </a:rPr>
                <a:t>S.sud</a:t>
              </a:r>
              <a:r>
                <a:rPr lang="fr-FR" altLang="fr-FR" sz="1400" u="sng" dirty="0">
                  <a:solidFill>
                    <a:srgbClr val="0077D4"/>
                  </a:solidFill>
                  <a:latin typeface="+mn-lt"/>
                </a:rPr>
                <a:t> Bazadais) </a:t>
              </a:r>
              <a:r>
                <a:rPr lang="fr-FR" altLang="fr-FR" sz="1400" u="sng" dirty="0" err="1">
                  <a:solidFill>
                    <a:srgbClr val="0077D4"/>
                  </a:solidFill>
                  <a:latin typeface="+mn-lt"/>
                </a:rPr>
                <a:t>Mio</a:t>
              </a:r>
              <a:r>
                <a:rPr lang="fr-FR" altLang="fr-FR" sz="1400" u="sng" dirty="0">
                  <a:solidFill>
                    <a:srgbClr val="0077D4"/>
                  </a:solidFill>
                  <a:latin typeface="+mn-lt"/>
                </a:rPr>
                <a:t>. centre</a:t>
              </a:r>
            </a:p>
            <a:p>
              <a:pPr eaLnBrk="1" hangingPunct="1">
                <a:lnSpc>
                  <a:spcPct val="130000"/>
                </a:lnSpc>
                <a:spcBef>
                  <a:spcPts val="600"/>
                </a:spcBef>
                <a:buFontTx/>
                <a:buNone/>
              </a:pPr>
              <a:endParaRPr lang="fr-FR" altLang="fr-FR" sz="1600" dirty="0">
                <a:solidFill>
                  <a:srgbClr val="0077D4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40709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96744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Etudes et actions SMEGREG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Accompagnement porteurs de substitutions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0691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8126DF28-2B55-40A4-A77F-411222BA12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89546"/>
            <a:ext cx="4211960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Accompagnement des porteurs de projets de substitutions</a:t>
            </a: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EAFB80BF-057F-4CBE-9CDB-AA52AA3ED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2340" y="1651087"/>
            <a:ext cx="4234300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Landes du Médoc – Schéma de substitution</a:t>
            </a: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Contrat de substitution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623C7058-DE92-4C18-A540-8DFC9832C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908" y="2136517"/>
            <a:ext cx="8703571" cy="352473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b="1" u="sng" dirty="0">
                <a:solidFill>
                  <a:schemeClr val="accent6">
                    <a:lumMod val="75000"/>
                  </a:schemeClr>
                </a:solidFill>
              </a:rPr>
              <a:t>Schéma</a:t>
            </a:r>
            <a:r>
              <a:rPr lang="fr-FR" sz="1800" dirty="0">
                <a:solidFill>
                  <a:srgbClr val="0077D4"/>
                </a:solidFill>
              </a:rPr>
              <a:t> : qui va substituer, combien et comment l'eau lui  parvient ?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Actualisation prévue dans le schéma d'origine (2016) :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rgbClr val="0077D4"/>
                </a:solidFill>
              </a:rPr>
              <a:t>du fait d’une modification de la structure des réseaux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rgbClr val="0077D4"/>
                </a:solidFill>
              </a:rPr>
              <a:t>de la nécessité de mettre en place un traitement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rgbClr val="0077D4"/>
                </a:solidFill>
              </a:rPr>
              <a:t>de l’augmentation des prix unitaires de travaux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Principe : pas de modification des volumes de substitution (sauf si accord entre deux services)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SAFEGE / 27 370 € HT / Aide Agence 15 053 € / Rendu 2</a:t>
            </a:r>
            <a:r>
              <a:rPr lang="fr-FR" sz="1800" baseline="30000" dirty="0">
                <a:solidFill>
                  <a:srgbClr val="0077D4"/>
                </a:solidFill>
              </a:rPr>
              <a:t>e</a:t>
            </a:r>
            <a:r>
              <a:rPr lang="fr-FR" sz="1800" dirty="0">
                <a:solidFill>
                  <a:srgbClr val="0077D4"/>
                </a:solidFill>
              </a:rPr>
              <a:t> trim. 2021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A retenir :</a:t>
            </a:r>
            <a:r>
              <a:rPr lang="fr-FR" sz="1800" dirty="0">
                <a:solidFill>
                  <a:srgbClr val="FF0000"/>
                </a:solidFill>
              </a:rPr>
              <a:t> 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rgbClr val="0077D4"/>
                </a:solidFill>
              </a:rPr>
              <a:t>nouveaux scénarios sur 3 collectivités suite à l'évolution de la demande et de la disponibilité côté Bordeaux Métropole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rgbClr val="0077D4"/>
                </a:solidFill>
              </a:rPr>
              <a:t>forte évolution des coûts unitaires de pose de canalisation et impact sur les montants des travaux</a:t>
            </a:r>
            <a:endParaRPr lang="fr-FR" sz="1600" dirty="0">
              <a:solidFill>
                <a:srgbClr val="0077D4"/>
              </a:solidFill>
              <a:latin typeface="+mj-lt"/>
            </a:endParaRP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00BEBAB-FF13-416B-9DE7-2D1746626670}"/>
              </a:ext>
            </a:extLst>
          </p:cNvPr>
          <p:cNvSpPr txBox="1">
            <a:spLocks/>
          </p:cNvSpPr>
          <p:nvPr/>
        </p:nvSpPr>
        <p:spPr>
          <a:xfrm>
            <a:off x="2174489" y="5589240"/>
            <a:ext cx="6877272" cy="6999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/>
              <a:buNone/>
            </a:pPr>
            <a:r>
              <a:rPr lang="fr-FR" sz="1800" b="1" u="sng" dirty="0">
                <a:solidFill>
                  <a:schemeClr val="accent6">
                    <a:lumMod val="75000"/>
                  </a:schemeClr>
                </a:solidFill>
              </a:rPr>
              <a:t>Contrat</a:t>
            </a:r>
            <a:r>
              <a:rPr lang="fr-FR" sz="1800" dirty="0">
                <a:solidFill>
                  <a:srgbClr val="0077D4"/>
                </a:solidFill>
              </a:rPr>
              <a:t> : encadrer / sécuriser les relations contractuelles futures entre Bordeaux Métropole et services qui substitueront</a:t>
            </a:r>
          </a:p>
          <a:p>
            <a:pPr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>
                <a:solidFill>
                  <a:srgbClr val="0077D4"/>
                </a:solidFill>
              </a:rPr>
              <a:t>procédure de signature à achever</a:t>
            </a:r>
          </a:p>
        </p:txBody>
      </p:sp>
    </p:spTree>
    <p:extLst>
      <p:ext uri="{BB962C8B-B14F-4D97-AF65-F5344CB8AC3E}">
        <p14:creationId xmlns:p14="http://schemas.microsoft.com/office/powerpoint/2010/main" val="36746302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Etudes et actions SAGE / CLE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Actions récurrentes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C3B51AE6-E3B1-4BCA-9635-0B72364C4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12776"/>
            <a:ext cx="4644008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Actions récurrentes de sensibilisation, information, formation</a:t>
            </a: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08C6B85C-C2B4-47E9-9534-70EAA2CF5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89775"/>
            <a:ext cx="4644008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Programme d'actions pédagogiques en milieu scolaire 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F123E549-1F6A-41A3-A6EF-BD0F7532C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440" y="2613033"/>
            <a:ext cx="8579794" cy="305912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b="1" dirty="0">
                <a:solidFill>
                  <a:schemeClr val="accent6">
                    <a:lumMod val="75000"/>
                  </a:schemeClr>
                </a:solidFill>
                <a:ea typeface="+mn-ea"/>
                <a:cs typeface="+mn-cs"/>
              </a:rPr>
              <a:t>L'eau, un enjeu majeur pour le département de la Gironde</a:t>
            </a:r>
            <a:endParaRPr lang="fr-FR" sz="18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Partenariat avec l'Education Nationale depuis 2005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Intervention d'associations agréées</a:t>
            </a:r>
          </a:p>
          <a:p>
            <a:pPr marL="400050" lvl="1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dirty="0">
                <a:solidFill>
                  <a:srgbClr val="0077D4"/>
                </a:solidFill>
              </a:rPr>
              <a:t>en éducation à l'environnement pour un développement durable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Objectif : que tous les élèves girondins aient été sensibilisés au moins une fois aux enjeux des nappes profondes entre leur entrée à l'école et leur sortie du collège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Forte incidence pandémie : 1/3 seulement de l'activité habituelle avec 1 407 élèves sensibilisés (12 133 €) sur l'année scolaire 2019-2020 contre 5 682 l'année précédente (52 680 €)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Aide Agence : 50% de 30 000 € maximum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1800" dirty="0">
              <a:solidFill>
                <a:srgbClr val="0077D4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F221DDC-4356-4928-88CB-625246C44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78218">
            <a:off x="6998014" y="1043533"/>
            <a:ext cx="1844458" cy="2585000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37589423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Etudes et actions SAGE / CLE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Actions récurrentes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9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C3B51AE6-E3B1-4BCA-9635-0B72364C4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12776"/>
            <a:ext cx="4644008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Actions récurrentes de sensibilisation, information, formation</a:t>
            </a: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08C6B85C-C2B4-47E9-9534-70EAA2CF5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89775"/>
            <a:ext cx="4644008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Espaces info économie d'eau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5559524C-08D4-4C2C-BE9C-BA3EF34BB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103" y="1984503"/>
            <a:ext cx="6954193" cy="305912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b="1" dirty="0">
                <a:solidFill>
                  <a:schemeClr val="accent6">
                    <a:lumMod val="75000"/>
                  </a:schemeClr>
                </a:solidFill>
                <a:ea typeface="+mn-ea"/>
                <a:cs typeface="+mn-cs"/>
              </a:rPr>
              <a:t>EIEE</a:t>
            </a:r>
            <a:endParaRPr lang="fr-FR" sz="18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Depuis 2011, équivalent dans le domaine de l'eau des espaces info énergie de l'ADEME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Intervention d'associations (dans le cadre d'un marché public)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Objectif : conseils personnalisés aux girondins intéressés par les économies d'eau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Forte incidence pandémie : 1/3 seulement de l'activité habituelle du fait de l'annulation des manifestations telles que telles le Quai des sports, le Bon goût d’Aquitaine ou la Fête de la morue…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Dépenses 2020 : 26 400  € (100 415 en 2019 / 81 655 € en 2018)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Aide Agence : 50% de 90 000 € maximum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6CDD1A-5D76-4462-B3F4-5E2CA61CA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296" y="1412776"/>
            <a:ext cx="1834081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19390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>
            <a:extLst>
              <a:ext uri="{FF2B5EF4-FFF2-40B4-BE49-F238E27FC236}">
                <a16:creationId xmlns:a16="http://schemas.microsoft.com/office/drawing/2014/main" id="{23C541B4-CF5F-48E2-9EC2-9800DF52A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10327"/>
            <a:ext cx="3745960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Etudes prévues par le SAGE</a:t>
            </a: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1514D364-3D8F-4460-A7FD-BD22ABECC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87326"/>
            <a:ext cx="3745960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Atlas des zones à enjeux aval (D6)</a:t>
            </a: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Etudes et actions SAGE / CLE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Autres études et actions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10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D99CF0-24F9-4C45-903D-6EFB7E4DEB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228" y="1412776"/>
            <a:ext cx="3972446" cy="282023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DBB9A60-B56F-4F28-85F4-082706545E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15608"/>
            <a:ext cx="4860032" cy="3455565"/>
          </a:xfrm>
          <a:prstGeom prst="rect">
            <a:avLst/>
          </a:prstGeom>
        </p:spPr>
      </p:pic>
      <p:sp>
        <p:nvSpPr>
          <p:cNvPr id="12" name="Text Box 3">
            <a:extLst>
              <a:ext uri="{FF2B5EF4-FFF2-40B4-BE49-F238E27FC236}">
                <a16:creationId xmlns:a16="http://schemas.microsoft.com/office/drawing/2014/main" id="{6EE86B7C-FC77-4602-9B08-EBF858A31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9228" y="4304745"/>
            <a:ext cx="3972446" cy="2262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Convention BRGM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Année 460 000 € HT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Aide Agence 33 000 €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400" i="1" dirty="0">
                <a:solidFill>
                  <a:srgbClr val="0070C0"/>
                </a:solidFill>
                <a:latin typeface="+mn-lt"/>
              </a:rPr>
              <a:t>Phases précédentes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400" i="1" dirty="0">
                <a:solidFill>
                  <a:srgbClr val="0070C0"/>
                </a:solidFill>
                <a:latin typeface="+mn-lt"/>
              </a:rPr>
              <a:t>208 000 € HT / Aide Agence 145 600 €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Proposition d'une première version de l'Atlas des zones à enjeux aval à présenter à la CLE.</a:t>
            </a: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id="{B6D1ACE4-2B55-4605-A1A8-64CBB046D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08457"/>
            <a:ext cx="492922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Objectif : identifier les zones où l'état des milieux superficiels dépend d'un flux sortant des nappes profondes (gestion en niveaux ?)</a:t>
            </a:r>
          </a:p>
        </p:txBody>
      </p:sp>
    </p:spTree>
    <p:extLst>
      <p:ext uri="{BB962C8B-B14F-4D97-AF65-F5344CB8AC3E}">
        <p14:creationId xmlns:p14="http://schemas.microsoft.com/office/powerpoint/2010/main" val="3276255826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>
            <a:extLst>
              <a:ext uri="{FF2B5EF4-FFF2-40B4-BE49-F238E27FC236}">
                <a16:creationId xmlns:a16="http://schemas.microsoft.com/office/drawing/2014/main" id="{23C541B4-CF5F-48E2-9EC2-9800DF52A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10327"/>
            <a:ext cx="3745960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Etudes prévues par le SAGE</a:t>
            </a: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1514D364-3D8F-4460-A7FD-BD22ABECC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87326"/>
            <a:ext cx="3745960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Carte de vulnérabilité des nappes du SAGE (D76)</a:t>
            </a: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Etat du parc de forages (D74)</a:t>
            </a: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Etudes et actions SAGE / CLE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Autres études et actions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11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A08D8DF-B639-4908-8647-F15DF391840E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33964">
            <a:off x="588696" y="3105990"/>
            <a:ext cx="2333746" cy="314319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3DEC4EE-07FB-4FC0-BAAF-32BE1EEF0D66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8293">
            <a:off x="1185460" y="2596804"/>
            <a:ext cx="2333746" cy="314416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AEF655B-B520-44C3-96A7-206EE4E64114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303511"/>
            <a:ext cx="2364496" cy="3144162"/>
          </a:xfrm>
          <a:prstGeom prst="rect">
            <a:avLst/>
          </a:prstGeom>
        </p:spPr>
      </p:pic>
      <p:sp>
        <p:nvSpPr>
          <p:cNvPr id="12" name="Text Box 3">
            <a:extLst>
              <a:ext uri="{FF2B5EF4-FFF2-40B4-BE49-F238E27FC236}">
                <a16:creationId xmlns:a16="http://schemas.microsoft.com/office/drawing/2014/main" id="{7B8E9E55-BA9E-4093-9A50-898D17339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0232" y="2045667"/>
            <a:ext cx="3842506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Carte de vulnérabilité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Objectif : prise en compte de la vulnérabilité  des nappes profondes dans les projets d'aménagement et de développement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Convention BRGM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48 400 € HT / Aide Agence 26 400 €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Proposition d'un jeu de 3 cartes de vulnérabilité des nappes du SAGE.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fr-FR" altLang="fr-FR" sz="1800" dirty="0">
                <a:solidFill>
                  <a:srgbClr val="0070C0"/>
                </a:solidFill>
                <a:latin typeface="+mn-lt"/>
              </a:rPr>
              <a:t>A présenter à la CLE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38B32578-397B-4064-87FC-70AFE4E6D6C9}"/>
              </a:ext>
            </a:extLst>
          </p:cNvPr>
          <p:cNvSpPr txBox="1">
            <a:spLocks/>
          </p:cNvSpPr>
          <p:nvPr/>
        </p:nvSpPr>
        <p:spPr>
          <a:xfrm>
            <a:off x="4921469" y="5337768"/>
            <a:ext cx="4077107" cy="11521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/>
              <a:buNone/>
            </a:pPr>
            <a:r>
              <a:rPr lang="fr-FR" sz="1800" b="1" u="sng" dirty="0">
                <a:solidFill>
                  <a:schemeClr val="accent6">
                    <a:lumMod val="75000"/>
                  </a:schemeClr>
                </a:solidFill>
              </a:rPr>
              <a:t>Etat du parc de forages</a:t>
            </a:r>
          </a:p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/>
              <a:buNone/>
            </a:pPr>
            <a:r>
              <a:rPr lang="fr-FR" sz="1800" dirty="0">
                <a:solidFill>
                  <a:srgbClr val="0077D4"/>
                </a:solidFill>
              </a:rPr>
              <a:t>Convention SUEZ</a:t>
            </a:r>
          </a:p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/>
              <a:buNone/>
            </a:pPr>
            <a:r>
              <a:rPr lang="fr-FR" sz="1800" dirty="0">
                <a:solidFill>
                  <a:srgbClr val="0077D4"/>
                </a:solidFill>
              </a:rPr>
              <a:t>110 000 € HT / Aide Agence 50 000</a:t>
            </a:r>
          </a:p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/>
              <a:buNone/>
            </a:pPr>
            <a:r>
              <a:rPr lang="fr-FR" sz="1800" dirty="0">
                <a:solidFill>
                  <a:srgbClr val="0077D4"/>
                </a:solidFill>
              </a:rPr>
              <a:t>En attente remises prestations</a:t>
            </a:r>
          </a:p>
        </p:txBody>
      </p:sp>
    </p:spTree>
    <p:extLst>
      <p:ext uri="{BB962C8B-B14F-4D97-AF65-F5344CB8AC3E}">
        <p14:creationId xmlns:p14="http://schemas.microsoft.com/office/powerpoint/2010/main" val="37472175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>
            <a:extLst>
              <a:ext uri="{FF2B5EF4-FFF2-40B4-BE49-F238E27FC236}">
                <a16:creationId xmlns:a16="http://schemas.microsoft.com/office/drawing/2014/main" id="{23C541B4-CF5F-48E2-9EC2-9800DF52A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10327"/>
            <a:ext cx="4355976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Etudes prévues par le SAGE</a:t>
            </a: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1514D364-3D8F-4460-A7FD-BD22ABECC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87326"/>
            <a:ext cx="4355976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Actualisation du besoin en ressources de substitution (D40)</a:t>
            </a: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Etudes et actions SAGE / CLE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Autres études et actions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C87C57D3-00F6-44DE-A116-E1703ED5D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103" y="2109102"/>
            <a:ext cx="8579794" cy="407091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b="1" dirty="0">
                <a:solidFill>
                  <a:schemeClr val="accent6">
                    <a:lumMod val="75000"/>
                  </a:schemeClr>
                </a:solidFill>
                <a:ea typeface="+mn-ea"/>
                <a:cs typeface="+mn-cs"/>
              </a:rPr>
              <a:t>Prospective de la demande en eau potable</a:t>
            </a:r>
            <a:endParaRPr lang="fr-FR" sz="18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Recherche en partenariat avec l'INRAE, l'ENSEGID (UMR </a:t>
            </a:r>
            <a:r>
              <a:rPr lang="fr-FR" sz="1800" dirty="0" err="1">
                <a:solidFill>
                  <a:srgbClr val="0077D4"/>
                </a:solidFill>
              </a:rPr>
              <a:t>Géoressources</a:t>
            </a:r>
            <a:r>
              <a:rPr lang="fr-FR" sz="1800" dirty="0">
                <a:solidFill>
                  <a:srgbClr val="0077D4"/>
                </a:solidFill>
              </a:rPr>
              <a:t> et environnement), l'Université Bx Montaigne (UMR Passages)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125 000 € HT / Aide Agence 68 750 €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Objectifs : affiner la connaissance des consommations unitaires d'eau potable des habitants pour améliorer la prospective de la demande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Aspects étudiés (notamment):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rgbClr val="0077D4"/>
                </a:solidFill>
              </a:rPr>
              <a:t>Incidence des conditions météorologiques pour prise en compte des projections du GIEQ,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rgbClr val="0077D4"/>
                </a:solidFill>
              </a:rPr>
              <a:t>Spécificité des territoires : qui consomme, où, combien et pour quoi ?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rgbClr val="0077D4"/>
                </a:solidFill>
              </a:rPr>
              <a:t>Enquête quantitative auprès de 1000 Girondins sur leurs usages domestiques de l'eau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rgbClr val="0077D4"/>
                </a:solidFill>
              </a:rPr>
              <a:t>Enquête qualitative auprès de 25 ménages girondins sur leur perception de l'usage eau potable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Dernière réunion du comité de pilotage : 25/02/21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Rendu au Comité syndical le 17 mars et rapports 1</a:t>
            </a:r>
            <a:r>
              <a:rPr lang="fr-FR" sz="1800" baseline="30000" dirty="0">
                <a:solidFill>
                  <a:srgbClr val="0077D4"/>
                </a:solidFill>
              </a:rPr>
              <a:t>e</a:t>
            </a:r>
            <a:r>
              <a:rPr lang="fr-FR" sz="1800" dirty="0">
                <a:solidFill>
                  <a:srgbClr val="0077D4"/>
                </a:solidFill>
              </a:rPr>
              <a:t> semestre 2021</a:t>
            </a:r>
            <a:endParaRPr lang="fr-FR" sz="2000" dirty="0">
              <a:solidFill>
                <a:srgbClr val="0077D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2327480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>
            <a:extLst>
              <a:ext uri="{FF2B5EF4-FFF2-40B4-BE49-F238E27FC236}">
                <a16:creationId xmlns:a16="http://schemas.microsoft.com/office/drawing/2014/main" id="{23C541B4-CF5F-48E2-9EC2-9800DF52A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10327"/>
            <a:ext cx="4355976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Etudes prévues par le SAGE</a:t>
            </a: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1514D364-3D8F-4460-A7FD-BD22ABECC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87326"/>
            <a:ext cx="4355976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Actualisation du besoin en ressources de substitution (D40)</a:t>
            </a: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Etudes et actions SAGE / CLE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Autres études et actions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C87C57D3-00F6-44DE-A116-E1703ED5D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103" y="2069620"/>
            <a:ext cx="8579794" cy="407091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>
                <a:solidFill>
                  <a:srgbClr val="0077D4"/>
                </a:solidFill>
              </a:rPr>
              <a:t>Convention INRAE sur deux sujets distincts</a:t>
            </a:r>
          </a:p>
          <a:p>
            <a:pPr marL="0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>
                <a:solidFill>
                  <a:srgbClr val="0077D4"/>
                </a:solidFill>
              </a:rPr>
              <a:t> 50 000 € HT / en attente aide Agence (50% ?) / Rendu 2</a:t>
            </a:r>
            <a:r>
              <a:rPr lang="fr-FR" sz="1800" baseline="30000" dirty="0">
                <a:solidFill>
                  <a:srgbClr val="0077D4"/>
                </a:solidFill>
              </a:rPr>
              <a:t>e</a:t>
            </a:r>
            <a:r>
              <a:rPr lang="fr-FR" sz="1800" dirty="0">
                <a:solidFill>
                  <a:srgbClr val="0077D4"/>
                </a:solidFill>
              </a:rPr>
              <a:t> trim. 2021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  <a:buAutoNum type="arabicPeriod"/>
            </a:pPr>
            <a:r>
              <a:rPr lang="fr-FR" sz="1800" b="1" dirty="0">
                <a:solidFill>
                  <a:schemeClr val="accent6">
                    <a:lumMod val="75000"/>
                  </a:schemeClr>
                </a:solidFill>
                <a:ea typeface="+mn-ea"/>
                <a:cs typeface="+mn-cs"/>
              </a:rPr>
              <a:t>Extension de la grille d'analyse des performance des services d'eau potable</a:t>
            </a:r>
          </a:p>
          <a:p>
            <a:pPr marL="400050" lvl="1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dirty="0">
                <a:solidFill>
                  <a:srgbClr val="0077D4"/>
                </a:solidFill>
                <a:latin typeface="+mj-lt"/>
              </a:rPr>
              <a:t>Actualiser la grille d'évaluation arrêtée en / Etendre la grille d'ILP aux services à densité de branchement supérieur à 45 abonnés/km (soit 12 services en Gironde et 5 000 km de réseau)</a:t>
            </a:r>
          </a:p>
          <a:p>
            <a:pPr marL="400050" lvl="1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dirty="0">
                <a:solidFill>
                  <a:srgbClr val="0077D4"/>
                </a:solidFill>
                <a:latin typeface="+mj-lt"/>
              </a:rPr>
              <a:t>Objectif : mieux cerner le gisement d'économies d'eau sur les réseaux et fixer des objectifs pertinents aux services</a:t>
            </a:r>
          </a:p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b="1" dirty="0">
                <a:solidFill>
                  <a:schemeClr val="accent6">
                    <a:lumMod val="75000"/>
                  </a:schemeClr>
                </a:solidFill>
              </a:rPr>
              <a:t>2. Relation croissance démographique et linéaires des réseaux (et des pertes)</a:t>
            </a:r>
          </a:p>
          <a:p>
            <a:pPr marL="400050" lvl="1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dirty="0">
                <a:solidFill>
                  <a:srgbClr val="0077D4"/>
                </a:solidFill>
                <a:latin typeface="+mj-lt"/>
              </a:rPr>
              <a:t>Objectif : prendre en compte l'évolution de l'urbanisme dans la prospective des besoins en eau potable</a:t>
            </a:r>
          </a:p>
          <a:p>
            <a:pPr marL="0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endParaRPr lang="fr-FR" sz="2000" dirty="0">
              <a:solidFill>
                <a:srgbClr val="0077D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9813588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>
            <a:extLst>
              <a:ext uri="{FF2B5EF4-FFF2-40B4-BE49-F238E27FC236}">
                <a16:creationId xmlns:a16="http://schemas.microsoft.com/office/drawing/2014/main" id="{23C541B4-CF5F-48E2-9EC2-9800DF52A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10327"/>
            <a:ext cx="3745960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Etudes prévues par le SAGE</a:t>
            </a: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1514D364-3D8F-4460-A7FD-BD22ABECC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87326"/>
            <a:ext cx="3745960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Connaissance des usages de l'eau(D22)</a:t>
            </a: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Etudes et actions SAGE / CLE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Autres études et actions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996D7C1D-C60B-4401-B1E4-699256F0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2068688"/>
            <a:ext cx="8856984" cy="222981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6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Origine et usages de l'eau dans les centrales à béton prêt à l'emploi</a:t>
            </a:r>
          </a:p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600" dirty="0">
                <a:solidFill>
                  <a:srgbClr val="0077D4"/>
                </a:solidFill>
                <a:latin typeface="+mj-lt"/>
              </a:rPr>
              <a:t>AKVO / 25 000 € HT / Aide Agence 13 600 € / Rendu </a:t>
            </a:r>
            <a:r>
              <a:rPr lang="fr-FR" sz="1600" dirty="0">
                <a:solidFill>
                  <a:srgbClr val="0077D4"/>
                </a:solidFill>
              </a:rPr>
              <a:t>fin 1</a:t>
            </a:r>
            <a:r>
              <a:rPr lang="fr-FR" sz="1600" baseline="30000" dirty="0">
                <a:solidFill>
                  <a:srgbClr val="0077D4"/>
                </a:solidFill>
              </a:rPr>
              <a:t>er</a:t>
            </a:r>
            <a:r>
              <a:rPr lang="fr-FR" sz="1600" dirty="0">
                <a:solidFill>
                  <a:srgbClr val="0077D4"/>
                </a:solidFill>
              </a:rPr>
              <a:t> semestre 2021</a:t>
            </a:r>
          </a:p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600" dirty="0">
                <a:solidFill>
                  <a:srgbClr val="0077D4"/>
                </a:solidFill>
                <a:latin typeface="+mj-lt"/>
              </a:rPr>
              <a:t>En partenariat avec la profession (UNICEM) / Retard d'un an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77D4"/>
                </a:solidFill>
                <a:latin typeface="+mj-lt"/>
              </a:rPr>
              <a:t>20 centrales visitées (chez les deux plus gros producteurs) sur 47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77D4"/>
                </a:solidFill>
                <a:latin typeface="+mj-lt"/>
              </a:rPr>
              <a:t>Usages de l'eau optimisés sur la majeure partie des centrales concernées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77D4"/>
                </a:solidFill>
                <a:latin typeface="+mj-lt"/>
              </a:rPr>
              <a:t>Deux pistes d'amélioration (à confirmer) :</a:t>
            </a:r>
          </a:p>
          <a:p>
            <a:pPr lvl="2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rgbClr val="0077D4"/>
                </a:solidFill>
                <a:latin typeface="+mj-lt"/>
              </a:rPr>
              <a:t>Connaissance des volumes prélevés ou consommés</a:t>
            </a:r>
          </a:p>
          <a:p>
            <a:pPr lvl="2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rgbClr val="0077D4"/>
                </a:solidFill>
                <a:latin typeface="+mj-lt"/>
              </a:rPr>
              <a:t>Régularisation points de prélèvement</a:t>
            </a:r>
          </a:p>
          <a:p>
            <a:pPr lvl="2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1700" dirty="0">
              <a:solidFill>
                <a:srgbClr val="0077D4"/>
              </a:solidFill>
              <a:latin typeface="+mj-lt"/>
            </a:endParaRPr>
          </a:p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endParaRPr lang="fr-FR" sz="2800" dirty="0">
              <a:solidFill>
                <a:srgbClr val="0077D4"/>
              </a:solidFill>
              <a:latin typeface="+mj-lt"/>
            </a:endParaRP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3FC4624E-AC7C-4BCC-846D-43A3814EC5D8}"/>
              </a:ext>
            </a:extLst>
          </p:cNvPr>
          <p:cNvSpPr txBox="1">
            <a:spLocks/>
          </p:cNvSpPr>
          <p:nvPr/>
        </p:nvSpPr>
        <p:spPr>
          <a:xfrm>
            <a:off x="734888" y="4356944"/>
            <a:ext cx="8229600" cy="20963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/>
              <a:buNone/>
            </a:pPr>
            <a:r>
              <a:rPr lang="fr-FR" sz="16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Origine et usages de l'eau dans les activités viti-vinicoles</a:t>
            </a:r>
          </a:p>
          <a:p>
            <a:pPr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77D4"/>
                </a:solidFill>
              </a:rPr>
              <a:t>AKVO / 120 000 € HT / Aide Agence 60 000 € / rendu fin 2021</a:t>
            </a:r>
          </a:p>
          <a:p>
            <a:pPr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77D4"/>
                </a:solidFill>
              </a:rPr>
              <a:t>Convention avec CIVB / la 1</a:t>
            </a:r>
            <a:r>
              <a:rPr lang="fr-FR" sz="1600" baseline="30000" dirty="0">
                <a:solidFill>
                  <a:srgbClr val="0077D4"/>
                </a:solidFill>
              </a:rPr>
              <a:t>ère</a:t>
            </a:r>
            <a:r>
              <a:rPr lang="fr-FR" sz="1600" dirty="0">
                <a:solidFill>
                  <a:srgbClr val="0077D4"/>
                </a:solidFill>
              </a:rPr>
              <a:t> association SME des vins de Bordeaux / la chambre d'agriculture de la Gironde</a:t>
            </a:r>
          </a:p>
          <a:p>
            <a:pPr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77D4"/>
                </a:solidFill>
                <a:latin typeface="+mj-lt"/>
              </a:rPr>
              <a:t>Contenu : typologie des acteurs / 100 visites sur le terrain / enquête auprès de 300 acteurs / étude des consommations / propositions d'actions sur site / vérification des ratios utilisés / nouveaux ratios / extrapolation à l'ensemble des sites pour évaluation du gisement d'économies d'eau/  propositions d'actions hiérarchisées</a:t>
            </a:r>
          </a:p>
        </p:txBody>
      </p:sp>
    </p:spTree>
    <p:extLst>
      <p:ext uri="{BB962C8B-B14F-4D97-AF65-F5344CB8AC3E}">
        <p14:creationId xmlns:p14="http://schemas.microsoft.com/office/powerpoint/2010/main" val="290892348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5">
            <a:extLst>
              <a:ext uri="{FF2B5EF4-FFF2-40B4-BE49-F238E27FC236}">
                <a16:creationId xmlns:a16="http://schemas.microsoft.com/office/drawing/2014/main" id="{9A9EB9A9-8865-475E-A3EC-A46DCD70D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93737"/>
            <a:ext cx="3745960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Etudes demandées par la CLE</a:t>
            </a: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D062EA58-911F-4882-9076-3A5C190790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70736"/>
            <a:ext cx="3745960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Modification du SAGE : délimitation des zones</a:t>
            </a: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Etudes et actions SAGE / CLE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Autres études et actions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15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6E070DC-0B93-4920-BCD9-00BC24F0241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822" y="1381015"/>
            <a:ext cx="3823178" cy="479035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A47A929-E2A3-4A39-856B-41336A79576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339" y="3366161"/>
            <a:ext cx="2264085" cy="283684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06E684C8-B647-4D73-9A9A-87E656B8D968}"/>
              </a:ext>
            </a:extLst>
          </p:cNvPr>
          <p:cNvGrpSpPr/>
          <p:nvPr/>
        </p:nvGrpSpPr>
        <p:grpSpPr>
          <a:xfrm>
            <a:off x="4998720" y="3105781"/>
            <a:ext cx="2714840" cy="1535838"/>
            <a:chOff x="4998720" y="3429000"/>
            <a:chExt cx="2714840" cy="1535838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13E22E16-2604-4764-A00C-FC3B8E78B533}"/>
                </a:ext>
              </a:extLst>
            </p:cNvPr>
            <p:cNvSpPr/>
            <p:nvPr/>
          </p:nvSpPr>
          <p:spPr>
            <a:xfrm>
              <a:off x="7162743" y="3429000"/>
              <a:ext cx="550817" cy="550817"/>
            </a:xfrm>
            <a:prstGeom prst="ellipse">
              <a:avLst/>
            </a:prstGeom>
            <a:noFill/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6AD21274-E0A4-4E3D-AA74-CCC4BEF94C85}"/>
                </a:ext>
              </a:extLst>
            </p:cNvPr>
            <p:cNvSpPr/>
            <p:nvPr/>
          </p:nvSpPr>
          <p:spPr>
            <a:xfrm>
              <a:off x="4998720" y="4032069"/>
              <a:ext cx="2425710" cy="932769"/>
            </a:xfrm>
            <a:custGeom>
              <a:avLst/>
              <a:gdLst>
                <a:gd name="connsiteX0" fmla="*/ 2412274 w 2425710"/>
                <a:gd name="connsiteY0" fmla="*/ 0 h 932769"/>
                <a:gd name="connsiteX1" fmla="*/ 2063931 w 2425710"/>
                <a:gd name="connsiteY1" fmla="*/ 853440 h 932769"/>
                <a:gd name="connsiteX2" fmla="*/ 0 w 2425710"/>
                <a:gd name="connsiteY2" fmla="*/ 844731 h 932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25710" h="932769">
                  <a:moveTo>
                    <a:pt x="2412274" y="0"/>
                  </a:moveTo>
                  <a:cubicBezTo>
                    <a:pt x="2439125" y="356326"/>
                    <a:pt x="2465977" y="712652"/>
                    <a:pt x="2063931" y="853440"/>
                  </a:cubicBezTo>
                  <a:cubicBezTo>
                    <a:pt x="1661885" y="994228"/>
                    <a:pt x="830942" y="919479"/>
                    <a:pt x="0" y="844731"/>
                  </a:cubicBezTo>
                </a:path>
              </a:pathLst>
            </a:custGeom>
            <a:ln w="571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4" name="Text Box 3">
            <a:extLst>
              <a:ext uri="{FF2B5EF4-FFF2-40B4-BE49-F238E27FC236}">
                <a16:creationId xmlns:a16="http://schemas.microsoft.com/office/drawing/2014/main" id="{74D8B9DA-72B2-4B97-9C2B-64CB6E6C31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2198848"/>
            <a:ext cx="522007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200" dirty="0">
                <a:solidFill>
                  <a:srgbClr val="0070C0"/>
                </a:solidFill>
                <a:latin typeface="+mn-lt"/>
              </a:rPr>
              <a:t>Modification limite zone nord – zone centre en lien avec une fusion de communes</a:t>
            </a:r>
          </a:p>
        </p:txBody>
      </p:sp>
      <p:sp>
        <p:nvSpPr>
          <p:cNvPr id="15" name="Espace réservé du contenu 1">
            <a:extLst>
              <a:ext uri="{FF2B5EF4-FFF2-40B4-BE49-F238E27FC236}">
                <a16:creationId xmlns:a16="http://schemas.microsoft.com/office/drawing/2014/main" id="{FED02B36-0909-4162-B4B2-77C0AAB76D74}"/>
              </a:ext>
            </a:extLst>
          </p:cNvPr>
          <p:cNvSpPr txBox="1">
            <a:spLocks/>
          </p:cNvSpPr>
          <p:nvPr/>
        </p:nvSpPr>
        <p:spPr>
          <a:xfrm>
            <a:off x="160426" y="4726689"/>
            <a:ext cx="2449611" cy="10619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dirty="0"/>
              <a:t>Le zonage du SAGE doit être modifié en conséquence.</a:t>
            </a:r>
          </a:p>
        </p:txBody>
      </p:sp>
      <p:sp>
        <p:nvSpPr>
          <p:cNvPr id="16" name="Espace réservé du contenu 1">
            <a:extLst>
              <a:ext uri="{FF2B5EF4-FFF2-40B4-BE49-F238E27FC236}">
                <a16:creationId xmlns:a16="http://schemas.microsoft.com/office/drawing/2014/main" id="{AA98B690-A3EB-41F5-9133-5BFB0132D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968" y="3270700"/>
            <a:ext cx="2479621" cy="1128512"/>
          </a:xfrm>
        </p:spPr>
        <p:txBody>
          <a:bodyPr>
            <a:no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fr-FR" sz="1600" dirty="0"/>
              <a:t>Au 1</a:t>
            </a:r>
            <a:r>
              <a:rPr lang="fr-FR" sz="1600" baseline="30000" dirty="0"/>
              <a:t>er</a:t>
            </a:r>
            <a:r>
              <a:rPr lang="fr-FR" sz="1600" dirty="0"/>
              <a:t> janvier 2016 : Salignac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fr-FR" sz="1600" dirty="0"/>
              <a:t>+  </a:t>
            </a:r>
            <a:r>
              <a:rPr lang="fr-FR" sz="1600" dirty="0" err="1"/>
              <a:t>Aubie</a:t>
            </a:r>
            <a:r>
              <a:rPr lang="fr-FR" sz="1600" dirty="0"/>
              <a:t>-et-</a:t>
            </a:r>
            <a:r>
              <a:rPr lang="fr-FR" sz="1600" dirty="0" err="1"/>
              <a:t>Espessas</a:t>
            </a:r>
            <a:endParaRPr lang="fr-FR" sz="1600" dirty="0"/>
          </a:p>
          <a:p>
            <a:pPr marL="0" indent="0" algn="r">
              <a:spcBef>
                <a:spcPts val="0"/>
              </a:spcBef>
              <a:buNone/>
            </a:pPr>
            <a:r>
              <a:rPr lang="fr-FR" sz="1600" dirty="0"/>
              <a:t>+ Saint Antoine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fr-FR" sz="1600" dirty="0"/>
              <a:t>= Val de </a:t>
            </a:r>
            <a:r>
              <a:rPr lang="fr-FR" sz="1600" dirty="0" err="1"/>
              <a:t>Virvée</a:t>
            </a:r>
            <a:r>
              <a:rPr lang="fr-FR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10323313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5">
            <a:extLst>
              <a:ext uri="{FF2B5EF4-FFF2-40B4-BE49-F238E27FC236}">
                <a16:creationId xmlns:a16="http://schemas.microsoft.com/office/drawing/2014/main" id="{9A9EB9A9-8865-475E-A3EC-A46DCD70D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93737"/>
            <a:ext cx="3745960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Etudes demandées par la CLE</a:t>
            </a: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D062EA58-911F-4882-9076-3A5C190790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70736"/>
            <a:ext cx="3745960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r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Modification du SAGE : révision des VMPO </a:t>
            </a: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Etudes et actions SAGE / CLE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Autres études et actions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16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CE6D5E9-E349-413B-A04A-F65B6DB3F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000" y="1412776"/>
            <a:ext cx="3112220" cy="162971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1C848E-DA45-4079-BC96-4AD92F504D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7175" y="3170232"/>
            <a:ext cx="3114000" cy="163064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E409201-651C-4302-A6C9-7CD621F26B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0000" y="4822690"/>
            <a:ext cx="3114000" cy="1630646"/>
          </a:xfrm>
          <a:prstGeom prst="rect">
            <a:avLst/>
          </a:prstGeom>
        </p:spPr>
      </p:pic>
      <p:sp>
        <p:nvSpPr>
          <p:cNvPr id="11" name="Text Box 3">
            <a:extLst>
              <a:ext uri="{FF2B5EF4-FFF2-40B4-BE49-F238E27FC236}">
                <a16:creationId xmlns:a16="http://schemas.microsoft.com/office/drawing/2014/main" id="{7A9658F1-23C4-4E54-B296-2D9B1CAA5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2035310"/>
            <a:ext cx="578916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Révision des volumes maximum prélevables (VMPO) :</a:t>
            </a:r>
          </a:p>
          <a:p>
            <a:pPr marL="884238" lvl="1" indent="-342900" eaLnBrk="1" hangingPunct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de l'Eocène nord</a:t>
            </a:r>
          </a:p>
          <a:p>
            <a:pPr marL="884238" lvl="1" indent="-342900" eaLnBrk="1" hangingPunct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des UG du littoral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7CE2D99-AF06-4F86-965A-7520DED60E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04" y="2912704"/>
            <a:ext cx="5681658" cy="1150176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sp>
        <p:nvSpPr>
          <p:cNvPr id="15" name="Espace réservé du contenu 1">
            <a:extLst>
              <a:ext uri="{FF2B5EF4-FFF2-40B4-BE49-F238E27FC236}">
                <a16:creationId xmlns:a16="http://schemas.microsoft.com/office/drawing/2014/main" id="{E1584AE3-0358-4135-9C3F-BC591C743B52}"/>
              </a:ext>
            </a:extLst>
          </p:cNvPr>
          <p:cNvSpPr txBox="1">
            <a:spLocks/>
          </p:cNvSpPr>
          <p:nvPr/>
        </p:nvSpPr>
        <p:spPr>
          <a:xfrm rot="1033973">
            <a:off x="4468106" y="3364039"/>
            <a:ext cx="1427382" cy="495819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fr-FR" sz="1200" dirty="0"/>
              <a:t>page 11 du PAGD (tome 2)</a:t>
            </a:r>
          </a:p>
        </p:txBody>
      </p:sp>
      <p:sp>
        <p:nvSpPr>
          <p:cNvPr id="16" name="Text Box 3">
            <a:extLst>
              <a:ext uri="{FF2B5EF4-FFF2-40B4-BE49-F238E27FC236}">
                <a16:creationId xmlns:a16="http://schemas.microsoft.com/office/drawing/2014/main" id="{C16F6288-7D5B-4828-A998-0D3940C4C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968" y="4254383"/>
            <a:ext cx="5758927" cy="220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Convention BRGM 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55 200 € HT / Aide Agence 30 360 €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Constructions de scénarios de prélèvements futurs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Prise en compte du CC (hypothèses pessimistes)</a:t>
            </a:r>
          </a:p>
          <a:p>
            <a:pPr lvl="1" eaLnBrk="1" hangingPunct="1">
              <a:spcBef>
                <a:spcPts val="600"/>
              </a:spcBef>
              <a:buNone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Analyse des résultats des simulations par groupe d'experts hydrogéologues auprès de la CLE</a:t>
            </a:r>
          </a:p>
          <a:p>
            <a:pPr lvl="2" eaLnBrk="1" hangingPunct="1">
              <a:spcBef>
                <a:spcPts val="600"/>
              </a:spcBef>
              <a:buNone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Présentation propositions à la CLE en 2021</a:t>
            </a:r>
          </a:p>
        </p:txBody>
      </p:sp>
    </p:spTree>
    <p:extLst>
      <p:ext uri="{BB962C8B-B14F-4D97-AF65-F5344CB8AC3E}">
        <p14:creationId xmlns:p14="http://schemas.microsoft.com/office/powerpoint/2010/main" val="26446616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200" b="1" i="1" dirty="0">
                <a:solidFill>
                  <a:srgbClr val="0077D4"/>
                </a:solidFill>
              </a:rPr>
              <a:t>Propositions 2021</a:t>
            </a:r>
            <a:br>
              <a:rPr lang="fr-FR" altLang="fr-FR" sz="2200" b="1" i="1" dirty="0">
                <a:solidFill>
                  <a:srgbClr val="0077D4"/>
                </a:solidFill>
              </a:rPr>
            </a:br>
            <a:r>
              <a:rPr lang="fr-FR" altLang="fr-FR" sz="1800" b="1" i="1" dirty="0">
                <a:solidFill>
                  <a:srgbClr val="0077D4"/>
                </a:solidFill>
              </a:rPr>
              <a:t>(au-delà des études, actions, missions d'animation et d'accompagnement au fil de l'eau réalisées en interne)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107504" y="1625716"/>
            <a:ext cx="8640960" cy="2908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Etudes et actions SMEGREG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Etudes des ressources potentielles pour substitution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identification des cibles sur un territoire : </a:t>
            </a:r>
            <a:r>
              <a:rPr lang="fr-FR" altLang="fr-FR" sz="1600" i="1" dirty="0">
                <a:solidFill>
                  <a:srgbClr val="0070C0"/>
                </a:solidFill>
                <a:highlight>
                  <a:srgbClr val="B9B9DC"/>
                </a:highlight>
                <a:latin typeface="Trebuchet MS" panose="020B0603020202020204" pitchFamily="34" charset="0"/>
              </a:rPr>
              <a:t>S. de Caudrot / S. de Barsac Preignac Toulenne / SIGDU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étude détaillée d'une cible identifiée : </a:t>
            </a:r>
            <a:r>
              <a:rPr lang="fr-FR" altLang="fr-FR" sz="1600" i="1" dirty="0">
                <a:solidFill>
                  <a:srgbClr val="0070C0"/>
                </a:solidFill>
                <a:highlight>
                  <a:srgbClr val="B9B9DC"/>
                </a:highlight>
                <a:latin typeface="Trebuchet MS" panose="020B0603020202020204" pitchFamily="34" charset="0"/>
              </a:rPr>
              <a:t>investigations complémentaires sur Cénomanien sud Gironde, S. de Caudrot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Prospections ponctuelles – faisabilité captages :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recherches portées par le SMEGREG : </a:t>
            </a:r>
            <a:r>
              <a:rPr lang="fr-FR" altLang="fr-FR" sz="1600" i="1" dirty="0">
                <a:solidFill>
                  <a:srgbClr val="0070C0"/>
                </a:solidFill>
                <a:highlight>
                  <a:srgbClr val="B9B9DC"/>
                </a:highlight>
                <a:latin typeface="Trebuchet MS" panose="020B0603020202020204" pitchFamily="34" charset="0"/>
              </a:rPr>
              <a:t>S. du Sud Bazadais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appui technique à des tiers : </a:t>
            </a:r>
            <a:r>
              <a:rPr lang="fr-FR" altLang="fr-FR" sz="1600" i="1" dirty="0">
                <a:solidFill>
                  <a:srgbClr val="0070C0"/>
                </a:solidFill>
                <a:highlight>
                  <a:srgbClr val="B9B9DC"/>
                </a:highlight>
                <a:latin typeface="Trebuchet MS" panose="020B0603020202020204" pitchFamily="34" charset="0"/>
              </a:rPr>
              <a:t>S. du Sud Bazadais / SIGDU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Accompagnement des porteurs de projets de substitution</a:t>
            </a:r>
            <a:endParaRPr lang="fr-FR" altLang="fr-FR" sz="11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17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0638997F-977B-4F2C-BC5E-39B41BE44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773" y="4645986"/>
            <a:ext cx="8316924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Etudes et actions liées au SAGE Nappes profondes de Gironde :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0070C0"/>
                </a:solidFill>
                <a:highlight>
                  <a:srgbClr val="B9B9DC"/>
                </a:highlight>
                <a:latin typeface="Trebuchet MS" panose="020B0603020202020204" pitchFamily="34" charset="0"/>
              </a:rPr>
              <a:t>Modernisation des outils de sensibilisation, d'information, de formation (D38) 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0070C0"/>
                </a:solidFill>
                <a:highlight>
                  <a:srgbClr val="B9B9DC"/>
                </a:highlight>
                <a:latin typeface="Trebuchet MS" panose="020B0603020202020204" pitchFamily="34" charset="0"/>
              </a:rPr>
              <a:t>Actualisation du besoin en ressources de substitution (D40) suite étude prospective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0070C0"/>
                </a:solidFill>
                <a:highlight>
                  <a:srgbClr val="B9B9DC"/>
                </a:highlight>
                <a:latin typeface="Trebuchet MS" panose="020B0603020202020204" pitchFamily="34" charset="0"/>
              </a:rPr>
              <a:t>Modernisation tableau de bord du SAGE (D98)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0070C0"/>
                </a:solidFill>
                <a:highlight>
                  <a:srgbClr val="B9B9DC"/>
                </a:highlight>
                <a:latin typeface="Trebuchet MS" panose="020B0603020202020204" pitchFamily="34" charset="0"/>
              </a:rPr>
              <a:t>Révision des VMPO (scénarios complémentaires)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600" i="1" dirty="0">
                <a:solidFill>
                  <a:srgbClr val="0070C0"/>
                </a:solidFill>
                <a:highlight>
                  <a:srgbClr val="B9B9DC"/>
                </a:highlight>
                <a:latin typeface="Trebuchet MS" panose="020B0603020202020204" pitchFamily="34" charset="0"/>
              </a:rPr>
              <a:t>Révision des autorisations de prélèvement (D68)</a:t>
            </a:r>
          </a:p>
        </p:txBody>
      </p:sp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E6C09CAF-965C-4E49-AC6D-D1A1F79090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184" y="1727044"/>
            <a:ext cx="2384807" cy="540000"/>
          </a:xfrm>
          <a:prstGeom prst="rect">
            <a:avLst/>
          </a:prstGeom>
        </p:spPr>
      </p:pic>
      <p:pic>
        <p:nvPicPr>
          <p:cNvPr id="13" name="Image 12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C8E80F62-86B2-445D-954E-B137A6D4AC8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5656549"/>
            <a:ext cx="2001015" cy="540000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1BCCF7B9-2177-44E3-917C-774F7119A6DB}"/>
              </a:ext>
            </a:extLst>
          </p:cNvPr>
          <p:cNvCxnSpPr/>
          <p:nvPr/>
        </p:nvCxnSpPr>
        <p:spPr>
          <a:xfrm>
            <a:off x="0" y="4645986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Une image contenant texte&#10;&#10;Description générée automatiquement">
            <a:extLst>
              <a:ext uri="{FF2B5EF4-FFF2-40B4-BE49-F238E27FC236}">
                <a16:creationId xmlns:a16="http://schemas.microsoft.com/office/drawing/2014/main" id="{B628D996-12FA-4DB9-8C36-7FB9EB45E5D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56360"/>
            <a:ext cx="1999355" cy="538493"/>
          </a:xfrm>
          <a:prstGeom prst="rect">
            <a:avLst/>
          </a:prstGeom>
        </p:spPr>
      </p:pic>
      <p:sp>
        <p:nvSpPr>
          <p:cNvPr id="15" name="Text Box 15">
            <a:extLst>
              <a:ext uri="{FF2B5EF4-FFF2-40B4-BE49-F238E27FC236}">
                <a16:creationId xmlns:a16="http://schemas.microsoft.com/office/drawing/2014/main" id="{9F80BF17-F605-49EF-B356-2480A7DAA2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96" y="1314914"/>
            <a:ext cx="86409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i="1" dirty="0">
                <a:solidFill>
                  <a:srgbClr val="333399"/>
                </a:solidFill>
                <a:latin typeface="Trebuchet MS" panose="020B0603020202020204" pitchFamily="34" charset="0"/>
              </a:rPr>
              <a:t>Externalisation à prévoir :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D45710BD-437B-47A5-8AD1-53E96CF382EC}"/>
              </a:ext>
            </a:extLst>
          </p:cNvPr>
          <p:cNvCxnSpPr/>
          <p:nvPr/>
        </p:nvCxnSpPr>
        <p:spPr>
          <a:xfrm>
            <a:off x="0" y="1625716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17175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6065</TotalTime>
  <Words>2040</Words>
  <Application>Microsoft Office PowerPoint</Application>
  <PresentationFormat>Affichage à l'écran (4:3)</PresentationFormat>
  <Paragraphs>254</Paragraphs>
  <Slides>17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2" baseType="lpstr">
      <vt:lpstr>Arial</vt:lpstr>
      <vt:lpstr>Calibri</vt:lpstr>
      <vt:lpstr>Trebuchet MS</vt:lpstr>
      <vt:lpstr>Wingdings</vt:lpstr>
      <vt:lpstr>Office Theme</vt:lpstr>
      <vt:lpstr>Point sur la mise en œuvre du programme 2020 Propositions pour 2021</vt:lpstr>
      <vt:lpstr>ACTIVITES DU SMEGREG</vt:lpstr>
      <vt:lpstr>Etudes et actions SMEGREG Etudes des ressources pour substitution</vt:lpstr>
      <vt:lpstr>Etudes et actions SMEGREG Etudes des ressources pour substitution</vt:lpstr>
      <vt:lpstr>Etudes et actions SMEGREG Etudes des ressources pour substitution</vt:lpstr>
      <vt:lpstr>Etudes et actions SMEGREG Prospections ponctuelles – captages</vt:lpstr>
      <vt:lpstr>Etudes et actions SMEGREG Accompagnement porteurs de substitutions</vt:lpstr>
      <vt:lpstr>Etudes et actions SAGE / CLE Actions récurrentes</vt:lpstr>
      <vt:lpstr>Etudes et actions SAGE / CLE Actions récurrentes</vt:lpstr>
      <vt:lpstr>Etudes et actions SAGE / CLE Autres études et actions</vt:lpstr>
      <vt:lpstr>Etudes et actions SAGE / CLE Autres études et actions</vt:lpstr>
      <vt:lpstr>Etudes et actions SAGE / CLE Autres études et actions</vt:lpstr>
      <vt:lpstr>Etudes et actions SAGE / CLE Autres études et actions</vt:lpstr>
      <vt:lpstr>Etudes et actions SAGE / CLE Autres études et actions</vt:lpstr>
      <vt:lpstr>Etudes et actions SAGE / CLE Autres études et actions</vt:lpstr>
      <vt:lpstr>Etudes et actions SAGE / CLE Autres études et actions</vt:lpstr>
      <vt:lpstr>Propositions 2021 (au-delà des études, actions, missions d'animation et d'accompagnement au fil de l'eau réalisées en interne)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351</cp:revision>
  <cp:lastPrinted>2019-02-01T13:57:01Z</cp:lastPrinted>
  <dcterms:created xsi:type="dcterms:W3CDTF">2015-09-15T19:44:09Z</dcterms:created>
  <dcterms:modified xsi:type="dcterms:W3CDTF">2021-02-24T08:36:04Z</dcterms:modified>
</cp:coreProperties>
</file>