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2" r:id="rId1"/>
  </p:sldMasterIdLst>
  <p:sldIdLst>
    <p:sldId id="256" r:id="rId2"/>
    <p:sldId id="257" r:id="rId3"/>
    <p:sldId id="269" r:id="rId4"/>
    <p:sldId id="264" r:id="rId5"/>
    <p:sldId id="270" r:id="rId6"/>
    <p:sldId id="271" r:id="rId7"/>
    <p:sldId id="449" r:id="rId8"/>
    <p:sldId id="465" r:id="rId9"/>
    <p:sldId id="466" r:id="rId10"/>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341A1"/>
    <a:srgbClr val="257FD1"/>
    <a:srgbClr val="4E9AE0"/>
    <a:srgbClr val="65FF65"/>
    <a:srgbClr val="CCFF99"/>
    <a:srgbClr val="D7FDDB"/>
    <a:srgbClr val="08A817"/>
    <a:srgbClr val="9FFFCA"/>
    <a:srgbClr val="FFA3A3"/>
    <a:srgbClr val="CDC2D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022" autoAdjust="0"/>
    <p:restoredTop sz="96283" autoAdjust="0"/>
  </p:normalViewPr>
  <p:slideViewPr>
    <p:cSldViewPr snapToGrid="0">
      <p:cViewPr varScale="1">
        <p:scale>
          <a:sx n="104" d="100"/>
          <a:sy n="104" d="100"/>
        </p:scale>
        <p:origin x="732"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g"/><Relationship Id="rId1" Type="http://schemas.openxmlformats.org/officeDocument/2006/relationships/slideMaster" Target="../slideMasters/slideMaster1.xml"/><Relationship Id="rId4" Type="http://schemas.openxmlformats.org/officeDocument/2006/relationships/image" Target="../media/image2.jpe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isposition personnalisée">
    <p:spTree>
      <p:nvGrpSpPr>
        <p:cNvPr id="1" name=""/>
        <p:cNvGrpSpPr/>
        <p:nvPr/>
      </p:nvGrpSpPr>
      <p:grpSpPr>
        <a:xfrm>
          <a:off x="0" y="0"/>
          <a:ext cx="0" cy="0"/>
          <a:chOff x="0" y="0"/>
          <a:chExt cx="0" cy="0"/>
        </a:xfrm>
      </p:grpSpPr>
      <p:pic>
        <p:nvPicPr>
          <p:cNvPr id="11" name="Image 10" descr="Couv. Rapport PPT2.jpg"/>
          <p:cNvPicPr>
            <a:picLocks noChangeAspect="1"/>
          </p:cNvPicPr>
          <p:nvPr/>
        </p:nvPicPr>
        <p:blipFill rotWithShape="1">
          <a:blip r:embed="rId2">
            <a:extLst>
              <a:ext uri="{28A0092B-C50C-407E-A947-70E740481C1C}">
                <a14:useLocalDpi xmlns:a14="http://schemas.microsoft.com/office/drawing/2010/main" val="0"/>
              </a:ext>
            </a:extLst>
          </a:blip>
          <a:srcRect t="14414"/>
          <a:stretch/>
        </p:blipFill>
        <p:spPr>
          <a:xfrm>
            <a:off x="0" y="0"/>
            <a:ext cx="12192000" cy="6858000"/>
          </a:xfrm>
          <a:prstGeom prst="rect">
            <a:avLst/>
          </a:prstGeom>
        </p:spPr>
      </p:pic>
      <p:sp>
        <p:nvSpPr>
          <p:cNvPr id="6" name="Title 1"/>
          <p:cNvSpPr>
            <a:spLocks noGrp="1"/>
          </p:cNvSpPr>
          <p:nvPr>
            <p:ph type="ctrTitle"/>
          </p:nvPr>
        </p:nvSpPr>
        <p:spPr>
          <a:xfrm>
            <a:off x="1269456" y="2130426"/>
            <a:ext cx="10363200" cy="1470025"/>
          </a:xfrm>
        </p:spPr>
        <p:txBody>
          <a:bodyPr>
            <a:normAutofit/>
          </a:bodyPr>
          <a:lstStyle>
            <a:lvl1pPr>
              <a:defRPr sz="3500">
                <a:solidFill>
                  <a:schemeClr val="accent6">
                    <a:lumMod val="75000"/>
                  </a:schemeClr>
                </a:solidFill>
              </a:defRPr>
            </a:lvl1pPr>
          </a:lstStyle>
          <a:p>
            <a:r>
              <a:rPr lang="en-US" dirty="0"/>
              <a:t>Click to edit Master title style</a:t>
            </a:r>
          </a:p>
        </p:txBody>
      </p:sp>
      <p:sp>
        <p:nvSpPr>
          <p:cNvPr id="7" name="Subtitle 2"/>
          <p:cNvSpPr>
            <a:spLocks noGrp="1"/>
          </p:cNvSpPr>
          <p:nvPr>
            <p:ph type="subTitle" idx="1" hasCustomPrompt="1"/>
          </p:nvPr>
        </p:nvSpPr>
        <p:spPr>
          <a:xfrm>
            <a:off x="2183856" y="3886201"/>
            <a:ext cx="8534400" cy="784239"/>
          </a:xfrm>
        </p:spPr>
        <p:txBody>
          <a:bodyPr>
            <a:normAutofit/>
          </a:bodyPr>
          <a:lstStyle>
            <a:lvl1pPr marL="0" indent="0" algn="ctr">
              <a:buNone/>
              <a:defRPr sz="22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cxnSp>
        <p:nvCxnSpPr>
          <p:cNvPr id="8" name="Connecteur droit 7"/>
          <p:cNvCxnSpPr/>
          <p:nvPr/>
        </p:nvCxnSpPr>
        <p:spPr>
          <a:xfrm>
            <a:off x="2183856" y="3700845"/>
            <a:ext cx="9050005"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3" name="Image 2" descr="SMEGREG EPTB logo Quad.jpg">
            <a:extLst>
              <a:ext uri="{FF2B5EF4-FFF2-40B4-BE49-F238E27FC236}">
                <a16:creationId xmlns:a16="http://schemas.microsoft.com/office/drawing/2014/main" id="{B9FE7022-9392-EDC7-B663-226D8EE2372D}"/>
              </a:ext>
            </a:extLst>
          </p:cNvPr>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7512170" y="5774276"/>
            <a:ext cx="2499688" cy="566014"/>
          </a:xfrm>
          <a:prstGeom prst="rect">
            <a:avLst/>
          </a:prstGeom>
        </p:spPr>
      </p:pic>
    </p:spTree>
    <p:extLst>
      <p:ext uri="{BB962C8B-B14F-4D97-AF65-F5344CB8AC3E}">
        <p14:creationId xmlns:p14="http://schemas.microsoft.com/office/powerpoint/2010/main" val="1479458616"/>
      </p:ext>
    </p:extLst>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Image 6" descr="Couv. Rapport PPT1.jpg"/>
          <p:cNvPicPr>
            <a:picLocks noChangeAspect="1"/>
          </p:cNvPicPr>
          <p:nvPr/>
        </p:nvPicPr>
        <p:blipFill rotWithShape="1">
          <a:blip r:embed="rId2">
            <a:extLst>
              <a:ext uri="{28A0092B-C50C-407E-A947-70E740481C1C}">
                <a14:useLocalDpi xmlns:a14="http://schemas.microsoft.com/office/drawing/2010/main" val="0"/>
              </a:ext>
            </a:extLst>
          </a:blip>
          <a:srcRect t="19378"/>
          <a:stretch/>
        </p:blipFill>
        <p:spPr>
          <a:xfrm>
            <a:off x="0" y="0"/>
            <a:ext cx="12192000" cy="6858000"/>
          </a:xfrm>
          <a:prstGeom prst="rect">
            <a:avLst/>
          </a:prstGeom>
          <a:ln>
            <a:solidFill>
              <a:srgbClr val="4F81BD"/>
            </a:solidFill>
          </a:ln>
        </p:spPr>
      </p:pic>
      <p:sp>
        <p:nvSpPr>
          <p:cNvPr id="2" name="Title 1"/>
          <p:cNvSpPr>
            <a:spLocks noGrp="1"/>
          </p:cNvSpPr>
          <p:nvPr>
            <p:ph type="ctrTitle"/>
          </p:nvPr>
        </p:nvSpPr>
        <p:spPr>
          <a:xfrm>
            <a:off x="1269456" y="2130426"/>
            <a:ext cx="10363200" cy="1470025"/>
          </a:xfrm>
        </p:spPr>
        <p:txBody>
          <a:bodyPr>
            <a:normAutofit/>
          </a:bodyPr>
          <a:lstStyle>
            <a:lvl1pPr>
              <a:defRPr sz="3500">
                <a:solidFill>
                  <a:srgbClr val="1341A1"/>
                </a:solidFill>
              </a:defRPr>
            </a:lvl1pPr>
          </a:lstStyle>
          <a:p>
            <a:r>
              <a:rPr lang="en-US" dirty="0"/>
              <a:t>Click to edit Master title style</a:t>
            </a:r>
          </a:p>
        </p:txBody>
      </p:sp>
      <p:sp>
        <p:nvSpPr>
          <p:cNvPr id="3" name="Subtitle 2"/>
          <p:cNvSpPr>
            <a:spLocks noGrp="1"/>
          </p:cNvSpPr>
          <p:nvPr>
            <p:ph type="subTitle" idx="1" hasCustomPrompt="1"/>
          </p:nvPr>
        </p:nvSpPr>
        <p:spPr>
          <a:xfrm>
            <a:off x="2183856" y="3886201"/>
            <a:ext cx="8534400" cy="784239"/>
          </a:xfrm>
        </p:spPr>
        <p:txBody>
          <a:bodyPr>
            <a:normAutofit/>
          </a:bodyPr>
          <a:lstStyle>
            <a:lvl1pPr marL="0" indent="0" algn="ctr">
              <a:buNone/>
              <a:defRPr sz="22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cxnSp>
        <p:nvCxnSpPr>
          <p:cNvPr id="9" name="Connecteur droit 8"/>
          <p:cNvCxnSpPr/>
          <p:nvPr/>
        </p:nvCxnSpPr>
        <p:spPr>
          <a:xfrm>
            <a:off x="2183856" y="3700845"/>
            <a:ext cx="9050005"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8" name="Image 7" descr="SMEGREG EPTB logo Quad.jpg">
            <a:extLst>
              <a:ext uri="{FF2B5EF4-FFF2-40B4-BE49-F238E27FC236}">
                <a16:creationId xmlns:a16="http://schemas.microsoft.com/office/drawing/2014/main" id="{1812E441-733E-B719-35B0-B1BF7D86F0BB}"/>
              </a:ext>
            </a:extLst>
          </p:cNvPr>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7512170" y="5774276"/>
            <a:ext cx="2499688" cy="566014"/>
          </a:xfrm>
          <a:prstGeom prst="rect">
            <a:avLst/>
          </a:prstGeom>
        </p:spPr>
      </p:pic>
    </p:spTree>
    <p:extLst>
      <p:ext uri="{BB962C8B-B14F-4D97-AF65-F5344CB8AC3E}">
        <p14:creationId xmlns:p14="http://schemas.microsoft.com/office/powerpoint/2010/main" val="1340433865"/>
      </p:ext>
    </p:extLst>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1_Disposition personnalisée">
    <p:spTree>
      <p:nvGrpSpPr>
        <p:cNvPr id="1" name=""/>
        <p:cNvGrpSpPr/>
        <p:nvPr/>
      </p:nvGrpSpPr>
      <p:grpSpPr>
        <a:xfrm>
          <a:off x="0" y="0"/>
          <a:ext cx="0" cy="0"/>
          <a:chOff x="0" y="0"/>
          <a:chExt cx="0" cy="0"/>
        </a:xfrm>
      </p:grpSpPr>
      <p:pic>
        <p:nvPicPr>
          <p:cNvPr id="11" name="Image 10" descr="Couv. Rapport PPT3.jpg"/>
          <p:cNvPicPr>
            <a:picLocks noChangeAspect="1"/>
          </p:cNvPicPr>
          <p:nvPr/>
        </p:nvPicPr>
        <p:blipFill rotWithShape="1">
          <a:blip r:embed="rId2">
            <a:extLst>
              <a:ext uri="{28A0092B-C50C-407E-A947-70E740481C1C}">
                <a14:useLocalDpi xmlns:a14="http://schemas.microsoft.com/office/drawing/2010/main" val="0"/>
              </a:ext>
            </a:extLst>
          </a:blip>
          <a:srcRect t="18919"/>
          <a:stretch/>
        </p:blipFill>
        <p:spPr>
          <a:xfrm>
            <a:off x="0" y="0"/>
            <a:ext cx="12192000" cy="6858001"/>
          </a:xfrm>
          <a:prstGeom prst="rect">
            <a:avLst/>
          </a:prstGeom>
        </p:spPr>
      </p:pic>
      <p:sp>
        <p:nvSpPr>
          <p:cNvPr id="6" name="Title 1"/>
          <p:cNvSpPr>
            <a:spLocks noGrp="1"/>
          </p:cNvSpPr>
          <p:nvPr>
            <p:ph type="ctrTitle"/>
          </p:nvPr>
        </p:nvSpPr>
        <p:spPr>
          <a:xfrm>
            <a:off x="1269456" y="2130426"/>
            <a:ext cx="10363200" cy="1470025"/>
          </a:xfrm>
        </p:spPr>
        <p:txBody>
          <a:bodyPr>
            <a:normAutofit/>
          </a:bodyPr>
          <a:lstStyle>
            <a:lvl1pPr>
              <a:defRPr sz="3500">
                <a:solidFill>
                  <a:srgbClr val="FF0000"/>
                </a:solidFill>
              </a:defRPr>
            </a:lvl1pPr>
          </a:lstStyle>
          <a:p>
            <a:r>
              <a:rPr lang="en-US" dirty="0"/>
              <a:t>Click to edit Master title style</a:t>
            </a:r>
          </a:p>
        </p:txBody>
      </p:sp>
      <p:sp>
        <p:nvSpPr>
          <p:cNvPr id="7" name="Subtitle 2"/>
          <p:cNvSpPr>
            <a:spLocks noGrp="1"/>
          </p:cNvSpPr>
          <p:nvPr>
            <p:ph type="subTitle" idx="1" hasCustomPrompt="1"/>
          </p:nvPr>
        </p:nvSpPr>
        <p:spPr>
          <a:xfrm>
            <a:off x="2183856" y="3886201"/>
            <a:ext cx="8534400" cy="784239"/>
          </a:xfrm>
        </p:spPr>
        <p:txBody>
          <a:bodyPr>
            <a:normAutofit/>
          </a:bodyPr>
          <a:lstStyle>
            <a:lvl1pPr marL="0" indent="0" algn="ctr">
              <a:buNone/>
              <a:defRPr sz="22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cxnSp>
        <p:nvCxnSpPr>
          <p:cNvPr id="8" name="Connecteur droit 7"/>
          <p:cNvCxnSpPr/>
          <p:nvPr/>
        </p:nvCxnSpPr>
        <p:spPr>
          <a:xfrm>
            <a:off x="2183856" y="3700845"/>
            <a:ext cx="9050005"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3" name="Image 2" descr="SMEGREG EPTB logo Quad.jpg">
            <a:extLst>
              <a:ext uri="{FF2B5EF4-FFF2-40B4-BE49-F238E27FC236}">
                <a16:creationId xmlns:a16="http://schemas.microsoft.com/office/drawing/2014/main" id="{64F2A7D9-36AD-AF8D-0612-0D4845B90C25}"/>
              </a:ext>
            </a:extLst>
          </p:cNvPr>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7512170" y="5774276"/>
            <a:ext cx="2499688" cy="566014"/>
          </a:xfrm>
          <a:prstGeom prst="rect">
            <a:avLst/>
          </a:prstGeom>
        </p:spPr>
      </p:pic>
    </p:spTree>
    <p:extLst>
      <p:ext uri="{BB962C8B-B14F-4D97-AF65-F5344CB8AC3E}">
        <p14:creationId xmlns:p14="http://schemas.microsoft.com/office/powerpoint/2010/main" val="763208779"/>
      </p:ext>
    </p:extLst>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8" name="Image 7" descr="Angle jaune.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460736" y="0"/>
            <a:ext cx="1731264" cy="1975104"/>
          </a:xfrm>
          <a:prstGeom prst="rect">
            <a:avLst/>
          </a:prstGeom>
        </p:spPr>
      </p:pic>
      <p:pic>
        <p:nvPicPr>
          <p:cNvPr id="7" name="Image 6" descr="Bando Bas Bleu.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5512776"/>
            <a:ext cx="12192001" cy="1352053"/>
          </a:xfrm>
          <a:prstGeom prst="rect">
            <a:avLst/>
          </a:prstGeom>
        </p:spPr>
      </p:pic>
      <p:sp>
        <p:nvSpPr>
          <p:cNvPr id="3" name="Content Placeholder 2"/>
          <p:cNvSpPr>
            <a:spLocks noGrp="1"/>
          </p:cNvSpPr>
          <p:nvPr>
            <p:ph idx="1"/>
          </p:nvPr>
        </p:nvSpPr>
        <p:spPr>
          <a:xfrm>
            <a:off x="609600" y="1600201"/>
            <a:ext cx="10972800" cy="3904751"/>
          </a:xfrm>
        </p:spPr>
        <p:txBody>
          <a:bodyPr/>
          <a:lstStyle>
            <a:lvl1pPr>
              <a:defRPr sz="2500">
                <a:solidFill>
                  <a:srgbClr val="1341A1"/>
                </a:solidFill>
              </a:defRPr>
            </a:lvl1pPr>
            <a:lvl2pPr>
              <a:defRPr sz="1800"/>
            </a:lvl2pPr>
            <a:lvl3pPr>
              <a:defRPr sz="1500"/>
            </a:lvl3pPr>
            <a:lvl4pPr>
              <a:defRPr sz="13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a:xfrm>
            <a:off x="298560" y="6356351"/>
            <a:ext cx="812080" cy="365125"/>
          </a:xfrm>
        </p:spPr>
        <p:txBody>
          <a:bodyPr/>
          <a:lstStyle>
            <a:lvl1pPr algn="l">
              <a:defRPr sz="1000">
                <a:solidFill>
                  <a:schemeClr val="bg1"/>
                </a:solidFill>
              </a:defRPr>
            </a:lvl1pPr>
          </a:lstStyle>
          <a:p>
            <a:fld id="{A69E00E3-DEE3-4217-B4F6-3EC050798811}" type="slidenum">
              <a:rPr lang="fr-FR" smtClean="0"/>
              <a:t>‹N°›</a:t>
            </a:fld>
            <a:endParaRPr lang="fr-FR" dirty="0"/>
          </a:p>
        </p:txBody>
      </p:sp>
      <p:sp>
        <p:nvSpPr>
          <p:cNvPr id="5" name="Title 1">
            <a:extLst>
              <a:ext uri="{FF2B5EF4-FFF2-40B4-BE49-F238E27FC236}">
                <a16:creationId xmlns:a16="http://schemas.microsoft.com/office/drawing/2014/main" id="{B32AD444-F135-CEDA-6880-5DFAE5837989}"/>
              </a:ext>
            </a:extLst>
          </p:cNvPr>
          <p:cNvSpPr>
            <a:spLocks noGrp="1"/>
          </p:cNvSpPr>
          <p:nvPr>
            <p:ph type="title"/>
          </p:nvPr>
        </p:nvSpPr>
        <p:spPr>
          <a:xfrm>
            <a:off x="3006969" y="0"/>
            <a:ext cx="8009946" cy="886945"/>
          </a:xfrm>
        </p:spPr>
        <p:txBody>
          <a:bodyPr>
            <a:normAutofit/>
          </a:bodyPr>
          <a:lstStyle>
            <a:lvl1pPr algn="l">
              <a:defRPr sz="2500">
                <a:solidFill>
                  <a:srgbClr val="1341A1"/>
                </a:solidFill>
              </a:defRPr>
            </a:lvl1pPr>
          </a:lstStyle>
          <a:p>
            <a:r>
              <a:rPr lang="en-US" dirty="0"/>
              <a:t>Click to edit Master title style</a:t>
            </a:r>
          </a:p>
        </p:txBody>
      </p:sp>
      <p:cxnSp>
        <p:nvCxnSpPr>
          <p:cNvPr id="9" name="Connecteur droit 8">
            <a:extLst>
              <a:ext uri="{FF2B5EF4-FFF2-40B4-BE49-F238E27FC236}">
                <a16:creationId xmlns:a16="http://schemas.microsoft.com/office/drawing/2014/main" id="{D26ADB32-5457-682B-085F-64E9C115EBBF}"/>
              </a:ext>
            </a:extLst>
          </p:cNvPr>
          <p:cNvCxnSpPr/>
          <p:nvPr userDrawn="1"/>
        </p:nvCxnSpPr>
        <p:spPr>
          <a:xfrm>
            <a:off x="295293" y="894769"/>
            <a:ext cx="11046296"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2" name="Connecteur droit 1">
            <a:extLst>
              <a:ext uri="{FF2B5EF4-FFF2-40B4-BE49-F238E27FC236}">
                <a16:creationId xmlns:a16="http://schemas.microsoft.com/office/drawing/2014/main" id="{2560911D-F185-49F5-5BAB-88F0A67C9D47}"/>
              </a:ext>
            </a:extLst>
          </p:cNvPr>
          <p:cNvCxnSpPr/>
          <p:nvPr userDrawn="1"/>
        </p:nvCxnSpPr>
        <p:spPr>
          <a:xfrm flipV="1">
            <a:off x="2832607" y="214799"/>
            <a:ext cx="0" cy="477969"/>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4" name="Image 3" descr="SMEGREG EPTB logo Quad.jpg">
            <a:extLst>
              <a:ext uri="{FF2B5EF4-FFF2-40B4-BE49-F238E27FC236}">
                <a16:creationId xmlns:a16="http://schemas.microsoft.com/office/drawing/2014/main" id="{5EEF2DA5-772D-7CFE-1B28-0B9A27845D75}"/>
              </a:ext>
            </a:extLst>
          </p:cNvPr>
          <p:cNvPicPr>
            <a:picLocks noChangeAspect="1"/>
          </p:cNvPicPr>
          <p:nvPr userDrawn="1"/>
        </p:nvPicPr>
        <p:blipFill>
          <a:blip r:embed="rId4" cstate="screen">
            <a:extLst>
              <a:ext uri="{28A0092B-C50C-407E-A947-70E740481C1C}">
                <a14:useLocalDpi xmlns:a14="http://schemas.microsoft.com/office/drawing/2010/main" val="0"/>
              </a:ext>
            </a:extLst>
          </a:blip>
          <a:stretch>
            <a:fillRect/>
          </a:stretch>
        </p:blipFill>
        <p:spPr>
          <a:xfrm>
            <a:off x="158558" y="163943"/>
            <a:ext cx="2499688" cy="566014"/>
          </a:xfrm>
          <a:prstGeom prst="rect">
            <a:avLst/>
          </a:prstGeom>
        </p:spPr>
      </p:pic>
    </p:spTree>
    <p:extLst>
      <p:ext uri="{BB962C8B-B14F-4D97-AF65-F5344CB8AC3E}">
        <p14:creationId xmlns:p14="http://schemas.microsoft.com/office/powerpoint/2010/main" val="29706581"/>
      </p:ext>
    </p:extLst>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pic>
        <p:nvPicPr>
          <p:cNvPr id="18" name="Image 17" descr="Couv. Rapport PPT4.jpg"/>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0" y="1"/>
            <a:ext cx="12192000" cy="6857999"/>
          </a:xfrm>
          <a:prstGeom prst="rect">
            <a:avLst/>
          </a:prstGeom>
        </p:spPr>
      </p:pic>
      <p:sp>
        <p:nvSpPr>
          <p:cNvPr id="7" name="Content Placeholder 2"/>
          <p:cNvSpPr>
            <a:spLocks noGrp="1"/>
          </p:cNvSpPr>
          <p:nvPr>
            <p:ph idx="1"/>
          </p:nvPr>
        </p:nvSpPr>
        <p:spPr>
          <a:xfrm>
            <a:off x="609600" y="1600201"/>
            <a:ext cx="10972800" cy="3904751"/>
          </a:xfrm>
        </p:spPr>
        <p:txBody>
          <a:bodyPr/>
          <a:lstStyle>
            <a:lvl1pPr>
              <a:defRPr sz="2500">
                <a:solidFill>
                  <a:srgbClr val="1341A1"/>
                </a:solidFill>
              </a:defRPr>
            </a:lvl1pPr>
            <a:lvl2pPr>
              <a:defRPr sz="1800"/>
            </a:lvl2pPr>
            <a:lvl3pPr>
              <a:defRPr sz="1500"/>
            </a:lvl3pPr>
            <a:lvl4pPr>
              <a:defRPr sz="13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p:cNvSpPr>
            <a:spLocks noGrp="1"/>
          </p:cNvSpPr>
          <p:nvPr>
            <p:ph type="sldNum" sz="quarter" idx="12"/>
          </p:nvPr>
        </p:nvSpPr>
        <p:spPr>
          <a:xfrm>
            <a:off x="298560" y="6356351"/>
            <a:ext cx="812080" cy="365125"/>
          </a:xfrm>
        </p:spPr>
        <p:txBody>
          <a:bodyPr/>
          <a:lstStyle>
            <a:lvl1pPr algn="l">
              <a:defRPr sz="1000">
                <a:solidFill>
                  <a:schemeClr val="bg1"/>
                </a:solidFill>
              </a:defRPr>
            </a:lvl1pPr>
          </a:lstStyle>
          <a:p>
            <a:fld id="{A69E00E3-DEE3-4217-B4F6-3EC050798811}" type="slidenum">
              <a:rPr lang="fr-FR" smtClean="0"/>
              <a:t>‹N°›</a:t>
            </a:fld>
            <a:endParaRPr lang="fr-FR" dirty="0"/>
          </a:p>
        </p:txBody>
      </p:sp>
      <p:cxnSp>
        <p:nvCxnSpPr>
          <p:cNvPr id="10" name="Connecteur droit 9"/>
          <p:cNvCxnSpPr/>
          <p:nvPr/>
        </p:nvCxnSpPr>
        <p:spPr>
          <a:xfrm>
            <a:off x="295293" y="894769"/>
            <a:ext cx="11046296"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3" name="Title 1">
            <a:extLst>
              <a:ext uri="{FF2B5EF4-FFF2-40B4-BE49-F238E27FC236}">
                <a16:creationId xmlns:a16="http://schemas.microsoft.com/office/drawing/2014/main" id="{675BAB49-3601-85C0-36F0-D1DC0356A1A1}"/>
              </a:ext>
            </a:extLst>
          </p:cNvPr>
          <p:cNvSpPr>
            <a:spLocks noGrp="1"/>
          </p:cNvSpPr>
          <p:nvPr>
            <p:ph type="title"/>
          </p:nvPr>
        </p:nvSpPr>
        <p:spPr>
          <a:xfrm>
            <a:off x="3006969" y="0"/>
            <a:ext cx="8015521" cy="894767"/>
          </a:xfrm>
        </p:spPr>
        <p:txBody>
          <a:bodyPr>
            <a:normAutofit/>
          </a:bodyPr>
          <a:lstStyle>
            <a:lvl1pPr algn="l">
              <a:defRPr sz="2500">
                <a:solidFill>
                  <a:srgbClr val="FF0000"/>
                </a:solidFill>
              </a:defRPr>
            </a:lvl1pPr>
          </a:lstStyle>
          <a:p>
            <a:r>
              <a:rPr lang="en-US" dirty="0"/>
              <a:t>Click to edit Master title style</a:t>
            </a:r>
          </a:p>
        </p:txBody>
      </p:sp>
      <p:cxnSp>
        <p:nvCxnSpPr>
          <p:cNvPr id="4" name="Connecteur droit 3">
            <a:extLst>
              <a:ext uri="{FF2B5EF4-FFF2-40B4-BE49-F238E27FC236}">
                <a16:creationId xmlns:a16="http://schemas.microsoft.com/office/drawing/2014/main" id="{F8ED4229-D38E-E603-703A-07DDEF822FB8}"/>
              </a:ext>
            </a:extLst>
          </p:cNvPr>
          <p:cNvCxnSpPr/>
          <p:nvPr userDrawn="1"/>
        </p:nvCxnSpPr>
        <p:spPr>
          <a:xfrm flipV="1">
            <a:off x="2832607" y="214799"/>
            <a:ext cx="0" cy="477969"/>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5" name="Image 4" descr="SMEGREG EPTB logo Quad.jpg">
            <a:extLst>
              <a:ext uri="{FF2B5EF4-FFF2-40B4-BE49-F238E27FC236}">
                <a16:creationId xmlns:a16="http://schemas.microsoft.com/office/drawing/2014/main" id="{BE2D3641-1384-D449-522C-0D82AEF9A1B2}"/>
              </a:ext>
            </a:extLst>
          </p:cNvPr>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158558" y="163943"/>
            <a:ext cx="2499688" cy="566014"/>
          </a:xfrm>
          <a:prstGeom prst="rect">
            <a:avLst/>
          </a:prstGeom>
        </p:spPr>
      </p:pic>
    </p:spTree>
    <p:extLst>
      <p:ext uri="{BB962C8B-B14F-4D97-AF65-F5344CB8AC3E}">
        <p14:creationId xmlns:p14="http://schemas.microsoft.com/office/powerpoint/2010/main" val="2204709371"/>
      </p:ext>
    </p:extLst>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3_Disposition personnalisée">
    <p:spTree>
      <p:nvGrpSpPr>
        <p:cNvPr id="1" name=""/>
        <p:cNvGrpSpPr/>
        <p:nvPr/>
      </p:nvGrpSpPr>
      <p:grpSpPr>
        <a:xfrm>
          <a:off x="0" y="0"/>
          <a:ext cx="0" cy="0"/>
          <a:chOff x="0" y="0"/>
          <a:chExt cx="0" cy="0"/>
        </a:xfrm>
      </p:grpSpPr>
      <p:pic>
        <p:nvPicPr>
          <p:cNvPr id="12" name="Image 11" descr="Couv. Rapport PPT5.jpg"/>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Title 1"/>
          <p:cNvSpPr>
            <a:spLocks noGrp="1"/>
          </p:cNvSpPr>
          <p:nvPr>
            <p:ph type="title"/>
          </p:nvPr>
        </p:nvSpPr>
        <p:spPr>
          <a:xfrm>
            <a:off x="3006969" y="0"/>
            <a:ext cx="8015521" cy="894767"/>
          </a:xfrm>
        </p:spPr>
        <p:txBody>
          <a:bodyPr>
            <a:normAutofit/>
          </a:bodyPr>
          <a:lstStyle>
            <a:lvl1pPr algn="l">
              <a:defRPr sz="2500">
                <a:solidFill>
                  <a:srgbClr val="FF0000"/>
                </a:solidFill>
              </a:defRPr>
            </a:lvl1pPr>
          </a:lstStyle>
          <a:p>
            <a:r>
              <a:rPr lang="en-US" dirty="0"/>
              <a:t>Click to edit Master title style</a:t>
            </a:r>
          </a:p>
        </p:txBody>
      </p:sp>
      <p:sp>
        <p:nvSpPr>
          <p:cNvPr id="7" name="Content Placeholder 2"/>
          <p:cNvSpPr>
            <a:spLocks noGrp="1"/>
          </p:cNvSpPr>
          <p:nvPr>
            <p:ph idx="1"/>
          </p:nvPr>
        </p:nvSpPr>
        <p:spPr>
          <a:xfrm>
            <a:off x="609600" y="1600201"/>
            <a:ext cx="10972800" cy="3904751"/>
          </a:xfrm>
        </p:spPr>
        <p:txBody>
          <a:bodyPr/>
          <a:lstStyle>
            <a:lvl1pPr>
              <a:defRPr sz="2500">
                <a:solidFill>
                  <a:srgbClr val="1341A1"/>
                </a:solidFill>
              </a:defRPr>
            </a:lvl1pPr>
            <a:lvl2pPr>
              <a:defRPr sz="1800"/>
            </a:lvl2pPr>
            <a:lvl3pPr>
              <a:defRPr sz="1500"/>
            </a:lvl3pPr>
            <a:lvl4pPr>
              <a:defRPr sz="13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p:cNvSpPr>
            <a:spLocks noGrp="1"/>
          </p:cNvSpPr>
          <p:nvPr>
            <p:ph type="sldNum" sz="quarter" idx="12"/>
          </p:nvPr>
        </p:nvSpPr>
        <p:spPr>
          <a:xfrm>
            <a:off x="298560" y="6356351"/>
            <a:ext cx="812080" cy="365125"/>
          </a:xfrm>
        </p:spPr>
        <p:txBody>
          <a:bodyPr/>
          <a:lstStyle>
            <a:lvl1pPr algn="l">
              <a:defRPr sz="1000">
                <a:solidFill>
                  <a:schemeClr val="bg1"/>
                </a:solidFill>
              </a:defRPr>
            </a:lvl1pPr>
          </a:lstStyle>
          <a:p>
            <a:fld id="{A69E00E3-DEE3-4217-B4F6-3EC050798811}" type="slidenum">
              <a:rPr lang="fr-FR" smtClean="0"/>
              <a:t>‹N°›</a:t>
            </a:fld>
            <a:endParaRPr lang="fr-FR" dirty="0"/>
          </a:p>
        </p:txBody>
      </p:sp>
      <p:cxnSp>
        <p:nvCxnSpPr>
          <p:cNvPr id="3" name="Connecteur droit 2">
            <a:extLst>
              <a:ext uri="{FF2B5EF4-FFF2-40B4-BE49-F238E27FC236}">
                <a16:creationId xmlns:a16="http://schemas.microsoft.com/office/drawing/2014/main" id="{57468803-D967-1A16-21CD-6EF23C8A53F4}"/>
              </a:ext>
            </a:extLst>
          </p:cNvPr>
          <p:cNvCxnSpPr/>
          <p:nvPr userDrawn="1"/>
        </p:nvCxnSpPr>
        <p:spPr>
          <a:xfrm>
            <a:off x="295293" y="894769"/>
            <a:ext cx="11046296"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4" name="Connecteur droit 3">
            <a:extLst>
              <a:ext uri="{FF2B5EF4-FFF2-40B4-BE49-F238E27FC236}">
                <a16:creationId xmlns:a16="http://schemas.microsoft.com/office/drawing/2014/main" id="{3C95BB13-7F16-B82F-6780-631A93DBB250}"/>
              </a:ext>
            </a:extLst>
          </p:cNvPr>
          <p:cNvCxnSpPr/>
          <p:nvPr userDrawn="1"/>
        </p:nvCxnSpPr>
        <p:spPr>
          <a:xfrm flipV="1">
            <a:off x="2832607" y="214799"/>
            <a:ext cx="0" cy="477969"/>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2" name="Image 1" descr="SMEGREG EPTB logo Quad.jpg">
            <a:extLst>
              <a:ext uri="{FF2B5EF4-FFF2-40B4-BE49-F238E27FC236}">
                <a16:creationId xmlns:a16="http://schemas.microsoft.com/office/drawing/2014/main" id="{E07AECC4-ABFB-FD50-8652-D611ACA5CE9D}"/>
              </a:ext>
            </a:extLst>
          </p:cNvPr>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158558" y="163943"/>
            <a:ext cx="2499688" cy="566014"/>
          </a:xfrm>
          <a:prstGeom prst="rect">
            <a:avLst/>
          </a:prstGeom>
        </p:spPr>
      </p:pic>
    </p:spTree>
    <p:extLst>
      <p:ext uri="{BB962C8B-B14F-4D97-AF65-F5344CB8AC3E}">
        <p14:creationId xmlns:p14="http://schemas.microsoft.com/office/powerpoint/2010/main" val="4071488636"/>
      </p:ext>
    </p:extLst>
  </p:cSld>
  <p:clrMapOvr>
    <a:masterClrMapping/>
  </p:clrMapOvr>
  <p:hf hdr="0" ftr="0" dt="0"/>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8C007F8-CCD2-4E45-B1E9-339A56482E0E}" type="datetime1">
              <a:rPr lang="fr-FR" smtClean="0"/>
              <a:t>05/02/2026</a:t>
            </a:fld>
            <a:endParaRPr lang="fr-FR" dirty="0"/>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dirty="0"/>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69E00E3-DEE3-4217-B4F6-3EC050798811}" type="slidenum">
              <a:rPr lang="fr-FR" smtClean="0"/>
              <a:t>‹N°›</a:t>
            </a:fld>
            <a:endParaRPr lang="fr-FR" dirty="0"/>
          </a:p>
        </p:txBody>
      </p:sp>
    </p:spTree>
    <p:extLst>
      <p:ext uri="{BB962C8B-B14F-4D97-AF65-F5344CB8AC3E}">
        <p14:creationId xmlns:p14="http://schemas.microsoft.com/office/powerpoint/2010/main" val="2766815526"/>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12.emf"/><Relationship Id="rId7" Type="http://schemas.openxmlformats.org/officeDocument/2006/relationships/image" Target="../media/image16.svg"/><Relationship Id="rId2" Type="http://schemas.openxmlformats.org/officeDocument/2006/relationships/image" Target="../media/image11.emf"/><Relationship Id="rId1" Type="http://schemas.openxmlformats.org/officeDocument/2006/relationships/slideLayout" Target="../slideLayouts/slideLayout4.xml"/><Relationship Id="rId6" Type="http://schemas.openxmlformats.org/officeDocument/2006/relationships/image" Target="../media/image15.png"/><Relationship Id="rId5" Type="http://schemas.openxmlformats.org/officeDocument/2006/relationships/image" Target="../media/image14.svg"/><Relationship Id="rId4"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A04701A-EEC6-9111-AA07-43067A7CB32E}"/>
              </a:ext>
            </a:extLst>
          </p:cNvPr>
          <p:cNvSpPr>
            <a:spLocks noGrp="1"/>
          </p:cNvSpPr>
          <p:nvPr>
            <p:ph type="ctrTitle"/>
          </p:nvPr>
        </p:nvSpPr>
        <p:spPr/>
        <p:txBody>
          <a:bodyPr/>
          <a:lstStyle/>
          <a:p>
            <a:r>
              <a:rPr lang="fr-FR" b="1" dirty="0"/>
              <a:t>Informations </a:t>
            </a:r>
            <a:r>
              <a:rPr lang="fr-FR" b="1"/>
              <a:t>et questions </a:t>
            </a:r>
            <a:r>
              <a:rPr lang="fr-FR" b="1" dirty="0"/>
              <a:t>diverses</a:t>
            </a:r>
          </a:p>
        </p:txBody>
      </p:sp>
      <p:sp>
        <p:nvSpPr>
          <p:cNvPr id="3" name="Sous-titre 2">
            <a:extLst>
              <a:ext uri="{FF2B5EF4-FFF2-40B4-BE49-F238E27FC236}">
                <a16:creationId xmlns:a16="http://schemas.microsoft.com/office/drawing/2014/main" id="{F063A27D-AC6D-9388-3A96-5AF02F06A1AB}"/>
              </a:ext>
            </a:extLst>
          </p:cNvPr>
          <p:cNvSpPr>
            <a:spLocks noGrp="1"/>
          </p:cNvSpPr>
          <p:nvPr>
            <p:ph type="subTitle" idx="1"/>
          </p:nvPr>
        </p:nvSpPr>
        <p:spPr/>
        <p:txBody>
          <a:bodyPr>
            <a:normAutofit lnSpcReduction="10000"/>
          </a:bodyPr>
          <a:lstStyle/>
          <a:p>
            <a:r>
              <a:rPr lang="fr-FR" dirty="0"/>
              <a:t>Commission locale de l’eau </a:t>
            </a:r>
          </a:p>
          <a:p>
            <a:r>
              <a:rPr lang="fr-FR" dirty="0"/>
              <a:t>Réunion du 9 février 2026</a:t>
            </a:r>
          </a:p>
        </p:txBody>
      </p:sp>
    </p:spTree>
    <p:extLst>
      <p:ext uri="{BB962C8B-B14F-4D97-AF65-F5344CB8AC3E}">
        <p14:creationId xmlns:p14="http://schemas.microsoft.com/office/powerpoint/2010/main" val="2490980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18E035C2-AB1C-D3C3-A42B-86BA19EAA959}"/>
              </a:ext>
            </a:extLst>
          </p:cNvPr>
          <p:cNvSpPr>
            <a:spLocks noGrp="1"/>
          </p:cNvSpPr>
          <p:nvPr>
            <p:ph idx="1"/>
          </p:nvPr>
        </p:nvSpPr>
        <p:spPr>
          <a:xfrm>
            <a:off x="468321" y="1047316"/>
            <a:ext cx="3867705" cy="3904751"/>
          </a:xfrm>
        </p:spPr>
        <p:txBody>
          <a:bodyPr>
            <a:noAutofit/>
          </a:bodyPr>
          <a:lstStyle/>
          <a:p>
            <a:pPr marL="0" indent="0">
              <a:buNone/>
            </a:pPr>
            <a:r>
              <a:rPr lang="fr-FR" dirty="0"/>
              <a:t>Depuis le 16 mais 2025, conformément aux exigences de la réglementation, la CLE compte parmi ses membres, au sein du collège des élus, un représentant des structures porteuses de SCOT.</a:t>
            </a:r>
          </a:p>
        </p:txBody>
      </p:sp>
      <p:sp>
        <p:nvSpPr>
          <p:cNvPr id="3" name="Espace réservé du numéro de diapositive 2">
            <a:extLst>
              <a:ext uri="{FF2B5EF4-FFF2-40B4-BE49-F238E27FC236}">
                <a16:creationId xmlns:a16="http://schemas.microsoft.com/office/drawing/2014/main" id="{76ACA945-C1FB-926F-B0EF-CF62C841BC69}"/>
              </a:ext>
            </a:extLst>
          </p:cNvPr>
          <p:cNvSpPr>
            <a:spLocks noGrp="1"/>
          </p:cNvSpPr>
          <p:nvPr>
            <p:ph type="sldNum" sz="quarter" idx="12"/>
          </p:nvPr>
        </p:nvSpPr>
        <p:spPr/>
        <p:txBody>
          <a:bodyPr/>
          <a:lstStyle/>
          <a:p>
            <a:fld id="{A69E00E3-DEE3-4217-B4F6-3EC050798811}" type="slidenum">
              <a:rPr lang="fr-FR" smtClean="0"/>
              <a:t>2</a:t>
            </a:fld>
            <a:endParaRPr lang="fr-FR" dirty="0"/>
          </a:p>
        </p:txBody>
      </p:sp>
      <p:sp>
        <p:nvSpPr>
          <p:cNvPr id="4" name="Titre 3">
            <a:extLst>
              <a:ext uri="{FF2B5EF4-FFF2-40B4-BE49-F238E27FC236}">
                <a16:creationId xmlns:a16="http://schemas.microsoft.com/office/drawing/2014/main" id="{23D9279A-0C18-0B79-B6A9-6FE80F2B900A}"/>
              </a:ext>
            </a:extLst>
          </p:cNvPr>
          <p:cNvSpPr>
            <a:spLocks noGrp="1"/>
          </p:cNvSpPr>
          <p:nvPr>
            <p:ph type="title"/>
          </p:nvPr>
        </p:nvSpPr>
        <p:spPr/>
        <p:txBody>
          <a:bodyPr/>
          <a:lstStyle/>
          <a:p>
            <a:r>
              <a:rPr lang="fr-FR" b="1" dirty="0">
                <a:solidFill>
                  <a:srgbClr val="257FD1"/>
                </a:solidFill>
              </a:rPr>
              <a:t>Modification de la composition de la CLE</a:t>
            </a:r>
          </a:p>
        </p:txBody>
      </p:sp>
      <p:grpSp>
        <p:nvGrpSpPr>
          <p:cNvPr id="9" name="Groupe 8">
            <a:extLst>
              <a:ext uri="{FF2B5EF4-FFF2-40B4-BE49-F238E27FC236}">
                <a16:creationId xmlns:a16="http://schemas.microsoft.com/office/drawing/2014/main" id="{7C4AD4C7-3376-568C-B251-A61CD7DDECBB}"/>
              </a:ext>
            </a:extLst>
          </p:cNvPr>
          <p:cNvGrpSpPr/>
          <p:nvPr/>
        </p:nvGrpSpPr>
        <p:grpSpPr>
          <a:xfrm>
            <a:off x="4505082" y="943363"/>
            <a:ext cx="7547358" cy="5412988"/>
            <a:chOff x="2322321" y="1445011"/>
            <a:chExt cx="7547358" cy="5412988"/>
          </a:xfrm>
        </p:grpSpPr>
        <p:pic>
          <p:nvPicPr>
            <p:cNvPr id="6" name="Image 5" descr="Une image contenant texte, capture d’écran, Police&#10;&#10;Le contenu généré par l’IA peut être incorrect.">
              <a:extLst>
                <a:ext uri="{FF2B5EF4-FFF2-40B4-BE49-F238E27FC236}">
                  <a16:creationId xmlns:a16="http://schemas.microsoft.com/office/drawing/2014/main" id="{FC7DE8A7-DA47-2195-3AAA-174F5B77DF00}"/>
                </a:ext>
              </a:extLst>
            </p:cNvPr>
            <p:cNvPicPr>
              <a:picLocks noChangeAspect="1"/>
            </p:cNvPicPr>
            <p:nvPr/>
          </p:nvPicPr>
          <p:blipFill>
            <a:blip r:embed="rId2"/>
            <a:srcRect t="38922"/>
            <a:stretch>
              <a:fillRect/>
            </a:stretch>
          </p:blipFill>
          <p:spPr>
            <a:xfrm>
              <a:off x="2322321" y="2669308"/>
              <a:ext cx="7547358" cy="4188691"/>
            </a:xfrm>
            <a:prstGeom prst="rect">
              <a:avLst/>
            </a:prstGeom>
            <a:ln>
              <a:solidFill>
                <a:schemeClr val="bg1">
                  <a:lumMod val="75000"/>
                </a:schemeClr>
              </a:solidFill>
            </a:ln>
          </p:spPr>
        </p:pic>
        <p:pic>
          <p:nvPicPr>
            <p:cNvPr id="8" name="Image 7" descr="Une image contenant texte, capture d’écran, Police&#10;&#10;Le contenu généré par l’IA peut être incorrect.">
              <a:extLst>
                <a:ext uri="{FF2B5EF4-FFF2-40B4-BE49-F238E27FC236}">
                  <a16:creationId xmlns:a16="http://schemas.microsoft.com/office/drawing/2014/main" id="{EF3CA390-E230-0F28-1195-B1DF4B22C07F}"/>
                </a:ext>
              </a:extLst>
            </p:cNvPr>
            <p:cNvPicPr>
              <a:picLocks noChangeAspect="1"/>
            </p:cNvPicPr>
            <p:nvPr/>
          </p:nvPicPr>
          <p:blipFill>
            <a:blip r:embed="rId2"/>
            <a:srcRect b="82148"/>
            <a:stretch>
              <a:fillRect/>
            </a:stretch>
          </p:blipFill>
          <p:spPr>
            <a:xfrm>
              <a:off x="2322321" y="1445011"/>
              <a:ext cx="7547358" cy="1224297"/>
            </a:xfrm>
            <a:prstGeom prst="rect">
              <a:avLst/>
            </a:prstGeom>
            <a:ln>
              <a:solidFill>
                <a:schemeClr val="bg1">
                  <a:lumMod val="75000"/>
                </a:schemeClr>
              </a:solidFill>
            </a:ln>
          </p:spPr>
        </p:pic>
      </p:grpSp>
      <p:sp>
        <p:nvSpPr>
          <p:cNvPr id="10" name="Forme libre : forme 9">
            <a:extLst>
              <a:ext uri="{FF2B5EF4-FFF2-40B4-BE49-F238E27FC236}">
                <a16:creationId xmlns:a16="http://schemas.microsoft.com/office/drawing/2014/main" id="{CFB4071C-86CB-40B9-7A65-E844AB3F99A1}"/>
              </a:ext>
            </a:extLst>
          </p:cNvPr>
          <p:cNvSpPr/>
          <p:nvPr/>
        </p:nvSpPr>
        <p:spPr>
          <a:xfrm>
            <a:off x="1071716" y="4906297"/>
            <a:ext cx="3519949" cy="1278193"/>
          </a:xfrm>
          <a:custGeom>
            <a:avLst/>
            <a:gdLst>
              <a:gd name="csX0" fmla="*/ 0 w 3519949"/>
              <a:gd name="csY0" fmla="*/ 0 h 1278193"/>
              <a:gd name="csX1" fmla="*/ 973394 w 3519949"/>
              <a:gd name="csY1" fmla="*/ 1022555 h 1278193"/>
              <a:gd name="csX2" fmla="*/ 3519949 w 3519949"/>
              <a:gd name="csY2" fmla="*/ 1278193 h 1278193"/>
            </a:gdLst>
            <a:ahLst/>
            <a:cxnLst>
              <a:cxn ang="0">
                <a:pos x="csX0" y="csY0"/>
              </a:cxn>
              <a:cxn ang="0">
                <a:pos x="csX1" y="csY1"/>
              </a:cxn>
              <a:cxn ang="0">
                <a:pos x="csX2" y="csY2"/>
              </a:cxn>
            </a:cxnLst>
            <a:rect l="l" t="t" r="r" b="b"/>
            <a:pathLst>
              <a:path w="3519949" h="1278193">
                <a:moveTo>
                  <a:pt x="0" y="0"/>
                </a:moveTo>
                <a:cubicBezTo>
                  <a:pt x="193368" y="404761"/>
                  <a:pt x="386736" y="809523"/>
                  <a:pt x="973394" y="1022555"/>
                </a:cubicBezTo>
                <a:cubicBezTo>
                  <a:pt x="1560052" y="1235587"/>
                  <a:pt x="2540000" y="1256890"/>
                  <a:pt x="3519949" y="1278193"/>
                </a:cubicBezTo>
              </a:path>
            </a:pathLst>
          </a:custGeom>
          <a:noFill/>
          <a:ln w="85725">
            <a:solidFill>
              <a:srgbClr val="00B0F0"/>
            </a:solidFill>
            <a:tailEnd type="triangle" w="lg" len="lg"/>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2146329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D98FA7-1B1D-303A-1265-DC716106ABFE}"/>
            </a:ext>
          </a:extLst>
        </p:cNvPr>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3BBD1DC7-F235-9F71-9749-F87C8F2611C8}"/>
              </a:ext>
            </a:extLst>
          </p:cNvPr>
          <p:cNvSpPr>
            <a:spLocks noGrp="1"/>
          </p:cNvSpPr>
          <p:nvPr>
            <p:ph idx="1"/>
          </p:nvPr>
        </p:nvSpPr>
        <p:spPr>
          <a:xfrm>
            <a:off x="399495" y="1224297"/>
            <a:ext cx="11549848" cy="3904751"/>
          </a:xfrm>
        </p:spPr>
        <p:txBody>
          <a:bodyPr>
            <a:noAutofit/>
          </a:bodyPr>
          <a:lstStyle/>
          <a:p>
            <a:pPr algn="just">
              <a:spcBef>
                <a:spcPts val="1200"/>
              </a:spcBef>
              <a:buClr>
                <a:schemeClr val="accent2"/>
              </a:buClr>
              <a:buSzPct val="100000"/>
            </a:pPr>
            <a:r>
              <a:rPr lang="fr-FR" altLang="fr-FR" sz="2800" dirty="0">
                <a:solidFill>
                  <a:srgbClr val="0077D4"/>
                </a:solidFill>
                <a:latin typeface="Trebuchet MS" panose="020B0603020202020204" pitchFamily="34" charset="0"/>
              </a:rPr>
              <a:t>Par délibération en date du 5 décembre dernier, Bordeaux Métropole a procédé à la désignation de Monsieur Emmanuel SALLABERRY en tant que délégué au SYSDAU en remplacement de Monsieur Guillaume GARRIGUES</a:t>
            </a:r>
          </a:p>
          <a:p>
            <a:pPr algn="just">
              <a:spcBef>
                <a:spcPts val="1200"/>
              </a:spcBef>
              <a:buClr>
                <a:schemeClr val="accent2"/>
              </a:buClr>
              <a:buSzPct val="100000"/>
            </a:pPr>
            <a:r>
              <a:rPr lang="fr-FR" altLang="fr-FR" sz="2800" dirty="0">
                <a:solidFill>
                  <a:srgbClr val="0077D4"/>
                </a:solidFill>
                <a:latin typeface="Trebuchet MS" panose="020B0603020202020204" pitchFamily="34" charset="0"/>
              </a:rPr>
              <a:t>Dans la mesure où Monsieur GARRIGUES siégeait à la CLE, il est nécessaire que le Préfet procède à la désignation d'un nouveau représentant des structures porteuses de SCOT</a:t>
            </a:r>
          </a:p>
          <a:p>
            <a:pPr algn="just">
              <a:spcBef>
                <a:spcPts val="1200"/>
              </a:spcBef>
              <a:buClr>
                <a:schemeClr val="accent2"/>
              </a:buClr>
              <a:buSzPct val="100000"/>
            </a:pPr>
            <a:r>
              <a:rPr lang="fr-FR" altLang="fr-FR" sz="2800" dirty="0">
                <a:solidFill>
                  <a:srgbClr val="0077D4"/>
                </a:solidFill>
                <a:latin typeface="Trebuchet MS" panose="020B0603020202020204" pitchFamily="34" charset="0"/>
              </a:rPr>
              <a:t>Compte tenu de la proximité des élections municipales, il est probable que cette désignation n'interviendra qu'après cette échéance électorale à l'occasion du renouvellement de tous les délégués municipaux à la CLE.</a:t>
            </a:r>
            <a:endParaRPr lang="fr-FR" dirty="0"/>
          </a:p>
        </p:txBody>
      </p:sp>
      <p:sp>
        <p:nvSpPr>
          <p:cNvPr id="3" name="Espace réservé du numéro de diapositive 2">
            <a:extLst>
              <a:ext uri="{FF2B5EF4-FFF2-40B4-BE49-F238E27FC236}">
                <a16:creationId xmlns:a16="http://schemas.microsoft.com/office/drawing/2014/main" id="{F8A34F50-2BEE-D4F9-95FE-D78CC1D57346}"/>
              </a:ext>
            </a:extLst>
          </p:cNvPr>
          <p:cNvSpPr>
            <a:spLocks noGrp="1"/>
          </p:cNvSpPr>
          <p:nvPr>
            <p:ph type="sldNum" sz="quarter" idx="12"/>
          </p:nvPr>
        </p:nvSpPr>
        <p:spPr/>
        <p:txBody>
          <a:bodyPr/>
          <a:lstStyle/>
          <a:p>
            <a:fld id="{A69E00E3-DEE3-4217-B4F6-3EC050798811}" type="slidenum">
              <a:rPr lang="fr-FR" smtClean="0"/>
              <a:t>3</a:t>
            </a:fld>
            <a:endParaRPr lang="fr-FR" dirty="0"/>
          </a:p>
        </p:txBody>
      </p:sp>
      <p:sp>
        <p:nvSpPr>
          <p:cNvPr id="4" name="Titre 3">
            <a:extLst>
              <a:ext uri="{FF2B5EF4-FFF2-40B4-BE49-F238E27FC236}">
                <a16:creationId xmlns:a16="http://schemas.microsoft.com/office/drawing/2014/main" id="{387F477B-7BB5-BC87-D97D-A82E1E62CB02}"/>
              </a:ext>
            </a:extLst>
          </p:cNvPr>
          <p:cNvSpPr>
            <a:spLocks noGrp="1"/>
          </p:cNvSpPr>
          <p:nvPr>
            <p:ph type="title"/>
          </p:nvPr>
        </p:nvSpPr>
        <p:spPr/>
        <p:txBody>
          <a:bodyPr/>
          <a:lstStyle/>
          <a:p>
            <a:r>
              <a:rPr lang="fr-FR" b="1" dirty="0">
                <a:solidFill>
                  <a:srgbClr val="257FD1"/>
                </a:solidFill>
              </a:rPr>
              <a:t>Modification de la composition de la CLE</a:t>
            </a:r>
          </a:p>
        </p:txBody>
      </p:sp>
    </p:spTree>
    <p:extLst>
      <p:ext uri="{BB962C8B-B14F-4D97-AF65-F5344CB8AC3E}">
        <p14:creationId xmlns:p14="http://schemas.microsoft.com/office/powerpoint/2010/main" val="20141913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65000A-A695-3318-7F75-F5B71D99C7A5}"/>
            </a:ext>
          </a:extLst>
        </p:cNvPr>
        <p:cNvGrpSpPr/>
        <p:nvPr/>
      </p:nvGrpSpPr>
      <p:grpSpPr>
        <a:xfrm>
          <a:off x="0" y="0"/>
          <a:ext cx="0" cy="0"/>
          <a:chOff x="0" y="0"/>
          <a:chExt cx="0" cy="0"/>
        </a:xfrm>
      </p:grpSpPr>
      <p:sp>
        <p:nvSpPr>
          <p:cNvPr id="3" name="Espace réservé du numéro de diapositive 2">
            <a:extLst>
              <a:ext uri="{FF2B5EF4-FFF2-40B4-BE49-F238E27FC236}">
                <a16:creationId xmlns:a16="http://schemas.microsoft.com/office/drawing/2014/main" id="{AFAC4093-64C7-E10E-5EB5-11406F1A4B88}"/>
              </a:ext>
            </a:extLst>
          </p:cNvPr>
          <p:cNvSpPr>
            <a:spLocks noGrp="1"/>
          </p:cNvSpPr>
          <p:nvPr>
            <p:ph type="sldNum" sz="quarter" idx="12"/>
          </p:nvPr>
        </p:nvSpPr>
        <p:spPr/>
        <p:txBody>
          <a:bodyPr/>
          <a:lstStyle/>
          <a:p>
            <a:fld id="{A69E00E3-DEE3-4217-B4F6-3EC050798811}" type="slidenum">
              <a:rPr lang="fr-FR" smtClean="0"/>
              <a:t>4</a:t>
            </a:fld>
            <a:endParaRPr lang="fr-FR" dirty="0"/>
          </a:p>
        </p:txBody>
      </p:sp>
      <p:sp>
        <p:nvSpPr>
          <p:cNvPr id="4" name="Titre 3">
            <a:extLst>
              <a:ext uri="{FF2B5EF4-FFF2-40B4-BE49-F238E27FC236}">
                <a16:creationId xmlns:a16="http://schemas.microsoft.com/office/drawing/2014/main" id="{E41C36F2-3D8C-BF87-D885-7F405DB0D1D6}"/>
              </a:ext>
            </a:extLst>
          </p:cNvPr>
          <p:cNvSpPr>
            <a:spLocks noGrp="1"/>
          </p:cNvSpPr>
          <p:nvPr>
            <p:ph type="title"/>
          </p:nvPr>
        </p:nvSpPr>
        <p:spPr>
          <a:xfrm>
            <a:off x="3006969" y="0"/>
            <a:ext cx="8405102" cy="886945"/>
          </a:xfrm>
        </p:spPr>
        <p:txBody>
          <a:bodyPr/>
          <a:lstStyle/>
          <a:p>
            <a:pPr algn="ctr"/>
            <a:r>
              <a:rPr lang="fr-FR" b="1" dirty="0">
                <a:solidFill>
                  <a:srgbClr val="257FD1"/>
                </a:solidFill>
              </a:rPr>
              <a:t>Autorisation Environnementale (AE)</a:t>
            </a:r>
            <a:br>
              <a:rPr lang="fr-FR" b="1" dirty="0">
                <a:solidFill>
                  <a:srgbClr val="257FD1"/>
                </a:solidFill>
              </a:rPr>
            </a:br>
            <a:r>
              <a:rPr lang="fr-FR" b="1" dirty="0">
                <a:solidFill>
                  <a:srgbClr val="257FD1"/>
                </a:solidFill>
              </a:rPr>
              <a:t>Réforme de la procédure</a:t>
            </a:r>
          </a:p>
        </p:txBody>
      </p:sp>
      <p:sp>
        <p:nvSpPr>
          <p:cNvPr id="2" name="Espace réservé du contenu 1">
            <a:extLst>
              <a:ext uri="{FF2B5EF4-FFF2-40B4-BE49-F238E27FC236}">
                <a16:creationId xmlns:a16="http://schemas.microsoft.com/office/drawing/2014/main" id="{9D6911A8-5782-5844-8C0D-6616787B4533}"/>
              </a:ext>
            </a:extLst>
          </p:cNvPr>
          <p:cNvSpPr>
            <a:spLocks noGrp="1"/>
          </p:cNvSpPr>
          <p:nvPr>
            <p:ph idx="1"/>
          </p:nvPr>
        </p:nvSpPr>
        <p:spPr>
          <a:xfrm>
            <a:off x="298560" y="1049668"/>
            <a:ext cx="11705733" cy="5046332"/>
          </a:xfrm>
        </p:spPr>
        <p:txBody>
          <a:bodyPr>
            <a:noAutofit/>
          </a:bodyPr>
          <a:lstStyle/>
          <a:p>
            <a:pPr marL="0" indent="0">
              <a:spcBef>
                <a:spcPts val="600"/>
              </a:spcBef>
              <a:buClr>
                <a:srgbClr val="F78F04"/>
              </a:buClr>
              <a:buNone/>
            </a:pPr>
            <a:r>
              <a:rPr lang="fr-FR" sz="2200" b="1" dirty="0">
                <a:solidFill>
                  <a:srgbClr val="333399"/>
                </a:solidFill>
                <a:latin typeface="+mj-lt"/>
              </a:rPr>
              <a:t>La loi « Industrie verte » du 23 octobre 2023 et son décret du 6 juillet 2024 ont modifié la procédure d’autorisation environnementale </a:t>
            </a:r>
            <a:r>
              <a:rPr lang="fr-FR" sz="1800" dirty="0">
                <a:solidFill>
                  <a:srgbClr val="333399"/>
                </a:solidFill>
                <a:latin typeface="+mj-lt"/>
              </a:rPr>
              <a:t>(IOTA, ICPE, etc.)</a:t>
            </a:r>
          </a:p>
          <a:p>
            <a:pPr>
              <a:spcBef>
                <a:spcPts val="1800"/>
              </a:spcBef>
              <a:buClr>
                <a:srgbClr val="F78F04"/>
              </a:buClr>
              <a:buFont typeface="Wingdings" panose="05000000000000000000" pitchFamily="2" charset="2"/>
              <a:buChar char="à"/>
            </a:pPr>
            <a:r>
              <a:rPr lang="fr-FR" sz="2200" b="1" dirty="0">
                <a:solidFill>
                  <a:schemeClr val="accent6"/>
                </a:solidFill>
                <a:sym typeface="Wingdings" panose="05000000000000000000" pitchFamily="2" charset="2"/>
              </a:rPr>
              <a:t>Entrée de la nouvelle procédure en vigueur à partir du 22 octobre 2024</a:t>
            </a:r>
          </a:p>
          <a:p>
            <a:pPr marL="0" indent="0">
              <a:spcBef>
                <a:spcPts val="1800"/>
              </a:spcBef>
              <a:buClr>
                <a:srgbClr val="F78F04"/>
              </a:buClr>
              <a:buNone/>
            </a:pPr>
            <a:r>
              <a:rPr lang="fr-FR" sz="2200" b="1" dirty="0">
                <a:solidFill>
                  <a:schemeClr val="accent6"/>
                </a:solidFill>
                <a:sym typeface="Wingdings" panose="05000000000000000000" pitchFamily="2" charset="2"/>
              </a:rPr>
              <a:t> </a:t>
            </a:r>
            <a:r>
              <a:rPr lang="fr-FR" sz="2200" b="1" dirty="0">
                <a:solidFill>
                  <a:schemeClr val="accent6"/>
                </a:solidFill>
              </a:rPr>
              <a:t>Principales évolutions</a:t>
            </a:r>
          </a:p>
          <a:p>
            <a:pPr marL="609600" lvl="1" indent="-342900" algn="just">
              <a:spcBef>
                <a:spcPts val="1200"/>
              </a:spcBef>
              <a:buClr>
                <a:srgbClr val="F78F04"/>
              </a:buClr>
              <a:buFont typeface="Wingdings" panose="05000000000000000000" pitchFamily="2" charset="2"/>
              <a:buChar char="ü"/>
              <a:tabLst>
                <a:tab pos="628650" algn="l"/>
              </a:tabLst>
            </a:pPr>
            <a:r>
              <a:rPr lang="fr-FR" sz="2000" u="sng" dirty="0">
                <a:solidFill>
                  <a:srgbClr val="333399"/>
                </a:solidFill>
                <a:latin typeface="+mj-lt"/>
              </a:rPr>
              <a:t>Réalisation en parallèle des phases d’examen et de consultation</a:t>
            </a:r>
            <a:r>
              <a:rPr lang="fr-FR" sz="2000" dirty="0">
                <a:solidFill>
                  <a:srgbClr val="333399"/>
                </a:solidFill>
                <a:latin typeface="+mj-lt"/>
              </a:rPr>
              <a:t> qui auparavant étaient séparées </a:t>
            </a:r>
            <a:r>
              <a:rPr lang="fr-FR" sz="2000" dirty="0">
                <a:solidFill>
                  <a:srgbClr val="333399"/>
                </a:solidFill>
                <a:latin typeface="+mj-lt"/>
                <a:sym typeface="Wingdings" panose="05000000000000000000" pitchFamily="2" charset="2"/>
              </a:rPr>
              <a:t>: l’instruction du dossier par les services de l’Etat, les consultations des différentes instances d’experts, des collectivités locales et la participation du public sont faites simultanément.</a:t>
            </a:r>
          </a:p>
          <a:p>
            <a:pPr marL="609600" lvl="1" indent="-342900" algn="just">
              <a:spcBef>
                <a:spcPts val="1200"/>
              </a:spcBef>
              <a:buClr>
                <a:srgbClr val="F78F04"/>
              </a:buClr>
              <a:buFont typeface="Wingdings" panose="05000000000000000000" pitchFamily="2" charset="2"/>
              <a:buChar char="ü"/>
              <a:tabLst>
                <a:tab pos="628650" algn="l"/>
              </a:tabLst>
            </a:pPr>
            <a:r>
              <a:rPr lang="fr-FR" sz="2000" u="sng" dirty="0">
                <a:solidFill>
                  <a:srgbClr val="333399"/>
                </a:solidFill>
                <a:latin typeface="+mj-lt"/>
                <a:sym typeface="Wingdings" panose="05000000000000000000" pitchFamily="2" charset="2"/>
              </a:rPr>
              <a:t>Modification/modernisation de la consultation du public</a:t>
            </a:r>
            <a:r>
              <a:rPr lang="fr-FR" sz="2000" dirty="0">
                <a:solidFill>
                  <a:srgbClr val="333399"/>
                </a:solidFill>
                <a:latin typeface="+mj-lt"/>
                <a:sym typeface="Wingdings" panose="05000000000000000000" pitchFamily="2" charset="2"/>
              </a:rPr>
              <a:t> : le public peut participer pendant 3 mois dès le début de la phase d’examen en accédant au fur et à mesure via un site dédié aux avis émis et aux réponses apportées par le pétitionnaire, contre 30 jours de participation en fin de procédure (après l’ensemble des retours) avant la réforme.</a:t>
            </a:r>
            <a:endParaRPr lang="fr-FR" sz="2000" dirty="0">
              <a:solidFill>
                <a:srgbClr val="333399"/>
              </a:solidFill>
              <a:latin typeface="+mj-lt"/>
            </a:endParaRPr>
          </a:p>
        </p:txBody>
      </p:sp>
    </p:spTree>
    <p:extLst>
      <p:ext uri="{BB962C8B-B14F-4D97-AF65-F5344CB8AC3E}">
        <p14:creationId xmlns:p14="http://schemas.microsoft.com/office/powerpoint/2010/main" val="9952252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183CDB-27D5-F1CF-C2D3-9EAA5A1317A8}"/>
            </a:ext>
          </a:extLst>
        </p:cNvPr>
        <p:cNvGrpSpPr/>
        <p:nvPr/>
      </p:nvGrpSpPr>
      <p:grpSpPr>
        <a:xfrm>
          <a:off x="0" y="0"/>
          <a:ext cx="0" cy="0"/>
          <a:chOff x="0" y="0"/>
          <a:chExt cx="0" cy="0"/>
        </a:xfrm>
      </p:grpSpPr>
      <p:sp>
        <p:nvSpPr>
          <p:cNvPr id="3" name="Espace réservé du numéro de diapositive 2">
            <a:extLst>
              <a:ext uri="{FF2B5EF4-FFF2-40B4-BE49-F238E27FC236}">
                <a16:creationId xmlns:a16="http://schemas.microsoft.com/office/drawing/2014/main" id="{B87C9DC4-2D20-1025-9C7A-E423ED1209C8}"/>
              </a:ext>
            </a:extLst>
          </p:cNvPr>
          <p:cNvSpPr>
            <a:spLocks noGrp="1"/>
          </p:cNvSpPr>
          <p:nvPr>
            <p:ph type="sldNum" sz="quarter" idx="12"/>
          </p:nvPr>
        </p:nvSpPr>
        <p:spPr/>
        <p:txBody>
          <a:bodyPr/>
          <a:lstStyle/>
          <a:p>
            <a:fld id="{A69E00E3-DEE3-4217-B4F6-3EC050798811}" type="slidenum">
              <a:rPr lang="fr-FR" smtClean="0"/>
              <a:t>5</a:t>
            </a:fld>
            <a:endParaRPr lang="fr-FR" dirty="0"/>
          </a:p>
        </p:txBody>
      </p:sp>
      <p:pic>
        <p:nvPicPr>
          <p:cNvPr id="8" name="Image 7" descr="Une image contenant texte, capture d’écran, Police, Marque&#10;&#10;Le contenu généré par l’IA peut être incorrect.">
            <a:extLst>
              <a:ext uri="{FF2B5EF4-FFF2-40B4-BE49-F238E27FC236}">
                <a16:creationId xmlns:a16="http://schemas.microsoft.com/office/drawing/2014/main" id="{6564501F-76CA-D26B-C959-9C76A80C3CF0}"/>
              </a:ext>
            </a:extLst>
          </p:cNvPr>
          <p:cNvPicPr>
            <a:picLocks noChangeAspect="1"/>
          </p:cNvPicPr>
          <p:nvPr/>
        </p:nvPicPr>
        <p:blipFill>
          <a:blip r:embed="rId2"/>
          <a:stretch>
            <a:fillRect/>
          </a:stretch>
        </p:blipFill>
        <p:spPr>
          <a:xfrm>
            <a:off x="1184531" y="982138"/>
            <a:ext cx="9681883" cy="4893724"/>
          </a:xfrm>
          <a:prstGeom prst="rect">
            <a:avLst/>
          </a:prstGeom>
        </p:spPr>
      </p:pic>
      <p:sp>
        <p:nvSpPr>
          <p:cNvPr id="9" name="Flèche : haut 8">
            <a:extLst>
              <a:ext uri="{FF2B5EF4-FFF2-40B4-BE49-F238E27FC236}">
                <a16:creationId xmlns:a16="http://schemas.microsoft.com/office/drawing/2014/main" id="{8003B13E-B750-E0E2-D7E5-48D092B37F96}"/>
              </a:ext>
            </a:extLst>
          </p:cNvPr>
          <p:cNvSpPr/>
          <p:nvPr/>
        </p:nvSpPr>
        <p:spPr>
          <a:xfrm>
            <a:off x="5318243" y="5662553"/>
            <a:ext cx="170329" cy="267009"/>
          </a:xfrm>
          <a:prstGeom prst="upArrow">
            <a:avLst/>
          </a:prstGeom>
          <a:solidFill>
            <a:schemeClr val="accent6"/>
          </a:solidFill>
          <a:ln>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solidFill>
                <a:schemeClr val="accent6"/>
              </a:solidFill>
            </a:endParaRPr>
          </a:p>
        </p:txBody>
      </p:sp>
      <p:sp>
        <p:nvSpPr>
          <p:cNvPr id="10" name="Flèche : haut 9">
            <a:extLst>
              <a:ext uri="{FF2B5EF4-FFF2-40B4-BE49-F238E27FC236}">
                <a16:creationId xmlns:a16="http://schemas.microsoft.com/office/drawing/2014/main" id="{F7C591D9-E922-7882-E764-90F805A957BC}"/>
              </a:ext>
            </a:extLst>
          </p:cNvPr>
          <p:cNvSpPr/>
          <p:nvPr/>
        </p:nvSpPr>
        <p:spPr>
          <a:xfrm>
            <a:off x="7283411" y="5662553"/>
            <a:ext cx="170329" cy="267009"/>
          </a:xfrm>
          <a:prstGeom prst="upArrow">
            <a:avLst/>
          </a:prstGeom>
          <a:solidFill>
            <a:schemeClr val="accent6"/>
          </a:solidFill>
          <a:ln>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solidFill>
                <a:schemeClr val="accent6"/>
              </a:solidFill>
            </a:endParaRPr>
          </a:p>
        </p:txBody>
      </p:sp>
      <p:sp>
        <p:nvSpPr>
          <p:cNvPr id="11" name="ZoneTexte 10">
            <a:extLst>
              <a:ext uri="{FF2B5EF4-FFF2-40B4-BE49-F238E27FC236}">
                <a16:creationId xmlns:a16="http://schemas.microsoft.com/office/drawing/2014/main" id="{E37042D1-D214-F9B6-BEE9-F0ADFB465DB4}"/>
              </a:ext>
            </a:extLst>
          </p:cNvPr>
          <p:cNvSpPr txBox="1"/>
          <p:nvPr/>
        </p:nvSpPr>
        <p:spPr>
          <a:xfrm>
            <a:off x="4690713" y="5903721"/>
            <a:ext cx="1425388" cy="584775"/>
          </a:xfrm>
          <a:prstGeom prst="rect">
            <a:avLst/>
          </a:prstGeom>
          <a:noFill/>
        </p:spPr>
        <p:txBody>
          <a:bodyPr wrap="square" rtlCol="0">
            <a:spAutoFit/>
          </a:bodyPr>
          <a:lstStyle/>
          <a:p>
            <a:pPr algn="ctr"/>
            <a:r>
              <a:rPr lang="fr-FR" sz="1600" dirty="0">
                <a:solidFill>
                  <a:schemeClr val="accent6"/>
                </a:solidFill>
              </a:rPr>
              <a:t>1</a:t>
            </a:r>
            <a:r>
              <a:rPr lang="fr-FR" sz="1600" baseline="30000" dirty="0">
                <a:solidFill>
                  <a:schemeClr val="accent6"/>
                </a:solidFill>
              </a:rPr>
              <a:t>ère</a:t>
            </a:r>
            <a:r>
              <a:rPr lang="fr-FR" sz="1600" dirty="0">
                <a:solidFill>
                  <a:schemeClr val="accent6"/>
                </a:solidFill>
              </a:rPr>
              <a:t> vision technique</a:t>
            </a:r>
          </a:p>
        </p:txBody>
      </p:sp>
      <p:sp>
        <p:nvSpPr>
          <p:cNvPr id="12" name="ZoneTexte 11">
            <a:extLst>
              <a:ext uri="{FF2B5EF4-FFF2-40B4-BE49-F238E27FC236}">
                <a16:creationId xmlns:a16="http://schemas.microsoft.com/office/drawing/2014/main" id="{7ADCAB33-87A7-6628-12A0-C83C92A592C8}"/>
              </a:ext>
            </a:extLst>
          </p:cNvPr>
          <p:cNvSpPr txBox="1"/>
          <p:nvPr/>
        </p:nvSpPr>
        <p:spPr>
          <a:xfrm>
            <a:off x="6313982" y="5903721"/>
            <a:ext cx="2109185" cy="584775"/>
          </a:xfrm>
          <a:prstGeom prst="rect">
            <a:avLst/>
          </a:prstGeom>
          <a:noFill/>
        </p:spPr>
        <p:txBody>
          <a:bodyPr wrap="square" rtlCol="0">
            <a:spAutoFit/>
          </a:bodyPr>
          <a:lstStyle/>
          <a:p>
            <a:pPr algn="ctr"/>
            <a:r>
              <a:rPr lang="fr-FR" sz="1600" dirty="0">
                <a:solidFill>
                  <a:schemeClr val="accent6"/>
                </a:solidFill>
              </a:rPr>
              <a:t>Analyse approfondie et avis CLE (45j)</a:t>
            </a:r>
          </a:p>
        </p:txBody>
      </p:sp>
      <p:sp>
        <p:nvSpPr>
          <p:cNvPr id="13" name="ZoneTexte 12">
            <a:extLst>
              <a:ext uri="{FF2B5EF4-FFF2-40B4-BE49-F238E27FC236}">
                <a16:creationId xmlns:a16="http://schemas.microsoft.com/office/drawing/2014/main" id="{0393A301-D5BC-AE60-471B-C7B1D12AE110}"/>
              </a:ext>
            </a:extLst>
          </p:cNvPr>
          <p:cNvSpPr txBox="1"/>
          <p:nvPr/>
        </p:nvSpPr>
        <p:spPr>
          <a:xfrm>
            <a:off x="704600" y="5854694"/>
            <a:ext cx="3672652" cy="584775"/>
          </a:xfrm>
          <a:prstGeom prst="rect">
            <a:avLst/>
          </a:prstGeom>
          <a:noFill/>
        </p:spPr>
        <p:txBody>
          <a:bodyPr wrap="square" rtlCol="0">
            <a:spAutoFit/>
          </a:bodyPr>
          <a:lstStyle/>
          <a:p>
            <a:pPr algn="ctr"/>
            <a:r>
              <a:rPr lang="fr-FR" sz="1600" dirty="0">
                <a:solidFill>
                  <a:schemeClr val="accent6"/>
                </a:solidFill>
              </a:rPr>
              <a:t>Sollicitations EPTB et structures porteuses de SAGE</a:t>
            </a:r>
          </a:p>
        </p:txBody>
      </p:sp>
      <p:sp>
        <p:nvSpPr>
          <p:cNvPr id="6" name="Titre 3">
            <a:extLst>
              <a:ext uri="{FF2B5EF4-FFF2-40B4-BE49-F238E27FC236}">
                <a16:creationId xmlns:a16="http://schemas.microsoft.com/office/drawing/2014/main" id="{05032C1C-D62B-1300-1AB1-180EDAC94FB4}"/>
              </a:ext>
            </a:extLst>
          </p:cNvPr>
          <p:cNvSpPr>
            <a:spLocks noGrp="1"/>
          </p:cNvSpPr>
          <p:nvPr>
            <p:ph type="title"/>
          </p:nvPr>
        </p:nvSpPr>
        <p:spPr>
          <a:xfrm>
            <a:off x="3006969" y="0"/>
            <a:ext cx="8405102" cy="886945"/>
          </a:xfrm>
        </p:spPr>
        <p:txBody>
          <a:bodyPr/>
          <a:lstStyle/>
          <a:p>
            <a:pPr algn="ctr"/>
            <a:r>
              <a:rPr lang="fr-FR" b="1" dirty="0">
                <a:solidFill>
                  <a:srgbClr val="257FD1"/>
                </a:solidFill>
              </a:rPr>
              <a:t>Autorisation Environnementale (AE)</a:t>
            </a:r>
            <a:br>
              <a:rPr lang="fr-FR" b="1" dirty="0">
                <a:solidFill>
                  <a:srgbClr val="257FD1"/>
                </a:solidFill>
              </a:rPr>
            </a:br>
            <a:r>
              <a:rPr lang="fr-FR" b="1" dirty="0">
                <a:solidFill>
                  <a:srgbClr val="257FD1"/>
                </a:solidFill>
              </a:rPr>
              <a:t>Réforme de la procédure</a:t>
            </a:r>
          </a:p>
        </p:txBody>
      </p:sp>
    </p:spTree>
    <p:extLst>
      <p:ext uri="{BB962C8B-B14F-4D97-AF65-F5344CB8AC3E}">
        <p14:creationId xmlns:p14="http://schemas.microsoft.com/office/powerpoint/2010/main" val="40159880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p:bldP spid="12" grpId="0"/>
      <p:bldP spid="1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5F0F28-2A76-135A-B588-017010A164DE}"/>
            </a:ext>
          </a:extLst>
        </p:cNvPr>
        <p:cNvGrpSpPr/>
        <p:nvPr/>
      </p:nvGrpSpPr>
      <p:grpSpPr>
        <a:xfrm>
          <a:off x="0" y="0"/>
          <a:ext cx="0" cy="0"/>
          <a:chOff x="0" y="0"/>
          <a:chExt cx="0" cy="0"/>
        </a:xfrm>
      </p:grpSpPr>
      <p:sp>
        <p:nvSpPr>
          <p:cNvPr id="3" name="Espace réservé du numéro de diapositive 2">
            <a:extLst>
              <a:ext uri="{FF2B5EF4-FFF2-40B4-BE49-F238E27FC236}">
                <a16:creationId xmlns:a16="http://schemas.microsoft.com/office/drawing/2014/main" id="{ACDB4DFF-9F09-EB6D-304E-7C949C42C286}"/>
              </a:ext>
            </a:extLst>
          </p:cNvPr>
          <p:cNvSpPr>
            <a:spLocks noGrp="1"/>
          </p:cNvSpPr>
          <p:nvPr>
            <p:ph type="sldNum" sz="quarter" idx="12"/>
          </p:nvPr>
        </p:nvSpPr>
        <p:spPr/>
        <p:txBody>
          <a:bodyPr/>
          <a:lstStyle/>
          <a:p>
            <a:fld id="{A69E00E3-DEE3-4217-B4F6-3EC050798811}" type="slidenum">
              <a:rPr lang="fr-FR" smtClean="0"/>
              <a:t>6</a:t>
            </a:fld>
            <a:endParaRPr lang="fr-FR" dirty="0"/>
          </a:p>
        </p:txBody>
      </p:sp>
      <p:sp>
        <p:nvSpPr>
          <p:cNvPr id="2" name="Espace réservé du contenu 1">
            <a:extLst>
              <a:ext uri="{FF2B5EF4-FFF2-40B4-BE49-F238E27FC236}">
                <a16:creationId xmlns:a16="http://schemas.microsoft.com/office/drawing/2014/main" id="{5E610095-21D9-A5BE-52C3-3D2EB729B67F}"/>
              </a:ext>
            </a:extLst>
          </p:cNvPr>
          <p:cNvSpPr>
            <a:spLocks noGrp="1"/>
          </p:cNvSpPr>
          <p:nvPr>
            <p:ph idx="1"/>
          </p:nvPr>
        </p:nvSpPr>
        <p:spPr>
          <a:xfrm>
            <a:off x="301679" y="1077378"/>
            <a:ext cx="11588641" cy="3904751"/>
          </a:xfrm>
        </p:spPr>
        <p:txBody>
          <a:bodyPr>
            <a:noAutofit/>
          </a:bodyPr>
          <a:lstStyle/>
          <a:p>
            <a:pPr algn="just">
              <a:spcBef>
                <a:spcPts val="2400"/>
              </a:spcBef>
              <a:buClr>
                <a:srgbClr val="F78F04"/>
              </a:buClr>
              <a:buFont typeface="Arial" panose="020B0604020202020204" pitchFamily="34" charset="0"/>
              <a:buChar char="•"/>
            </a:pPr>
            <a:r>
              <a:rPr lang="fr-FR" sz="2400" dirty="0"/>
              <a:t>Préanalyse en express du dossier dans le cadre d’une consultation technique informelle sur la complétude du dossier en phase 0</a:t>
            </a:r>
          </a:p>
          <a:p>
            <a:pPr algn="just">
              <a:spcBef>
                <a:spcPts val="2400"/>
              </a:spcBef>
              <a:buClr>
                <a:srgbClr val="F78F04"/>
              </a:buClr>
              <a:buFont typeface="Arial" panose="020B0604020202020204" pitchFamily="34" charset="0"/>
              <a:buChar char="•"/>
            </a:pPr>
            <a:r>
              <a:rPr lang="fr-FR" sz="2400" dirty="0">
                <a:sym typeface="Wingdings" panose="05000000000000000000" pitchFamily="2" charset="2"/>
              </a:rPr>
              <a:t>Instruction officielle en phase 1 (analyse technique approfondie, présentation, prise de décision de la CLE) dans un délai plus contraint sachant que le temps bloqué pour la mener à bien réduit d’autant la portée de l’avis auprès du public et des autres acteurs alors que le temps de la consultation court toujours.</a:t>
            </a:r>
          </a:p>
          <a:p>
            <a:pPr algn="just">
              <a:spcBef>
                <a:spcPts val="2400"/>
              </a:spcBef>
              <a:buClr>
                <a:srgbClr val="F78F04"/>
              </a:buClr>
              <a:buFont typeface="Wingdings" panose="05000000000000000000" pitchFamily="2" charset="2"/>
              <a:buChar char="à"/>
            </a:pPr>
            <a:r>
              <a:rPr lang="fr-FR" sz="2800" b="1" dirty="0">
                <a:solidFill>
                  <a:schemeClr val="accent6"/>
                </a:solidFill>
                <a:sym typeface="Wingdings" panose="05000000000000000000" pitchFamily="2" charset="2"/>
              </a:rPr>
              <a:t>Réactivité indispensable pour conserver le poids des avis de la CLE sur les projets du territoire</a:t>
            </a:r>
          </a:p>
          <a:p>
            <a:pPr algn="just">
              <a:spcBef>
                <a:spcPts val="2400"/>
              </a:spcBef>
              <a:buClr>
                <a:srgbClr val="F78F04"/>
              </a:buClr>
              <a:buFont typeface="Wingdings" panose="05000000000000000000" pitchFamily="2" charset="2"/>
              <a:buChar char="à"/>
            </a:pPr>
            <a:r>
              <a:rPr lang="fr-FR" sz="2800" b="1" dirty="0">
                <a:solidFill>
                  <a:schemeClr val="accent6"/>
                </a:solidFill>
                <a:sym typeface="Wingdings" panose="05000000000000000000" pitchFamily="2" charset="2"/>
              </a:rPr>
              <a:t>Être réactif impose de disposer à tout instant de moyens humains suffisants</a:t>
            </a:r>
            <a:endParaRPr lang="fr-FR" sz="2800" b="1" dirty="0">
              <a:solidFill>
                <a:schemeClr val="accent6"/>
              </a:solidFill>
            </a:endParaRPr>
          </a:p>
          <a:p>
            <a:pPr>
              <a:spcBef>
                <a:spcPts val="600"/>
              </a:spcBef>
              <a:buClr>
                <a:srgbClr val="F78F04"/>
              </a:buClr>
              <a:buFont typeface="Arial" panose="020B0604020202020204" pitchFamily="34" charset="0"/>
              <a:buChar char="•"/>
            </a:pPr>
            <a:endParaRPr lang="fr-FR" sz="2000" dirty="0">
              <a:latin typeface="+mj-lt"/>
            </a:endParaRPr>
          </a:p>
        </p:txBody>
      </p:sp>
      <p:sp>
        <p:nvSpPr>
          <p:cNvPr id="7" name="Titre 3">
            <a:extLst>
              <a:ext uri="{FF2B5EF4-FFF2-40B4-BE49-F238E27FC236}">
                <a16:creationId xmlns:a16="http://schemas.microsoft.com/office/drawing/2014/main" id="{8784BB02-376E-8147-1F26-9D1410850F21}"/>
              </a:ext>
            </a:extLst>
          </p:cNvPr>
          <p:cNvSpPr>
            <a:spLocks noGrp="1"/>
          </p:cNvSpPr>
          <p:nvPr>
            <p:ph type="title"/>
          </p:nvPr>
        </p:nvSpPr>
        <p:spPr>
          <a:xfrm>
            <a:off x="3006969" y="0"/>
            <a:ext cx="8405102" cy="886945"/>
          </a:xfrm>
        </p:spPr>
        <p:txBody>
          <a:bodyPr/>
          <a:lstStyle/>
          <a:p>
            <a:pPr algn="ctr"/>
            <a:r>
              <a:rPr lang="fr-FR" b="1" dirty="0">
                <a:solidFill>
                  <a:srgbClr val="257FD1"/>
                </a:solidFill>
              </a:rPr>
              <a:t>Autorisation Environnementale (AE)</a:t>
            </a:r>
            <a:br>
              <a:rPr lang="fr-FR" b="1" dirty="0">
                <a:solidFill>
                  <a:srgbClr val="257FD1"/>
                </a:solidFill>
              </a:rPr>
            </a:br>
            <a:r>
              <a:rPr lang="fr-FR" b="1" dirty="0">
                <a:solidFill>
                  <a:srgbClr val="257FD1"/>
                </a:solidFill>
              </a:rPr>
              <a:t>Réforme de la procédure</a:t>
            </a:r>
          </a:p>
        </p:txBody>
      </p:sp>
      <p:sp>
        <p:nvSpPr>
          <p:cNvPr id="5" name="ZoneTexte 4">
            <a:extLst>
              <a:ext uri="{FF2B5EF4-FFF2-40B4-BE49-F238E27FC236}">
                <a16:creationId xmlns:a16="http://schemas.microsoft.com/office/drawing/2014/main" id="{DDF581C0-71A7-74AF-CCF4-292C84B4329C}"/>
              </a:ext>
            </a:extLst>
          </p:cNvPr>
          <p:cNvSpPr txBox="1"/>
          <p:nvPr/>
        </p:nvSpPr>
        <p:spPr>
          <a:xfrm>
            <a:off x="3048000" y="3228170"/>
            <a:ext cx="6096000" cy="369332"/>
          </a:xfrm>
          <a:prstGeom prst="rect">
            <a:avLst/>
          </a:prstGeom>
          <a:noFill/>
        </p:spPr>
        <p:txBody>
          <a:bodyPr wrap="square">
            <a:spAutoFit/>
          </a:bodyPr>
          <a:lstStyle/>
          <a:p>
            <a:pPr algn="ctr" fontAlgn="ctr">
              <a:buNone/>
            </a:pPr>
            <a:r>
              <a:rPr lang="fr-FR" sz="1800" u="none" strike="noStrike" dirty="0">
                <a:effectLst/>
              </a:rPr>
              <a:t>X</a:t>
            </a:r>
            <a:endParaRPr lang="fr-FR" sz="1800" b="0" i="0" u="none" strike="noStrike" dirty="0">
              <a:solidFill>
                <a:srgbClr val="000000"/>
              </a:solidFill>
              <a:effectLst/>
              <a:latin typeface="Aptos Narrow" panose="020B0004020202020204" pitchFamily="34" charset="0"/>
            </a:endParaRPr>
          </a:p>
        </p:txBody>
      </p:sp>
    </p:spTree>
    <p:extLst>
      <p:ext uri="{BB962C8B-B14F-4D97-AF65-F5344CB8AC3E}">
        <p14:creationId xmlns:p14="http://schemas.microsoft.com/office/powerpoint/2010/main" val="22418661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lide Number Placeholder 2">
            <a:extLst>
              <a:ext uri="{FF2B5EF4-FFF2-40B4-BE49-F238E27FC236}">
                <a16:creationId xmlns:a16="http://schemas.microsoft.com/office/drawing/2014/main" id="{5E2EB934-EA86-2831-0517-7371A613EDF3}"/>
              </a:ext>
            </a:extLst>
          </p:cNvPr>
          <p:cNvSpPr>
            <a:spLocks noGrp="1"/>
          </p:cNvSpPr>
          <p:nvPr>
            <p:ph type="sldNum" sz="quarter" idx="12"/>
          </p:nvPr>
        </p:nvSpPr>
        <p:spPr/>
        <p:txBody>
          <a:bodyPr/>
          <a:lstStyle/>
          <a:p>
            <a:pPr>
              <a:spcAft>
                <a:spcPts val="600"/>
              </a:spcAft>
            </a:pPr>
            <a:fld id="{A69E00E3-DEE3-4217-B4F6-3EC050798811}" type="slidenum">
              <a:rPr lang="fr-FR" smtClean="0"/>
              <a:pPr>
                <a:spcAft>
                  <a:spcPts val="600"/>
                </a:spcAft>
              </a:pPr>
              <a:t>7</a:t>
            </a:fld>
            <a:endParaRPr lang="fr-FR"/>
          </a:p>
        </p:txBody>
      </p:sp>
      <p:sp>
        <p:nvSpPr>
          <p:cNvPr id="3" name="Text Box 15">
            <a:extLst>
              <a:ext uri="{FF2B5EF4-FFF2-40B4-BE49-F238E27FC236}">
                <a16:creationId xmlns:a16="http://schemas.microsoft.com/office/drawing/2014/main" id="{A53B5588-DA2D-B1E4-D387-2491F8B6C9B9}"/>
              </a:ext>
            </a:extLst>
          </p:cNvPr>
          <p:cNvSpPr txBox="1">
            <a:spLocks noChangeArrowheads="1"/>
          </p:cNvSpPr>
          <p:nvPr/>
        </p:nvSpPr>
        <p:spPr bwMode="auto">
          <a:xfrm>
            <a:off x="458679" y="905232"/>
            <a:ext cx="11274641" cy="4924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p>
            <a:pPr algn="just">
              <a:spcBef>
                <a:spcPts val="2400"/>
              </a:spcBef>
              <a:buClr>
                <a:schemeClr val="accent2"/>
              </a:buClr>
              <a:buSzPct val="100000"/>
            </a:pPr>
            <a:endParaRPr lang="fr-FR" altLang="fr-FR" sz="2000" i="1" u="sng" dirty="0">
              <a:solidFill>
                <a:srgbClr val="0077D4"/>
              </a:solidFill>
              <a:latin typeface="Trebuchet MS" panose="020B0603020202020204" pitchFamily="34" charset="0"/>
            </a:endParaRPr>
          </a:p>
          <a:p>
            <a:pPr algn="just">
              <a:spcBef>
                <a:spcPts val="1200"/>
              </a:spcBef>
              <a:buClr>
                <a:schemeClr val="accent2"/>
              </a:buClr>
              <a:buSzPct val="100000"/>
            </a:pPr>
            <a:r>
              <a:rPr lang="fr-FR" altLang="fr-FR" sz="2400" dirty="0">
                <a:solidFill>
                  <a:srgbClr val="0077D4"/>
                </a:solidFill>
                <a:latin typeface="Trebuchet MS" panose="020B0603020202020204" pitchFamily="34" charset="0"/>
              </a:rPr>
              <a:t>A l'occasion de son 12</a:t>
            </a:r>
            <a:r>
              <a:rPr lang="fr-FR" altLang="fr-FR" sz="2400" baseline="30000" dirty="0">
                <a:solidFill>
                  <a:srgbClr val="0077D4"/>
                </a:solidFill>
                <a:latin typeface="Trebuchet MS" panose="020B0603020202020204" pitchFamily="34" charset="0"/>
              </a:rPr>
              <a:t>ème</a:t>
            </a:r>
            <a:r>
              <a:rPr lang="fr-FR" altLang="fr-FR" sz="2400" dirty="0">
                <a:solidFill>
                  <a:srgbClr val="0077D4"/>
                </a:solidFill>
                <a:latin typeface="Trebuchet MS" panose="020B0603020202020204" pitchFamily="34" charset="0"/>
              </a:rPr>
              <a:t> programme d'intervention, l'Agence de l'eau Adour-Garonne a souhaité renforcer ses partenariats avec les acteurs des territoires pour favoriser l’atteinte des objectifs du 12ième programme en permettant une lisibilité commune des résultats attendus ainsi que des moyens d’accompagnement de l’Agence.</a:t>
            </a:r>
          </a:p>
          <a:p>
            <a:pPr algn="just">
              <a:spcBef>
                <a:spcPts val="1200"/>
              </a:spcBef>
              <a:buClr>
                <a:schemeClr val="accent2"/>
              </a:buClr>
              <a:buSzPct val="100000"/>
            </a:pPr>
            <a:r>
              <a:rPr lang="fr-FR" altLang="fr-FR" sz="2400" dirty="0">
                <a:solidFill>
                  <a:srgbClr val="0077D4"/>
                </a:solidFill>
                <a:latin typeface="Trebuchet MS" panose="020B0603020202020204" pitchFamily="34" charset="0"/>
              </a:rPr>
              <a:t>A cette fin a notamment été créé un contrat eau et climat destiné aux Etablissements publics territoriaux de bassin (EPTB).</a:t>
            </a:r>
          </a:p>
          <a:p>
            <a:pPr algn="just">
              <a:spcBef>
                <a:spcPts val="1200"/>
              </a:spcBef>
              <a:buClr>
                <a:schemeClr val="accent2"/>
              </a:buClr>
              <a:buSzPct val="100000"/>
            </a:pPr>
            <a:r>
              <a:rPr lang="fr-FR" altLang="fr-FR" sz="2400" dirty="0">
                <a:solidFill>
                  <a:srgbClr val="0077D4"/>
                </a:solidFill>
                <a:latin typeface="Trebuchet MS" panose="020B0603020202020204" pitchFamily="34" charset="0"/>
              </a:rPr>
              <a:t>Ce nouveau contrat eau et climat à signer entre un EPTB, l’Etat et l’Agence de l’Eau vise à encadrer la mise en œuvre de l’ensemble des actions liées à la feuille de route "Gestion quantitative de la ressource" élaborée par les EPTB et d’aller au-delà de cette seule thématique. </a:t>
            </a:r>
          </a:p>
        </p:txBody>
      </p:sp>
      <p:sp>
        <p:nvSpPr>
          <p:cNvPr id="5" name="Espace réservé du numéro de diapositive 5"/>
          <p:cNvSpPr txBox="1">
            <a:spLocks/>
          </p:cNvSpPr>
          <p:nvPr/>
        </p:nvSpPr>
        <p:spPr>
          <a:xfrm>
            <a:off x="2977895" y="13943"/>
            <a:ext cx="7808202" cy="886945"/>
          </a:xfrm>
          <a:prstGeom prst="rect">
            <a:avLst/>
          </a:prstGeom>
        </p:spPr>
        <p:txBody>
          <a:bodyPr vert="horz" lIns="91440" tIns="45720" rIns="91440" bIns="45720" rtlCol="0" anchor="ctr">
            <a:normAutofit lnSpcReduction="10000"/>
          </a:bodyPr>
          <a:lstStyle>
            <a:defPPr>
              <a:defRPr lang="fr-FR"/>
            </a:defPPr>
            <a:lvl1pPr marL="0" algn="l"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457200">
              <a:spcBef>
                <a:spcPct val="0"/>
              </a:spcBef>
              <a:spcAft>
                <a:spcPts val="600"/>
              </a:spcAft>
              <a:defRPr/>
            </a:pPr>
            <a:r>
              <a:rPr lang="fr-FR" altLang="fr-FR" sz="2400" b="1" dirty="0">
                <a:solidFill>
                  <a:srgbClr val="0077D4"/>
                </a:solidFill>
              </a:rPr>
              <a:t>Contrat eau et climat</a:t>
            </a:r>
          </a:p>
          <a:p>
            <a:pPr algn="ctr" defTabSz="457200">
              <a:spcBef>
                <a:spcPct val="0"/>
              </a:spcBef>
              <a:spcAft>
                <a:spcPts val="600"/>
              </a:spcAft>
              <a:defRPr/>
            </a:pPr>
            <a:r>
              <a:rPr lang="fr-FR" altLang="fr-FR" sz="2400" b="1" dirty="0">
                <a:solidFill>
                  <a:srgbClr val="0077D4"/>
                </a:solidFill>
              </a:rPr>
              <a:t>Agence de l'eau - EPTB</a:t>
            </a:r>
            <a:endParaRPr lang="en-US" sz="2500" kern="1200" dirty="0">
              <a:solidFill>
                <a:srgbClr val="1341A1"/>
              </a:solidFill>
              <a:latin typeface="+mj-lt"/>
              <a:ea typeface="+mj-ea"/>
              <a:cs typeface="+mj-cs"/>
            </a:endParaRPr>
          </a:p>
        </p:txBody>
      </p:sp>
    </p:spTree>
    <p:extLst>
      <p:ext uri="{BB962C8B-B14F-4D97-AF65-F5344CB8AC3E}">
        <p14:creationId xmlns:p14="http://schemas.microsoft.com/office/powerpoint/2010/main" val="27211812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1FE6A3-CB2D-CB13-D31A-F4D1532C724C}"/>
            </a:ext>
          </a:extLst>
        </p:cNvPr>
        <p:cNvGrpSpPr/>
        <p:nvPr/>
      </p:nvGrpSpPr>
      <p:grpSpPr>
        <a:xfrm>
          <a:off x="0" y="0"/>
          <a:ext cx="0" cy="0"/>
          <a:chOff x="0" y="0"/>
          <a:chExt cx="0" cy="0"/>
        </a:xfrm>
      </p:grpSpPr>
      <p:sp>
        <p:nvSpPr>
          <p:cNvPr id="10" name="Slide Number Placeholder 2">
            <a:extLst>
              <a:ext uri="{FF2B5EF4-FFF2-40B4-BE49-F238E27FC236}">
                <a16:creationId xmlns:a16="http://schemas.microsoft.com/office/drawing/2014/main" id="{C8AD4EAE-C88E-2667-CB99-C96382377F35}"/>
              </a:ext>
            </a:extLst>
          </p:cNvPr>
          <p:cNvSpPr>
            <a:spLocks noGrp="1"/>
          </p:cNvSpPr>
          <p:nvPr>
            <p:ph type="sldNum" sz="quarter" idx="12"/>
          </p:nvPr>
        </p:nvSpPr>
        <p:spPr/>
        <p:txBody>
          <a:bodyPr/>
          <a:lstStyle/>
          <a:p>
            <a:pPr>
              <a:spcAft>
                <a:spcPts val="600"/>
              </a:spcAft>
            </a:pPr>
            <a:fld id="{A69E00E3-DEE3-4217-B4F6-3EC050798811}" type="slidenum">
              <a:rPr lang="fr-FR" smtClean="0"/>
              <a:pPr>
                <a:spcAft>
                  <a:spcPts val="600"/>
                </a:spcAft>
              </a:pPr>
              <a:t>8</a:t>
            </a:fld>
            <a:endParaRPr lang="fr-FR"/>
          </a:p>
        </p:txBody>
      </p:sp>
      <p:sp>
        <p:nvSpPr>
          <p:cNvPr id="3" name="Text Box 15">
            <a:extLst>
              <a:ext uri="{FF2B5EF4-FFF2-40B4-BE49-F238E27FC236}">
                <a16:creationId xmlns:a16="http://schemas.microsoft.com/office/drawing/2014/main" id="{35FA8B60-521A-6567-7753-725C6A3EAD8C}"/>
              </a:ext>
            </a:extLst>
          </p:cNvPr>
          <p:cNvSpPr txBox="1">
            <a:spLocks noChangeArrowheads="1"/>
          </p:cNvSpPr>
          <p:nvPr/>
        </p:nvSpPr>
        <p:spPr bwMode="auto">
          <a:xfrm>
            <a:off x="458679" y="1004761"/>
            <a:ext cx="11274641" cy="4770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p>
            <a:pPr algn="just">
              <a:spcBef>
                <a:spcPts val="1200"/>
              </a:spcBef>
              <a:buClr>
                <a:schemeClr val="accent2"/>
              </a:buClr>
              <a:buSzPct val="100000"/>
            </a:pPr>
            <a:r>
              <a:rPr lang="fr-FR" altLang="fr-FR" sz="2400" dirty="0">
                <a:solidFill>
                  <a:srgbClr val="0077D4"/>
                </a:solidFill>
                <a:latin typeface="Trebuchet MS" panose="020B0603020202020204" pitchFamily="34" charset="0"/>
              </a:rPr>
              <a:t>La contractualisation permet de faire bénéficier certaines actions (pour lesquelles le programme d'intervention le prévoit) des taux les plus favorables. Le présent contrat prévoit ainsi que soient appliqués les taux d'intervention maximum à :</a:t>
            </a:r>
          </a:p>
          <a:p>
            <a:pPr marL="342900" indent="-342900" algn="just">
              <a:spcBef>
                <a:spcPts val="1200"/>
              </a:spcBef>
              <a:buClr>
                <a:schemeClr val="accent2"/>
              </a:buClr>
              <a:buSzPct val="100000"/>
              <a:buFont typeface="Arial" panose="020B0604020202020204" pitchFamily="34" charset="0"/>
              <a:buChar char="•"/>
            </a:pPr>
            <a:r>
              <a:rPr lang="fr-FR" altLang="fr-FR" sz="2400" dirty="0">
                <a:solidFill>
                  <a:srgbClr val="0077D4"/>
                </a:solidFill>
                <a:latin typeface="Trebuchet MS" panose="020B0603020202020204" pitchFamily="34" charset="0"/>
              </a:rPr>
              <a:t>l'animation de la mise en œuvre de la feuille de route (80% au lieu de 50)</a:t>
            </a:r>
          </a:p>
          <a:p>
            <a:pPr marL="342900" indent="-342900" algn="just">
              <a:spcBef>
                <a:spcPts val="1200"/>
              </a:spcBef>
              <a:buClr>
                <a:schemeClr val="accent2"/>
              </a:buClr>
              <a:buSzPct val="100000"/>
              <a:buFont typeface="Arial" panose="020B0604020202020204" pitchFamily="34" charset="0"/>
              <a:buChar char="•"/>
            </a:pPr>
            <a:r>
              <a:rPr lang="fr-FR" altLang="fr-FR" sz="2400" dirty="0">
                <a:solidFill>
                  <a:srgbClr val="0077D4"/>
                </a:solidFill>
                <a:latin typeface="Trebuchet MS" panose="020B0603020202020204" pitchFamily="34" charset="0"/>
              </a:rPr>
              <a:t>les actions de formation/information/sensibilisation (EAUM/EIEE/production de supports (70% au lieu de 50)</a:t>
            </a:r>
          </a:p>
          <a:p>
            <a:pPr marL="342900" indent="-342900" algn="just">
              <a:spcBef>
                <a:spcPts val="1200"/>
              </a:spcBef>
              <a:buClr>
                <a:schemeClr val="accent2"/>
              </a:buClr>
              <a:buSzPct val="100000"/>
              <a:buFont typeface="Arial" panose="020B0604020202020204" pitchFamily="34" charset="0"/>
              <a:buChar char="•"/>
            </a:pPr>
            <a:r>
              <a:rPr lang="fr-FR" altLang="fr-FR" sz="2400" dirty="0">
                <a:solidFill>
                  <a:srgbClr val="0077D4"/>
                </a:solidFill>
                <a:latin typeface="Trebuchet MS" panose="020B0603020202020204" pitchFamily="34" charset="0"/>
              </a:rPr>
              <a:t>les études relatives à la recherche de ressources (70% au lieu de 50)</a:t>
            </a:r>
          </a:p>
          <a:p>
            <a:pPr algn="just">
              <a:spcBef>
                <a:spcPts val="1200"/>
              </a:spcBef>
              <a:buClr>
                <a:schemeClr val="accent2"/>
              </a:buClr>
              <a:buSzPct val="100000"/>
            </a:pPr>
            <a:r>
              <a:rPr lang="fr-FR" altLang="fr-FR" sz="2400" dirty="0">
                <a:solidFill>
                  <a:srgbClr val="0077D4"/>
                </a:solidFill>
                <a:latin typeface="Trebuchet MS" panose="020B0603020202020204" pitchFamily="34" charset="0"/>
              </a:rPr>
              <a:t>Par ailleurs, le projet de contrat est l'occasion pour l'Etat d'affirmer son engament à accompagner la bonne mise en œuvre de la stratégie arrêté dans la feuille de route.</a:t>
            </a:r>
          </a:p>
        </p:txBody>
      </p:sp>
      <p:sp>
        <p:nvSpPr>
          <p:cNvPr id="5" name="Espace réservé du numéro de diapositive 5">
            <a:extLst>
              <a:ext uri="{FF2B5EF4-FFF2-40B4-BE49-F238E27FC236}">
                <a16:creationId xmlns:a16="http://schemas.microsoft.com/office/drawing/2014/main" id="{F4032CD1-9123-E8DB-2B84-7349741608AC}"/>
              </a:ext>
            </a:extLst>
          </p:cNvPr>
          <p:cNvSpPr txBox="1">
            <a:spLocks/>
          </p:cNvSpPr>
          <p:nvPr/>
        </p:nvSpPr>
        <p:spPr>
          <a:xfrm>
            <a:off x="2977895" y="13943"/>
            <a:ext cx="7808202" cy="886945"/>
          </a:xfrm>
          <a:prstGeom prst="rect">
            <a:avLst/>
          </a:prstGeom>
        </p:spPr>
        <p:txBody>
          <a:bodyPr vert="horz" lIns="91440" tIns="45720" rIns="91440" bIns="45720" rtlCol="0" anchor="ctr">
            <a:normAutofit/>
          </a:bodyPr>
          <a:lstStyle>
            <a:defPPr>
              <a:defRPr lang="fr-FR"/>
            </a:defPPr>
            <a:lvl1pPr marL="0" algn="l"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457200">
              <a:spcBef>
                <a:spcPct val="0"/>
              </a:spcBef>
              <a:spcAft>
                <a:spcPts val="600"/>
              </a:spcAft>
              <a:defRPr/>
            </a:pPr>
            <a:r>
              <a:rPr lang="fr-FR" altLang="fr-FR" sz="2400" b="1" dirty="0">
                <a:solidFill>
                  <a:srgbClr val="0077D4"/>
                </a:solidFill>
              </a:rPr>
              <a:t>Le projet de contrat</a:t>
            </a:r>
            <a:endParaRPr lang="en-US" sz="2500" kern="1200" dirty="0">
              <a:solidFill>
                <a:srgbClr val="1341A1"/>
              </a:solidFill>
              <a:latin typeface="+mj-lt"/>
              <a:ea typeface="+mj-ea"/>
              <a:cs typeface="+mj-cs"/>
            </a:endParaRPr>
          </a:p>
        </p:txBody>
      </p:sp>
    </p:spTree>
    <p:extLst>
      <p:ext uri="{BB962C8B-B14F-4D97-AF65-F5344CB8AC3E}">
        <p14:creationId xmlns:p14="http://schemas.microsoft.com/office/powerpoint/2010/main" val="7428410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9FBF67-D52D-DC1A-AD75-1F1F0A75DF1C}"/>
            </a:ext>
          </a:extLst>
        </p:cNvPr>
        <p:cNvGrpSpPr/>
        <p:nvPr/>
      </p:nvGrpSpPr>
      <p:grpSpPr>
        <a:xfrm>
          <a:off x="0" y="0"/>
          <a:ext cx="0" cy="0"/>
          <a:chOff x="0" y="0"/>
          <a:chExt cx="0" cy="0"/>
        </a:xfrm>
      </p:grpSpPr>
      <p:sp>
        <p:nvSpPr>
          <p:cNvPr id="10" name="Slide Number Placeholder 2">
            <a:extLst>
              <a:ext uri="{FF2B5EF4-FFF2-40B4-BE49-F238E27FC236}">
                <a16:creationId xmlns:a16="http://schemas.microsoft.com/office/drawing/2014/main" id="{060663B0-6802-A33E-B205-3BDF6F20599D}"/>
              </a:ext>
            </a:extLst>
          </p:cNvPr>
          <p:cNvSpPr>
            <a:spLocks noGrp="1"/>
          </p:cNvSpPr>
          <p:nvPr>
            <p:ph type="sldNum" sz="quarter" idx="12"/>
          </p:nvPr>
        </p:nvSpPr>
        <p:spPr/>
        <p:txBody>
          <a:bodyPr/>
          <a:lstStyle/>
          <a:p>
            <a:pPr>
              <a:spcAft>
                <a:spcPts val="600"/>
              </a:spcAft>
            </a:pPr>
            <a:fld id="{A69E00E3-DEE3-4217-B4F6-3EC050798811}" type="slidenum">
              <a:rPr lang="fr-FR" smtClean="0"/>
              <a:pPr>
                <a:spcAft>
                  <a:spcPts val="600"/>
                </a:spcAft>
              </a:pPr>
              <a:t>9</a:t>
            </a:fld>
            <a:endParaRPr lang="fr-FR"/>
          </a:p>
        </p:txBody>
      </p:sp>
      <p:sp>
        <p:nvSpPr>
          <p:cNvPr id="3" name="Text Box 15">
            <a:extLst>
              <a:ext uri="{FF2B5EF4-FFF2-40B4-BE49-F238E27FC236}">
                <a16:creationId xmlns:a16="http://schemas.microsoft.com/office/drawing/2014/main" id="{B597F4E8-F2F9-FC70-3B74-B7EB45D5E923}"/>
              </a:ext>
            </a:extLst>
          </p:cNvPr>
          <p:cNvSpPr txBox="1">
            <a:spLocks noChangeArrowheads="1"/>
          </p:cNvSpPr>
          <p:nvPr/>
        </p:nvSpPr>
        <p:spPr bwMode="auto">
          <a:xfrm>
            <a:off x="298560" y="900888"/>
            <a:ext cx="1127464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p>
            <a:pPr algn="just">
              <a:spcBef>
                <a:spcPts val="1200"/>
              </a:spcBef>
              <a:buClr>
                <a:schemeClr val="accent2"/>
              </a:buClr>
              <a:buSzPct val="100000"/>
            </a:pPr>
            <a:r>
              <a:rPr lang="fr-FR" altLang="fr-FR" sz="2400" dirty="0">
                <a:solidFill>
                  <a:srgbClr val="0077D4"/>
                </a:solidFill>
                <a:latin typeface="Trebuchet MS" panose="020B0603020202020204" pitchFamily="34" charset="0"/>
              </a:rPr>
              <a:t>Sans contractualisation					Avec contractualisation</a:t>
            </a:r>
          </a:p>
        </p:txBody>
      </p:sp>
      <p:sp>
        <p:nvSpPr>
          <p:cNvPr id="5" name="Espace réservé du numéro de diapositive 5">
            <a:extLst>
              <a:ext uri="{FF2B5EF4-FFF2-40B4-BE49-F238E27FC236}">
                <a16:creationId xmlns:a16="http://schemas.microsoft.com/office/drawing/2014/main" id="{ADF5D303-5639-F980-D3B9-F64CE2E9D9C9}"/>
              </a:ext>
            </a:extLst>
          </p:cNvPr>
          <p:cNvSpPr txBox="1">
            <a:spLocks/>
          </p:cNvSpPr>
          <p:nvPr/>
        </p:nvSpPr>
        <p:spPr>
          <a:xfrm>
            <a:off x="2977895" y="13943"/>
            <a:ext cx="7808202" cy="886945"/>
          </a:xfrm>
          <a:prstGeom prst="rect">
            <a:avLst/>
          </a:prstGeom>
        </p:spPr>
        <p:txBody>
          <a:bodyPr vert="horz" lIns="91440" tIns="45720" rIns="91440" bIns="45720" rtlCol="0" anchor="ctr">
            <a:normAutofit/>
          </a:bodyPr>
          <a:lstStyle>
            <a:defPPr>
              <a:defRPr lang="fr-FR"/>
            </a:defPPr>
            <a:lvl1pPr marL="0" algn="l"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457200">
              <a:spcBef>
                <a:spcPct val="0"/>
              </a:spcBef>
              <a:spcAft>
                <a:spcPts val="600"/>
              </a:spcAft>
              <a:defRPr/>
            </a:pPr>
            <a:r>
              <a:rPr lang="fr-FR" altLang="fr-FR" sz="2400" b="1" dirty="0">
                <a:solidFill>
                  <a:srgbClr val="0077D4"/>
                </a:solidFill>
              </a:rPr>
              <a:t>Incidence budgétaire du projet de contrat</a:t>
            </a:r>
            <a:endParaRPr lang="en-US" sz="2500" kern="1200" dirty="0">
              <a:solidFill>
                <a:srgbClr val="1341A1"/>
              </a:solidFill>
              <a:latin typeface="+mj-lt"/>
              <a:ea typeface="+mj-ea"/>
              <a:cs typeface="+mj-cs"/>
            </a:endParaRPr>
          </a:p>
        </p:txBody>
      </p:sp>
      <p:pic>
        <p:nvPicPr>
          <p:cNvPr id="6" name="Image 5">
            <a:extLst>
              <a:ext uri="{FF2B5EF4-FFF2-40B4-BE49-F238E27FC236}">
                <a16:creationId xmlns:a16="http://schemas.microsoft.com/office/drawing/2014/main" id="{42FD1D28-058E-EE02-9963-89A07CC7E8A7}"/>
              </a:ext>
            </a:extLst>
          </p:cNvPr>
          <p:cNvPicPr>
            <a:picLocks noChangeAspect="1"/>
          </p:cNvPicPr>
          <p:nvPr/>
        </p:nvPicPr>
        <p:blipFill>
          <a:blip r:embed="rId2"/>
          <a:stretch>
            <a:fillRect/>
          </a:stretch>
        </p:blipFill>
        <p:spPr>
          <a:xfrm>
            <a:off x="6186488" y="1475189"/>
            <a:ext cx="5915025" cy="4076700"/>
          </a:xfrm>
          <a:prstGeom prst="rect">
            <a:avLst/>
          </a:prstGeom>
        </p:spPr>
      </p:pic>
      <p:pic>
        <p:nvPicPr>
          <p:cNvPr id="8" name="Image 7">
            <a:extLst>
              <a:ext uri="{FF2B5EF4-FFF2-40B4-BE49-F238E27FC236}">
                <a16:creationId xmlns:a16="http://schemas.microsoft.com/office/drawing/2014/main" id="{AFAD9BE8-6C68-EE65-4D94-95148EA192D5}"/>
              </a:ext>
            </a:extLst>
          </p:cNvPr>
          <p:cNvPicPr>
            <a:picLocks noChangeAspect="1"/>
          </p:cNvPicPr>
          <p:nvPr/>
        </p:nvPicPr>
        <p:blipFill>
          <a:blip r:embed="rId3"/>
          <a:stretch>
            <a:fillRect/>
          </a:stretch>
        </p:blipFill>
        <p:spPr>
          <a:xfrm>
            <a:off x="90487" y="1453403"/>
            <a:ext cx="5915025" cy="4076700"/>
          </a:xfrm>
          <a:prstGeom prst="rect">
            <a:avLst/>
          </a:prstGeom>
        </p:spPr>
      </p:pic>
      <p:pic>
        <p:nvPicPr>
          <p:cNvPr id="11" name="Graphique 10" descr="Loupe avec un remplissage uni">
            <a:extLst>
              <a:ext uri="{FF2B5EF4-FFF2-40B4-BE49-F238E27FC236}">
                <a16:creationId xmlns:a16="http://schemas.microsoft.com/office/drawing/2014/main" id="{1B62CCEA-B87C-CE36-A981-AA8F19959B8A}"/>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2707340" y="2039469"/>
            <a:ext cx="1662953" cy="1662953"/>
          </a:xfrm>
          <a:prstGeom prst="rect">
            <a:avLst/>
          </a:prstGeom>
        </p:spPr>
      </p:pic>
      <p:pic>
        <p:nvPicPr>
          <p:cNvPr id="12" name="Graphique 11" descr="Loupe avec un remplissage uni">
            <a:extLst>
              <a:ext uri="{FF2B5EF4-FFF2-40B4-BE49-F238E27FC236}">
                <a16:creationId xmlns:a16="http://schemas.microsoft.com/office/drawing/2014/main" id="{DCD18EF2-5550-9F7F-D7AF-0EFA629E1B8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803339" y="2111187"/>
            <a:ext cx="1662953" cy="1662953"/>
          </a:xfrm>
          <a:prstGeom prst="rect">
            <a:avLst/>
          </a:prstGeom>
        </p:spPr>
      </p:pic>
      <p:pic>
        <p:nvPicPr>
          <p:cNvPr id="13" name="Graphique 12" descr="Loupe avec un remplissage uni">
            <a:extLst>
              <a:ext uri="{FF2B5EF4-FFF2-40B4-BE49-F238E27FC236}">
                <a16:creationId xmlns:a16="http://schemas.microsoft.com/office/drawing/2014/main" id="{A1C92A28-AAB3-3051-A27B-2166E3A8A13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231340" y="4720165"/>
            <a:ext cx="1662953" cy="1662953"/>
          </a:xfrm>
          <a:prstGeom prst="rect">
            <a:avLst/>
          </a:prstGeom>
        </p:spPr>
      </p:pic>
      <p:pic>
        <p:nvPicPr>
          <p:cNvPr id="14" name="Graphique 13" descr="Loupe avec un remplissage uni">
            <a:extLst>
              <a:ext uri="{FF2B5EF4-FFF2-40B4-BE49-F238E27FC236}">
                <a16:creationId xmlns:a16="http://schemas.microsoft.com/office/drawing/2014/main" id="{FBCA3080-C763-BC33-320C-81873F39DC14}"/>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0327339" y="4791883"/>
            <a:ext cx="1662953" cy="1662953"/>
          </a:xfrm>
          <a:prstGeom prst="rect">
            <a:avLst/>
          </a:prstGeom>
        </p:spPr>
      </p:pic>
      <p:pic>
        <p:nvPicPr>
          <p:cNvPr id="2" name="Graphique 1" descr="Loupe avec un remplissage uni">
            <a:extLst>
              <a:ext uri="{FF2B5EF4-FFF2-40B4-BE49-F238E27FC236}">
                <a16:creationId xmlns:a16="http://schemas.microsoft.com/office/drawing/2014/main" id="{A4C41943-9437-6EB1-0A50-9AC222EE8CF1}"/>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433047" y="2850771"/>
            <a:ext cx="1662953" cy="1662953"/>
          </a:xfrm>
          <a:prstGeom prst="rect">
            <a:avLst/>
          </a:prstGeom>
        </p:spPr>
      </p:pic>
      <p:pic>
        <p:nvPicPr>
          <p:cNvPr id="4" name="Graphique 3" descr="Loupe avec un remplissage uni">
            <a:extLst>
              <a:ext uri="{FF2B5EF4-FFF2-40B4-BE49-F238E27FC236}">
                <a16:creationId xmlns:a16="http://schemas.microsoft.com/office/drawing/2014/main" id="{302675DF-B58F-C21E-6764-7D3A163C2D38}"/>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0529046" y="2922489"/>
            <a:ext cx="1662953" cy="1662953"/>
          </a:xfrm>
          <a:prstGeom prst="rect">
            <a:avLst/>
          </a:prstGeom>
        </p:spPr>
      </p:pic>
    </p:spTree>
    <p:extLst>
      <p:ext uri="{BB962C8B-B14F-4D97-AF65-F5344CB8AC3E}">
        <p14:creationId xmlns:p14="http://schemas.microsoft.com/office/powerpoint/2010/main" val="38854447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Sillage">
      <a:majorFont>
        <a:latin typeface="Trebuchet MS"/>
        <a:ea typeface=""/>
        <a:cs typeface=""/>
        <a:font script="Jpan" typeface="ＭＳ ゴシック"/>
        <a:font script="Hang" typeface="HY그래픽B"/>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ＭＳ ゴシック"/>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729</TotalTime>
  <Words>746</Words>
  <Application>Microsoft Office PowerPoint</Application>
  <PresentationFormat>Grand écran</PresentationFormat>
  <Paragraphs>47</Paragraphs>
  <Slides>9</Slides>
  <Notes>0</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9</vt:i4>
      </vt:variant>
    </vt:vector>
  </HeadingPairs>
  <TitlesOfParts>
    <vt:vector size="14" baseType="lpstr">
      <vt:lpstr>Aptos Narrow</vt:lpstr>
      <vt:lpstr>Arial</vt:lpstr>
      <vt:lpstr>Trebuchet MS</vt:lpstr>
      <vt:lpstr>Wingdings</vt:lpstr>
      <vt:lpstr>Office Theme</vt:lpstr>
      <vt:lpstr>Informations et questions diverses</vt:lpstr>
      <vt:lpstr>Modification de la composition de la CLE</vt:lpstr>
      <vt:lpstr>Modification de la composition de la CLE</vt:lpstr>
      <vt:lpstr>Autorisation Environnementale (AE) Réforme de la procédure</vt:lpstr>
      <vt:lpstr>Autorisation Environnementale (AE) Réforme de la procédure</vt:lpstr>
      <vt:lpstr>Autorisation Environnementale (AE) Réforme de la procédure</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Emilie Laurent</dc:creator>
  <cp:lastModifiedBy>Bruno de Grissac</cp:lastModifiedBy>
  <cp:revision>48</cp:revision>
  <dcterms:created xsi:type="dcterms:W3CDTF">2023-11-09T14:53:53Z</dcterms:created>
  <dcterms:modified xsi:type="dcterms:W3CDTF">2026-02-05T17:14:12Z</dcterms:modified>
</cp:coreProperties>
</file>