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sldIdLst>
    <p:sldId id="256" r:id="rId5"/>
    <p:sldId id="257" r:id="rId6"/>
    <p:sldId id="267" r:id="rId7"/>
    <p:sldId id="269" r:id="rId8"/>
    <p:sldId id="271" r:id="rId9"/>
    <p:sldId id="259" r:id="rId10"/>
    <p:sldId id="268" r:id="rId11"/>
    <p:sldId id="270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175793A-9821-F8B7-2CD8-66A96911A6D6}" name="Mélanie Erostate" initials="ME" userId="S::melanie.erostate@smegreg.org::83405f06-e9d6-4aaa-9c00-977691fa3d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1F2CE"/>
    <a:srgbClr val="F39003"/>
    <a:srgbClr val="5081BD"/>
    <a:srgbClr val="26B9E8"/>
    <a:srgbClr val="E2531B"/>
    <a:srgbClr val="EDB39D"/>
    <a:srgbClr val="BDBA40"/>
    <a:srgbClr val="E3E3AE"/>
    <a:srgbClr val="E0A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>
        <p:scale>
          <a:sx n="100" d="100"/>
          <a:sy n="100" d="100"/>
        </p:scale>
        <p:origin x="85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Nombre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3669-49F9-9062-F4EA1A24FD2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3669-49F9-9062-F4EA1A24FD2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3669-49F9-9062-F4EA1A24FD2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3669-49F9-9062-F4EA1A24FD24}"/>
              </c:ext>
            </c:extLst>
          </c:dPt>
          <c:dLbls>
            <c:delete val="1"/>
          </c:dLbls>
          <c:cat>
            <c:strRef>
              <c:f>Feuil1!$A$2:$A$5</c:f>
              <c:strCache>
                <c:ptCount val="4"/>
                <c:pt idx="0">
                  <c:v>Ouvrages toujours artésiens</c:v>
                </c:pt>
                <c:pt idx="1">
                  <c:v>Ouvrages plus artésiens</c:v>
                </c:pt>
                <c:pt idx="2">
                  <c:v>Ouvrages rebouchés</c:v>
                </c:pt>
                <c:pt idx="3">
                  <c:v>Ouvrages sans information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17</c:v>
                </c:pt>
                <c:pt idx="1">
                  <c:v>10</c:v>
                </c:pt>
                <c:pt idx="2">
                  <c:v>20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669-49F9-9062-F4EA1A24FD2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18CE29-2570-4DE6-B499-4B3362E165D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CAB092D-8D98-43DC-AF18-4E96E8AF11D6}">
      <dgm:prSet phldrT="[Texte]" custT="1"/>
      <dgm:spPr/>
      <dgm:t>
        <a:bodyPr/>
        <a:lstStyle/>
        <a:p>
          <a:r>
            <a:rPr lang="fr-FR" sz="2400" dirty="0"/>
            <a:t>Identification des ouvrages</a:t>
          </a:r>
        </a:p>
      </dgm:t>
    </dgm:pt>
    <dgm:pt modelId="{2F602305-D450-45E6-A908-F01707826A66}" type="parTrans" cxnId="{F36E6146-1CE0-40BA-885B-26EDAA5E2657}">
      <dgm:prSet/>
      <dgm:spPr/>
      <dgm:t>
        <a:bodyPr/>
        <a:lstStyle/>
        <a:p>
          <a:endParaRPr lang="fr-FR"/>
        </a:p>
      </dgm:t>
    </dgm:pt>
    <dgm:pt modelId="{1FA04FDC-EF5A-47DA-9E32-C16EFAAF8FA3}" type="sibTrans" cxnId="{F36E6146-1CE0-40BA-885B-26EDAA5E2657}">
      <dgm:prSet/>
      <dgm:spPr/>
      <dgm:t>
        <a:bodyPr/>
        <a:lstStyle/>
        <a:p>
          <a:endParaRPr lang="fr-FR"/>
        </a:p>
      </dgm:t>
    </dgm:pt>
    <dgm:pt modelId="{DA90D056-8DE5-43D8-AEA1-AE4938295B5D}">
      <dgm:prSet phldrT="[Texte]"/>
      <dgm:spPr/>
      <dgm:t>
        <a:bodyPr/>
        <a:lstStyle/>
        <a:p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</a:rPr>
            <a:t>Inventaire des points d’eau </a:t>
          </a:r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rPr>
            <a:t> </a:t>
          </a:r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</a:rPr>
            <a:t>bibliographie, terrain, mobilisation des acteurs locaux</a:t>
          </a:r>
        </a:p>
      </dgm:t>
    </dgm:pt>
    <dgm:pt modelId="{A8BCC13A-E651-4D37-A8EA-906C1BA8F691}" type="parTrans" cxnId="{A0A7D4EB-3F02-4790-9574-FA4589420B88}">
      <dgm:prSet/>
      <dgm:spPr/>
      <dgm:t>
        <a:bodyPr/>
        <a:lstStyle/>
        <a:p>
          <a:endParaRPr lang="fr-FR"/>
        </a:p>
      </dgm:t>
    </dgm:pt>
    <dgm:pt modelId="{384C642B-13FD-4C00-9456-E47FAD691567}" type="sibTrans" cxnId="{A0A7D4EB-3F02-4790-9574-FA4589420B88}">
      <dgm:prSet/>
      <dgm:spPr/>
      <dgm:t>
        <a:bodyPr/>
        <a:lstStyle/>
        <a:p>
          <a:endParaRPr lang="fr-FR"/>
        </a:p>
      </dgm:t>
    </dgm:pt>
    <dgm:pt modelId="{381BC508-2826-43A8-9869-1E64982A15B5}">
      <dgm:prSet phldrT="[Texte]" custT="1"/>
      <dgm:spPr/>
      <dgm:t>
        <a:bodyPr/>
        <a:lstStyle/>
        <a:p>
          <a:r>
            <a:rPr lang="fr-FR" sz="2400" dirty="0"/>
            <a:t>Etude hydrogéologique</a:t>
          </a:r>
        </a:p>
      </dgm:t>
    </dgm:pt>
    <dgm:pt modelId="{7E7F1A74-3B42-45A1-9F86-D58525D0EB5E}" type="parTrans" cxnId="{9590E728-BBA4-4252-85BF-D045581933F1}">
      <dgm:prSet/>
      <dgm:spPr/>
      <dgm:t>
        <a:bodyPr/>
        <a:lstStyle/>
        <a:p>
          <a:endParaRPr lang="fr-FR"/>
        </a:p>
      </dgm:t>
    </dgm:pt>
    <dgm:pt modelId="{519C3A0F-F994-4B3A-9E35-C1459ADFB293}" type="sibTrans" cxnId="{9590E728-BBA4-4252-85BF-D045581933F1}">
      <dgm:prSet/>
      <dgm:spPr/>
      <dgm:t>
        <a:bodyPr/>
        <a:lstStyle/>
        <a:p>
          <a:endParaRPr lang="fr-FR"/>
        </a:p>
      </dgm:t>
    </dgm:pt>
    <dgm:pt modelId="{862BE665-E61B-43F0-A445-D80E2C5EB830}">
      <dgm:prSet phldrT="[Texte]"/>
      <dgm:spPr/>
      <dgm:t>
        <a:bodyPr/>
        <a:lstStyle/>
        <a:p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</a:rPr>
            <a:t>Actualisation des niveaux piézométriques </a:t>
          </a:r>
        </a:p>
      </dgm:t>
    </dgm:pt>
    <dgm:pt modelId="{8076C508-30A2-4DDE-B1C5-6B62293C5033}" type="parTrans" cxnId="{C4D21B43-C889-413B-BC9F-73EE826F1F21}">
      <dgm:prSet/>
      <dgm:spPr/>
      <dgm:t>
        <a:bodyPr/>
        <a:lstStyle/>
        <a:p>
          <a:endParaRPr lang="fr-FR"/>
        </a:p>
      </dgm:t>
    </dgm:pt>
    <dgm:pt modelId="{2E08A49A-4989-43B6-947C-F5D620B17919}" type="sibTrans" cxnId="{C4D21B43-C889-413B-BC9F-73EE826F1F21}">
      <dgm:prSet/>
      <dgm:spPr/>
      <dgm:t>
        <a:bodyPr/>
        <a:lstStyle/>
        <a:p>
          <a:endParaRPr lang="fr-FR"/>
        </a:p>
      </dgm:t>
    </dgm:pt>
    <dgm:pt modelId="{1FCB9DDF-963E-4B73-8E05-6DDDD19DAFE6}">
      <dgm:prSet phldrT="[Texte]"/>
      <dgm:spPr/>
      <dgm:t>
        <a:bodyPr/>
        <a:lstStyle/>
        <a:p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</a:rPr>
            <a:t>Reconstitution de la baisse des pressions observées</a:t>
          </a:r>
        </a:p>
      </dgm:t>
    </dgm:pt>
    <dgm:pt modelId="{8BCDBF1E-9738-45B7-8D7C-3D8A255100CA}" type="parTrans" cxnId="{332D0705-8D5C-489D-AE50-7544234E31F1}">
      <dgm:prSet/>
      <dgm:spPr/>
      <dgm:t>
        <a:bodyPr/>
        <a:lstStyle/>
        <a:p>
          <a:endParaRPr lang="fr-FR"/>
        </a:p>
      </dgm:t>
    </dgm:pt>
    <dgm:pt modelId="{F140DA50-199E-4681-8F04-FDBBF2099EBD}" type="sibTrans" cxnId="{332D0705-8D5C-489D-AE50-7544234E31F1}">
      <dgm:prSet/>
      <dgm:spPr/>
      <dgm:t>
        <a:bodyPr/>
        <a:lstStyle/>
        <a:p>
          <a:endParaRPr lang="fr-FR"/>
        </a:p>
      </dgm:t>
    </dgm:pt>
    <dgm:pt modelId="{FCDB818B-1D02-4572-BC77-15C31FA2EB7F}">
      <dgm:prSet phldrT="[Texte]" custT="1"/>
      <dgm:spPr/>
      <dgm:t>
        <a:bodyPr/>
        <a:lstStyle/>
        <a:p>
          <a:r>
            <a:rPr lang="fr-FR" sz="2400" dirty="0"/>
            <a:t>Communication et sensibilisation</a:t>
          </a:r>
        </a:p>
      </dgm:t>
    </dgm:pt>
    <dgm:pt modelId="{D647F2A0-6B6B-40F0-917A-79078344A80A}" type="parTrans" cxnId="{B45C2858-D7FE-4C4B-85F6-769C7952E0CF}">
      <dgm:prSet/>
      <dgm:spPr/>
      <dgm:t>
        <a:bodyPr/>
        <a:lstStyle/>
        <a:p>
          <a:endParaRPr lang="fr-FR"/>
        </a:p>
      </dgm:t>
    </dgm:pt>
    <dgm:pt modelId="{20DE2097-C872-4A67-B1DE-8C9ABF76E73F}" type="sibTrans" cxnId="{B45C2858-D7FE-4C4B-85F6-769C7952E0CF}">
      <dgm:prSet/>
      <dgm:spPr/>
      <dgm:t>
        <a:bodyPr/>
        <a:lstStyle/>
        <a:p>
          <a:endParaRPr lang="fr-FR"/>
        </a:p>
      </dgm:t>
    </dgm:pt>
    <dgm:pt modelId="{1254707B-0729-410E-B80F-C7274F53677B}">
      <dgm:prSet phldrT="[Texte]"/>
      <dgm:spPr/>
      <dgm:t>
        <a:bodyPr/>
        <a:lstStyle/>
        <a:p>
          <a:r>
            <a:rPr lang="fr-FR" dirty="0">
              <a:solidFill>
                <a:schemeClr val="tx1">
                  <a:lumMod val="85000"/>
                  <a:lumOff val="15000"/>
                </a:schemeClr>
              </a:solidFill>
            </a:rPr>
            <a:t>Accompagnement des collectivités dans la réflexion de régulation des ouvrages</a:t>
          </a:r>
        </a:p>
      </dgm:t>
    </dgm:pt>
    <dgm:pt modelId="{1D1A12B5-C453-45B4-80F6-3D43982DCCFC}" type="parTrans" cxnId="{3755ED16-C64E-41CC-91DD-07FAB778D8CF}">
      <dgm:prSet/>
      <dgm:spPr/>
      <dgm:t>
        <a:bodyPr/>
        <a:lstStyle/>
        <a:p>
          <a:endParaRPr lang="fr-FR"/>
        </a:p>
      </dgm:t>
    </dgm:pt>
    <dgm:pt modelId="{F29D639A-5BDE-4CBF-8068-30487701797E}" type="sibTrans" cxnId="{3755ED16-C64E-41CC-91DD-07FAB778D8CF}">
      <dgm:prSet/>
      <dgm:spPr/>
      <dgm:t>
        <a:bodyPr/>
        <a:lstStyle/>
        <a:p>
          <a:endParaRPr lang="fr-FR"/>
        </a:p>
      </dgm:t>
    </dgm:pt>
    <dgm:pt modelId="{52C2628F-8842-492A-91A5-C1C6F9F73B15}">
      <dgm:prSet phldrT="[Texte]"/>
      <dgm:spPr/>
      <dgm:t>
        <a:bodyPr/>
        <a:lstStyle/>
        <a:p>
          <a:r>
            <a:rPr lang="fr-FR" dirty="0">
              <a:solidFill>
                <a:schemeClr val="tx1">
                  <a:lumMod val="85000"/>
                  <a:lumOff val="15000"/>
                </a:schemeClr>
              </a:solidFill>
            </a:rPr>
            <a:t>Réflexion aux moyens de sensibilisation et de valorisation</a:t>
          </a:r>
        </a:p>
      </dgm:t>
    </dgm:pt>
    <dgm:pt modelId="{BC0C22B6-3147-4CF2-B0E6-79F0A8C7EEE1}" type="parTrans" cxnId="{9BA09F84-6007-4D7D-8046-AF6158AC6CC0}">
      <dgm:prSet/>
      <dgm:spPr/>
      <dgm:t>
        <a:bodyPr/>
        <a:lstStyle/>
        <a:p>
          <a:endParaRPr lang="fr-FR"/>
        </a:p>
      </dgm:t>
    </dgm:pt>
    <dgm:pt modelId="{1CC59F90-638B-4611-AD76-8D824F3458DA}" type="sibTrans" cxnId="{9BA09F84-6007-4D7D-8046-AF6158AC6CC0}">
      <dgm:prSet/>
      <dgm:spPr/>
      <dgm:t>
        <a:bodyPr/>
        <a:lstStyle/>
        <a:p>
          <a:endParaRPr lang="fr-FR"/>
        </a:p>
      </dgm:t>
    </dgm:pt>
    <dgm:pt modelId="{E4493317-9BF4-448E-965E-1C5CBE92F594}">
      <dgm:prSet phldrT="[Texte]"/>
      <dgm:spPr/>
      <dgm:t>
        <a:bodyPr/>
        <a:lstStyle/>
        <a:p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</a:rPr>
            <a:t>Rencontre des collectivités </a:t>
          </a:r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rPr>
            <a:t> Consolider l’inventaire &amp; sensibiliser aux économies d’eau</a:t>
          </a:r>
          <a:endParaRPr lang="fr-FR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16FB940F-03EA-423C-8F98-8A99D4A4FD4D}" type="sibTrans" cxnId="{1A16BED6-C555-42BF-9891-C74A700BEB69}">
      <dgm:prSet/>
      <dgm:spPr/>
      <dgm:t>
        <a:bodyPr/>
        <a:lstStyle/>
        <a:p>
          <a:endParaRPr lang="fr-FR"/>
        </a:p>
      </dgm:t>
    </dgm:pt>
    <dgm:pt modelId="{2E188C74-14FE-4913-9DE0-D32675EFCED0}" type="parTrans" cxnId="{1A16BED6-C555-42BF-9891-C74A700BEB69}">
      <dgm:prSet/>
      <dgm:spPr/>
      <dgm:t>
        <a:bodyPr/>
        <a:lstStyle/>
        <a:p>
          <a:endParaRPr lang="fr-FR"/>
        </a:p>
      </dgm:t>
    </dgm:pt>
    <dgm:pt modelId="{88254332-D294-4585-84FC-E1EA96BB69C0}">
      <dgm:prSet phldrT="[Texte]"/>
      <dgm:spPr/>
      <dgm:t>
        <a:bodyPr/>
        <a:lstStyle/>
        <a:p>
          <a:r>
            <a:rPr lang="fr-FR" dirty="0">
              <a:solidFill>
                <a:schemeClr val="tx1">
                  <a:lumMod val="95000"/>
                  <a:lumOff val="5000"/>
                </a:schemeClr>
              </a:solidFill>
            </a:rPr>
            <a:t>Etudes de l’évolution des niveaux piézométriques</a:t>
          </a:r>
        </a:p>
      </dgm:t>
    </dgm:pt>
    <dgm:pt modelId="{7085753D-C5CF-4869-BD20-E7122A464F2D}" type="parTrans" cxnId="{26E453CD-E35D-4DB3-959F-6FAA0E998644}">
      <dgm:prSet/>
      <dgm:spPr/>
      <dgm:t>
        <a:bodyPr/>
        <a:lstStyle/>
        <a:p>
          <a:endParaRPr lang="fr-FR"/>
        </a:p>
      </dgm:t>
    </dgm:pt>
    <dgm:pt modelId="{3E502A22-0B65-4ECD-BB61-8E8F67B982B6}" type="sibTrans" cxnId="{26E453CD-E35D-4DB3-959F-6FAA0E998644}">
      <dgm:prSet/>
      <dgm:spPr/>
      <dgm:t>
        <a:bodyPr/>
        <a:lstStyle/>
        <a:p>
          <a:endParaRPr lang="fr-FR"/>
        </a:p>
      </dgm:t>
    </dgm:pt>
    <dgm:pt modelId="{00A51430-8246-467E-912E-F68ADEAF3992}" type="pres">
      <dgm:prSet presAssocID="{0318CE29-2570-4DE6-B499-4B3362E165DF}" presName="Name0" presStyleCnt="0">
        <dgm:presLayoutVars>
          <dgm:dir/>
          <dgm:animLvl val="lvl"/>
          <dgm:resizeHandles val="exact"/>
        </dgm:presLayoutVars>
      </dgm:prSet>
      <dgm:spPr/>
    </dgm:pt>
    <dgm:pt modelId="{5B6BB228-1C85-4D49-9265-3D6F9299CBDE}" type="pres">
      <dgm:prSet presAssocID="{381BC508-2826-43A8-9869-1E64982A15B5}" presName="linNode" presStyleCnt="0"/>
      <dgm:spPr/>
    </dgm:pt>
    <dgm:pt modelId="{6E97BB5F-9225-4327-BBCC-54BD602BA233}" type="pres">
      <dgm:prSet presAssocID="{381BC508-2826-43A8-9869-1E64982A15B5}" presName="parentText" presStyleLbl="node1" presStyleIdx="0" presStyleCnt="3" custScaleX="70731">
        <dgm:presLayoutVars>
          <dgm:chMax val="1"/>
          <dgm:bulletEnabled val="1"/>
        </dgm:presLayoutVars>
      </dgm:prSet>
      <dgm:spPr/>
    </dgm:pt>
    <dgm:pt modelId="{2377E039-319E-4E84-A89A-A6853EA84E0C}" type="pres">
      <dgm:prSet presAssocID="{381BC508-2826-43A8-9869-1E64982A15B5}" presName="descendantText" presStyleLbl="alignAccFollowNode1" presStyleIdx="0" presStyleCnt="3">
        <dgm:presLayoutVars>
          <dgm:bulletEnabled val="1"/>
        </dgm:presLayoutVars>
      </dgm:prSet>
      <dgm:spPr/>
    </dgm:pt>
    <dgm:pt modelId="{DA99220A-8947-4870-B8D8-A23C298EAD3D}" type="pres">
      <dgm:prSet presAssocID="{519C3A0F-F994-4B3A-9E35-C1459ADFB293}" presName="sp" presStyleCnt="0"/>
      <dgm:spPr/>
    </dgm:pt>
    <dgm:pt modelId="{780167B3-F893-4E6F-89EE-49A2A7B35EE5}" type="pres">
      <dgm:prSet presAssocID="{7CAB092D-8D98-43DC-AF18-4E96E8AF11D6}" presName="linNode" presStyleCnt="0"/>
      <dgm:spPr/>
    </dgm:pt>
    <dgm:pt modelId="{4F7F123D-06A6-48F8-9A49-30C58E0A0D9D}" type="pres">
      <dgm:prSet presAssocID="{7CAB092D-8D98-43DC-AF18-4E96E8AF11D6}" presName="parentText" presStyleLbl="node1" presStyleIdx="1" presStyleCnt="3" custScaleX="70730">
        <dgm:presLayoutVars>
          <dgm:chMax val="1"/>
          <dgm:bulletEnabled val="1"/>
        </dgm:presLayoutVars>
      </dgm:prSet>
      <dgm:spPr/>
    </dgm:pt>
    <dgm:pt modelId="{8FD033BF-1B63-4D85-8110-3D5569A95317}" type="pres">
      <dgm:prSet presAssocID="{7CAB092D-8D98-43DC-AF18-4E96E8AF11D6}" presName="descendantText" presStyleLbl="alignAccFollowNode1" presStyleIdx="1" presStyleCnt="3">
        <dgm:presLayoutVars>
          <dgm:bulletEnabled val="1"/>
        </dgm:presLayoutVars>
      </dgm:prSet>
      <dgm:spPr/>
    </dgm:pt>
    <dgm:pt modelId="{5B204E30-845F-4667-99B9-288FBACD5F88}" type="pres">
      <dgm:prSet presAssocID="{1FA04FDC-EF5A-47DA-9E32-C16EFAAF8FA3}" presName="sp" presStyleCnt="0"/>
      <dgm:spPr/>
    </dgm:pt>
    <dgm:pt modelId="{0B3C9CC8-A2BA-4C76-BBB0-007F42854724}" type="pres">
      <dgm:prSet presAssocID="{FCDB818B-1D02-4572-BC77-15C31FA2EB7F}" presName="linNode" presStyleCnt="0"/>
      <dgm:spPr/>
    </dgm:pt>
    <dgm:pt modelId="{89732767-1A0B-40E8-A5C9-93C7B7C6A408}" type="pres">
      <dgm:prSet presAssocID="{FCDB818B-1D02-4572-BC77-15C31FA2EB7F}" presName="parentText" presStyleLbl="node1" presStyleIdx="2" presStyleCnt="3" custScaleX="70731">
        <dgm:presLayoutVars>
          <dgm:chMax val="1"/>
          <dgm:bulletEnabled val="1"/>
        </dgm:presLayoutVars>
      </dgm:prSet>
      <dgm:spPr/>
    </dgm:pt>
    <dgm:pt modelId="{A3860C55-36EC-4E74-A544-F612DBF42CD7}" type="pres">
      <dgm:prSet presAssocID="{FCDB818B-1D02-4572-BC77-15C31FA2EB7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32D0705-8D5C-489D-AE50-7544234E31F1}" srcId="{381BC508-2826-43A8-9869-1E64982A15B5}" destId="{1FCB9DDF-963E-4B73-8E05-6DDDD19DAFE6}" srcOrd="2" destOrd="0" parTransId="{8BCDBF1E-9738-45B7-8D7C-3D8A255100CA}" sibTransId="{F140DA50-199E-4681-8F04-FDBBF2099EBD}"/>
    <dgm:cxn modelId="{3755ED16-C64E-41CC-91DD-07FAB778D8CF}" srcId="{FCDB818B-1D02-4572-BC77-15C31FA2EB7F}" destId="{1254707B-0729-410E-B80F-C7274F53677B}" srcOrd="0" destOrd="0" parTransId="{1D1A12B5-C453-45B4-80F6-3D43982DCCFC}" sibTransId="{F29D639A-5BDE-4CBF-8068-30487701797E}"/>
    <dgm:cxn modelId="{5C391A1D-2CDB-49EE-93AA-DEF7D16F11DD}" type="presOf" srcId="{DA90D056-8DE5-43D8-AEA1-AE4938295B5D}" destId="{8FD033BF-1B63-4D85-8110-3D5569A95317}" srcOrd="0" destOrd="0" presId="urn:microsoft.com/office/officeart/2005/8/layout/vList5"/>
    <dgm:cxn modelId="{9590E728-BBA4-4252-85BF-D045581933F1}" srcId="{0318CE29-2570-4DE6-B499-4B3362E165DF}" destId="{381BC508-2826-43A8-9869-1E64982A15B5}" srcOrd="0" destOrd="0" parTransId="{7E7F1A74-3B42-45A1-9F86-D58525D0EB5E}" sibTransId="{519C3A0F-F994-4B3A-9E35-C1459ADFB293}"/>
    <dgm:cxn modelId="{BF8E0730-8AB9-466D-9736-8BCCA0ABFC06}" type="presOf" srcId="{1FCB9DDF-963E-4B73-8E05-6DDDD19DAFE6}" destId="{2377E039-319E-4E84-A89A-A6853EA84E0C}" srcOrd="0" destOrd="2" presId="urn:microsoft.com/office/officeart/2005/8/layout/vList5"/>
    <dgm:cxn modelId="{E553243E-EE72-46C1-8A02-0852F1BBA60D}" type="presOf" srcId="{E4493317-9BF4-448E-965E-1C5CBE92F594}" destId="{8FD033BF-1B63-4D85-8110-3D5569A95317}" srcOrd="0" destOrd="1" presId="urn:microsoft.com/office/officeart/2005/8/layout/vList5"/>
    <dgm:cxn modelId="{8F50945B-39CC-4AA9-939C-CED9B9198852}" type="presOf" srcId="{862BE665-E61B-43F0-A445-D80E2C5EB830}" destId="{2377E039-319E-4E84-A89A-A6853EA84E0C}" srcOrd="0" destOrd="0" presId="urn:microsoft.com/office/officeart/2005/8/layout/vList5"/>
    <dgm:cxn modelId="{5180E361-7A49-41B6-B82A-844259C1FB34}" type="presOf" srcId="{381BC508-2826-43A8-9869-1E64982A15B5}" destId="{6E97BB5F-9225-4327-BBCC-54BD602BA233}" srcOrd="0" destOrd="0" presId="urn:microsoft.com/office/officeart/2005/8/layout/vList5"/>
    <dgm:cxn modelId="{C4D21B43-C889-413B-BC9F-73EE826F1F21}" srcId="{381BC508-2826-43A8-9869-1E64982A15B5}" destId="{862BE665-E61B-43F0-A445-D80E2C5EB830}" srcOrd="0" destOrd="0" parTransId="{8076C508-30A2-4DDE-B1C5-6B62293C5033}" sibTransId="{2E08A49A-4989-43B6-947C-F5D620B17919}"/>
    <dgm:cxn modelId="{F36E6146-1CE0-40BA-885B-26EDAA5E2657}" srcId="{0318CE29-2570-4DE6-B499-4B3362E165DF}" destId="{7CAB092D-8D98-43DC-AF18-4E96E8AF11D6}" srcOrd="1" destOrd="0" parTransId="{2F602305-D450-45E6-A908-F01707826A66}" sibTransId="{1FA04FDC-EF5A-47DA-9E32-C16EFAAF8FA3}"/>
    <dgm:cxn modelId="{55738C6B-FD23-40F1-913B-2B89A24954D2}" type="presOf" srcId="{FCDB818B-1D02-4572-BC77-15C31FA2EB7F}" destId="{89732767-1A0B-40E8-A5C9-93C7B7C6A408}" srcOrd="0" destOrd="0" presId="urn:microsoft.com/office/officeart/2005/8/layout/vList5"/>
    <dgm:cxn modelId="{83072752-E40E-4518-9849-CB9D47D9BEA4}" type="presOf" srcId="{7CAB092D-8D98-43DC-AF18-4E96E8AF11D6}" destId="{4F7F123D-06A6-48F8-9A49-30C58E0A0D9D}" srcOrd="0" destOrd="0" presId="urn:microsoft.com/office/officeart/2005/8/layout/vList5"/>
    <dgm:cxn modelId="{B45C2858-D7FE-4C4B-85F6-769C7952E0CF}" srcId="{0318CE29-2570-4DE6-B499-4B3362E165DF}" destId="{FCDB818B-1D02-4572-BC77-15C31FA2EB7F}" srcOrd="2" destOrd="0" parTransId="{D647F2A0-6B6B-40F0-917A-79078344A80A}" sibTransId="{20DE2097-C872-4A67-B1DE-8C9ABF76E73F}"/>
    <dgm:cxn modelId="{9BA09F84-6007-4D7D-8046-AF6158AC6CC0}" srcId="{FCDB818B-1D02-4572-BC77-15C31FA2EB7F}" destId="{52C2628F-8842-492A-91A5-C1C6F9F73B15}" srcOrd="1" destOrd="0" parTransId="{BC0C22B6-3147-4CF2-B0E6-79F0A8C7EEE1}" sibTransId="{1CC59F90-638B-4611-AD76-8D824F3458DA}"/>
    <dgm:cxn modelId="{7D91838C-894D-480A-9B10-26B16AC37C63}" type="presOf" srcId="{52C2628F-8842-492A-91A5-C1C6F9F73B15}" destId="{A3860C55-36EC-4E74-A544-F612DBF42CD7}" srcOrd="0" destOrd="1" presId="urn:microsoft.com/office/officeart/2005/8/layout/vList5"/>
    <dgm:cxn modelId="{C42E4D98-AF14-49DE-BF73-99337BD8FC48}" type="presOf" srcId="{88254332-D294-4585-84FC-E1EA96BB69C0}" destId="{2377E039-319E-4E84-A89A-A6853EA84E0C}" srcOrd="0" destOrd="1" presId="urn:microsoft.com/office/officeart/2005/8/layout/vList5"/>
    <dgm:cxn modelId="{D06D41A7-0747-4604-8524-682A7D37CFE4}" type="presOf" srcId="{0318CE29-2570-4DE6-B499-4B3362E165DF}" destId="{00A51430-8246-467E-912E-F68ADEAF3992}" srcOrd="0" destOrd="0" presId="urn:microsoft.com/office/officeart/2005/8/layout/vList5"/>
    <dgm:cxn modelId="{26E453CD-E35D-4DB3-959F-6FAA0E998644}" srcId="{381BC508-2826-43A8-9869-1E64982A15B5}" destId="{88254332-D294-4585-84FC-E1EA96BB69C0}" srcOrd="1" destOrd="0" parTransId="{7085753D-C5CF-4869-BD20-E7122A464F2D}" sibTransId="{3E502A22-0B65-4ECD-BB61-8E8F67B982B6}"/>
    <dgm:cxn modelId="{1A16BED6-C555-42BF-9891-C74A700BEB69}" srcId="{7CAB092D-8D98-43DC-AF18-4E96E8AF11D6}" destId="{E4493317-9BF4-448E-965E-1C5CBE92F594}" srcOrd="1" destOrd="0" parTransId="{2E188C74-14FE-4913-9DE0-D32675EFCED0}" sibTransId="{16FB940F-03EA-423C-8F98-8A99D4A4FD4D}"/>
    <dgm:cxn modelId="{A0A7D4EB-3F02-4790-9574-FA4589420B88}" srcId="{7CAB092D-8D98-43DC-AF18-4E96E8AF11D6}" destId="{DA90D056-8DE5-43D8-AEA1-AE4938295B5D}" srcOrd="0" destOrd="0" parTransId="{A8BCC13A-E651-4D37-A8EA-906C1BA8F691}" sibTransId="{384C642B-13FD-4C00-9456-E47FAD691567}"/>
    <dgm:cxn modelId="{C3FA6CFF-F807-4FE6-91FD-0ECA72189F15}" type="presOf" srcId="{1254707B-0729-410E-B80F-C7274F53677B}" destId="{A3860C55-36EC-4E74-A544-F612DBF42CD7}" srcOrd="0" destOrd="0" presId="urn:microsoft.com/office/officeart/2005/8/layout/vList5"/>
    <dgm:cxn modelId="{85BB8D58-D3F1-4AF2-B327-44FB61730891}" type="presParOf" srcId="{00A51430-8246-467E-912E-F68ADEAF3992}" destId="{5B6BB228-1C85-4D49-9265-3D6F9299CBDE}" srcOrd="0" destOrd="0" presId="urn:microsoft.com/office/officeart/2005/8/layout/vList5"/>
    <dgm:cxn modelId="{78417370-5405-4721-BA7F-C008D4DC6D40}" type="presParOf" srcId="{5B6BB228-1C85-4D49-9265-3D6F9299CBDE}" destId="{6E97BB5F-9225-4327-BBCC-54BD602BA233}" srcOrd="0" destOrd="0" presId="urn:microsoft.com/office/officeart/2005/8/layout/vList5"/>
    <dgm:cxn modelId="{661BC15F-14D6-4F8E-BD9E-2E5B83FA0F78}" type="presParOf" srcId="{5B6BB228-1C85-4D49-9265-3D6F9299CBDE}" destId="{2377E039-319E-4E84-A89A-A6853EA84E0C}" srcOrd="1" destOrd="0" presId="urn:microsoft.com/office/officeart/2005/8/layout/vList5"/>
    <dgm:cxn modelId="{030C7FD3-F28F-4D5E-AB77-C79FF2D976CA}" type="presParOf" srcId="{00A51430-8246-467E-912E-F68ADEAF3992}" destId="{DA99220A-8947-4870-B8D8-A23C298EAD3D}" srcOrd="1" destOrd="0" presId="urn:microsoft.com/office/officeart/2005/8/layout/vList5"/>
    <dgm:cxn modelId="{50DA3849-A7A0-4F0B-86FA-56D8D472B4CC}" type="presParOf" srcId="{00A51430-8246-467E-912E-F68ADEAF3992}" destId="{780167B3-F893-4E6F-89EE-49A2A7B35EE5}" srcOrd="2" destOrd="0" presId="urn:microsoft.com/office/officeart/2005/8/layout/vList5"/>
    <dgm:cxn modelId="{9D7FB2C9-4B9E-4A48-9756-997FDFB3DCB3}" type="presParOf" srcId="{780167B3-F893-4E6F-89EE-49A2A7B35EE5}" destId="{4F7F123D-06A6-48F8-9A49-30C58E0A0D9D}" srcOrd="0" destOrd="0" presId="urn:microsoft.com/office/officeart/2005/8/layout/vList5"/>
    <dgm:cxn modelId="{6C1AFEDA-7E3B-4F5B-A880-79B1DD7AD910}" type="presParOf" srcId="{780167B3-F893-4E6F-89EE-49A2A7B35EE5}" destId="{8FD033BF-1B63-4D85-8110-3D5569A95317}" srcOrd="1" destOrd="0" presId="urn:microsoft.com/office/officeart/2005/8/layout/vList5"/>
    <dgm:cxn modelId="{3C6BC8E4-E3B9-4B2B-93A3-71DADE1867EF}" type="presParOf" srcId="{00A51430-8246-467E-912E-F68ADEAF3992}" destId="{5B204E30-845F-4667-99B9-288FBACD5F88}" srcOrd="3" destOrd="0" presId="urn:microsoft.com/office/officeart/2005/8/layout/vList5"/>
    <dgm:cxn modelId="{7DBB1896-25A8-41E0-A1C9-8F4648B9082A}" type="presParOf" srcId="{00A51430-8246-467E-912E-F68ADEAF3992}" destId="{0B3C9CC8-A2BA-4C76-BBB0-007F42854724}" srcOrd="4" destOrd="0" presId="urn:microsoft.com/office/officeart/2005/8/layout/vList5"/>
    <dgm:cxn modelId="{02BAD910-85AC-4C96-9582-3975FF8909B9}" type="presParOf" srcId="{0B3C9CC8-A2BA-4C76-BBB0-007F42854724}" destId="{89732767-1A0B-40E8-A5C9-93C7B7C6A408}" srcOrd="0" destOrd="0" presId="urn:microsoft.com/office/officeart/2005/8/layout/vList5"/>
    <dgm:cxn modelId="{0AD17EF6-725B-4C1E-B181-7F9BA4C447B0}" type="presParOf" srcId="{0B3C9CC8-A2BA-4C76-BBB0-007F42854724}" destId="{A3860C55-36EC-4E74-A544-F612DBF42CD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A70D44-0767-49EF-A594-27B49EEE09BC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577FA0C-B3D5-488B-92B9-519DA0A034AB}">
      <dgm:prSet phldrT="[Texte]"/>
      <dgm:spPr>
        <a:solidFill>
          <a:schemeClr val="accent6"/>
        </a:solidFill>
      </dgm:spPr>
      <dgm:t>
        <a:bodyPr/>
        <a:lstStyle/>
        <a:p>
          <a:r>
            <a:rPr lang="fr-FR" dirty="0"/>
            <a:t>Temps d’échange</a:t>
          </a:r>
        </a:p>
      </dgm:t>
    </dgm:pt>
    <dgm:pt modelId="{B8DE20D2-C09D-49AF-BE03-D168F688351A}" type="parTrans" cxnId="{5C5E762A-5F2F-48C2-B799-B8728CB9A9E3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fr-FR"/>
        </a:p>
      </dgm:t>
    </dgm:pt>
    <dgm:pt modelId="{4244BD7B-A659-42DE-8B1F-D77CE3316D8F}" type="sibTrans" cxnId="{5C5E762A-5F2F-48C2-B799-B8728CB9A9E3}">
      <dgm:prSet/>
      <dgm:spPr/>
      <dgm:t>
        <a:bodyPr/>
        <a:lstStyle/>
        <a:p>
          <a:endParaRPr lang="fr-FR"/>
        </a:p>
      </dgm:t>
    </dgm:pt>
    <dgm:pt modelId="{2BE7E40B-D18C-4E58-B4C8-0C8DEF4C0B88}">
      <dgm:prSet phldrT="[Texte]"/>
      <dgm:spPr/>
      <dgm:t>
        <a:bodyPr/>
        <a:lstStyle/>
        <a:p>
          <a:r>
            <a:rPr lang="fr-FR" dirty="0">
              <a:solidFill>
                <a:schemeClr val="accent6">
                  <a:lumMod val="75000"/>
                </a:schemeClr>
              </a:solidFill>
            </a:rPr>
            <a:t>Au-delà du quart d’heure</a:t>
          </a:r>
        </a:p>
      </dgm:t>
    </dgm:pt>
    <dgm:pt modelId="{DF47AFBC-3798-40DE-B7A5-327384D42097}" type="parTrans" cxnId="{CCB29B99-4511-47E4-BE10-1B6B81D45AD3}">
      <dgm:prSet/>
      <dgm:spPr/>
      <dgm:t>
        <a:bodyPr/>
        <a:lstStyle/>
        <a:p>
          <a:endParaRPr lang="fr-FR"/>
        </a:p>
      </dgm:t>
    </dgm:pt>
    <dgm:pt modelId="{0E4774F4-886A-4EC3-83B6-C78C254EAB95}" type="sibTrans" cxnId="{CCB29B99-4511-47E4-BE10-1B6B81D45AD3}">
      <dgm:prSet/>
      <dgm:spPr/>
      <dgm:t>
        <a:bodyPr/>
        <a:lstStyle/>
        <a:p>
          <a:endParaRPr lang="fr-FR"/>
        </a:p>
      </dgm:t>
    </dgm:pt>
    <dgm:pt modelId="{602AB039-B552-4582-A240-2673CC27E90A}">
      <dgm:prSet phldrT="[Texte]"/>
      <dgm:spPr>
        <a:solidFill>
          <a:srgbClr val="00B0F0"/>
        </a:solidFill>
      </dgm:spPr>
      <dgm:t>
        <a:bodyPr/>
        <a:lstStyle/>
        <a:p>
          <a:r>
            <a:rPr lang="fr-FR" dirty="0"/>
            <a:t>Question principale</a:t>
          </a:r>
        </a:p>
      </dgm:t>
    </dgm:pt>
    <dgm:pt modelId="{B81E3C42-6D12-462A-A96D-8A0425C972BC}" type="parTrans" cxnId="{19AC361F-BD80-4618-B054-5AF97895486F}">
      <dgm:prSet>
        <dgm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fr-FR"/>
        </a:p>
      </dgm:t>
    </dgm:pt>
    <dgm:pt modelId="{E7EE94EE-0839-488C-9637-72C54BE86B03}" type="sibTrans" cxnId="{19AC361F-BD80-4618-B054-5AF97895486F}">
      <dgm:prSet/>
      <dgm:spPr/>
      <dgm:t>
        <a:bodyPr/>
        <a:lstStyle/>
        <a:p>
          <a:endParaRPr lang="fr-FR"/>
        </a:p>
      </dgm:t>
    </dgm:pt>
    <dgm:pt modelId="{D7C477A7-DDC2-4E6F-B9AC-EB60E76A0BCF}">
      <dgm:prSet phldrT="[Texte]"/>
      <dgm:spPr/>
      <dgm:t>
        <a:bodyPr/>
        <a:lstStyle/>
        <a:p>
          <a:r>
            <a:rPr lang="fr-FR" dirty="0">
              <a:solidFill>
                <a:srgbClr val="26B9E8"/>
              </a:solidFill>
            </a:rPr>
            <a:t>« Cette eau est elle bonne ? » (à consommer)</a:t>
          </a:r>
        </a:p>
      </dgm:t>
    </dgm:pt>
    <dgm:pt modelId="{7E42165E-D575-4266-BDDD-9F6C92BF905D}" type="parTrans" cxnId="{67930110-3461-46F4-8606-86D4C63318C4}">
      <dgm:prSet/>
      <dgm:spPr/>
      <dgm:t>
        <a:bodyPr/>
        <a:lstStyle/>
        <a:p>
          <a:endParaRPr lang="fr-FR"/>
        </a:p>
      </dgm:t>
    </dgm:pt>
    <dgm:pt modelId="{B6A223AC-7BA0-47A1-95E2-BB1CF5EADC32}" type="sibTrans" cxnId="{67930110-3461-46F4-8606-86D4C63318C4}">
      <dgm:prSet/>
      <dgm:spPr/>
      <dgm:t>
        <a:bodyPr/>
        <a:lstStyle/>
        <a:p>
          <a:endParaRPr lang="fr-FR"/>
        </a:p>
      </dgm:t>
    </dgm:pt>
    <dgm:pt modelId="{39FC3D2A-634A-480B-9A10-8D4A4FB93861}">
      <dgm:prSet phldrT="[Texte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dirty="0"/>
            <a:t>Idée reçue principale</a:t>
          </a:r>
        </a:p>
      </dgm:t>
    </dgm:pt>
    <dgm:pt modelId="{2A66DCF7-11F6-462B-9515-8EBC830FEF43}" type="parTrans" cxnId="{82AE4443-2B16-42D0-B2E1-4E94B0C9113F}">
      <dgm:prSet>
        <dgm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dgm:style>
      </dgm:prSet>
      <dgm:spPr>
        <a:ln>
          <a:solidFill>
            <a:srgbClr val="5081BD"/>
          </a:solidFill>
        </a:ln>
      </dgm:spPr>
      <dgm:t>
        <a:bodyPr/>
        <a:lstStyle/>
        <a:p>
          <a:endParaRPr lang="fr-FR"/>
        </a:p>
      </dgm:t>
    </dgm:pt>
    <dgm:pt modelId="{9C795A4B-8F22-4276-A647-569EB56C8926}" type="sibTrans" cxnId="{82AE4443-2B16-42D0-B2E1-4E94B0C9113F}">
      <dgm:prSet/>
      <dgm:spPr/>
      <dgm:t>
        <a:bodyPr/>
        <a:lstStyle/>
        <a:p>
          <a:endParaRPr lang="fr-FR"/>
        </a:p>
      </dgm:t>
    </dgm:pt>
    <dgm:pt modelId="{82FD17B4-3B49-444A-9CFD-B682A84B545C}">
      <dgm:prSet phldrT="[Texte]"/>
      <dgm:spPr/>
      <dgm:t>
        <a:bodyPr/>
        <a:lstStyle/>
        <a:p>
          <a:r>
            <a:rPr lang="fr-FR" dirty="0">
              <a:solidFill>
                <a:srgbClr val="5081BD"/>
              </a:solidFill>
            </a:rPr>
            <a:t>« Cette eau est la même eau que celle de la source des </a:t>
          </a:r>
          <a:r>
            <a:rPr lang="fr-FR" dirty="0" err="1">
              <a:solidFill>
                <a:srgbClr val="5081BD"/>
              </a:solidFill>
            </a:rPr>
            <a:t>Abatilles</a:t>
          </a:r>
          <a:r>
            <a:rPr lang="fr-FR" dirty="0">
              <a:solidFill>
                <a:srgbClr val="5081BD"/>
              </a:solidFill>
            </a:rPr>
            <a:t>. »</a:t>
          </a:r>
        </a:p>
      </dgm:t>
    </dgm:pt>
    <dgm:pt modelId="{C199586A-6ED0-464B-9DED-A49FA622A1B7}" type="parTrans" cxnId="{9A566F0D-464B-4BA0-A979-4E469351F13D}">
      <dgm:prSet/>
      <dgm:spPr/>
      <dgm:t>
        <a:bodyPr/>
        <a:lstStyle/>
        <a:p>
          <a:endParaRPr lang="fr-FR"/>
        </a:p>
      </dgm:t>
    </dgm:pt>
    <dgm:pt modelId="{A3322B79-5377-4E34-A373-2666EE1BD1A5}" type="sibTrans" cxnId="{9A566F0D-464B-4BA0-A979-4E469351F13D}">
      <dgm:prSet/>
      <dgm:spPr/>
      <dgm:t>
        <a:bodyPr/>
        <a:lstStyle/>
        <a:p>
          <a:endParaRPr lang="fr-FR"/>
        </a:p>
      </dgm:t>
    </dgm:pt>
    <dgm:pt modelId="{C82A1872-6F68-4693-A36B-6ECBEA7AAA93}" type="pres">
      <dgm:prSet presAssocID="{B6A70D44-0767-49EF-A594-27B49EEE09BC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2510D896-CAB6-4650-B741-B85DA61D591D}" type="pres">
      <dgm:prSet presAssocID="{B6A70D44-0767-49EF-A594-27B49EEE09BC}" presName="cycle" presStyleCnt="0"/>
      <dgm:spPr/>
    </dgm:pt>
    <dgm:pt modelId="{0C7EE391-923B-4DC2-BE72-653C0FD3C31E}" type="pres">
      <dgm:prSet presAssocID="{B6A70D44-0767-49EF-A594-27B49EEE09BC}" presName="centerShape" presStyleCnt="0"/>
      <dgm:spPr/>
    </dgm:pt>
    <dgm:pt modelId="{54137EB9-B9D5-4FA1-988B-4D018A5AA881}" type="pres">
      <dgm:prSet presAssocID="{B6A70D44-0767-49EF-A594-27B49EEE09BC}" presName="connSite" presStyleLbl="node1" presStyleIdx="0" presStyleCnt="4"/>
      <dgm:spPr/>
    </dgm:pt>
    <dgm:pt modelId="{6F6E8B17-4BB5-4CB4-BA78-9D73D3716A06}" type="pres">
      <dgm:prSet presAssocID="{B6A70D44-0767-49EF-A594-27B49EEE09BC}" presName="visible" presStyleLbl="node1" presStyleIdx="0" presStyleCnt="4" custLinFactNeighborX="-25257" custLinFactNeighborY="815"/>
      <dgm:spPr>
        <a:solidFill>
          <a:srgbClr val="1341A1"/>
        </a:solidFill>
      </dgm:spPr>
    </dgm:pt>
    <dgm:pt modelId="{05D4A06F-8D28-48C9-9D54-C1CABF5D454B}" type="pres">
      <dgm:prSet presAssocID="{B8DE20D2-C09D-49AF-BE03-D168F688351A}" presName="Name25" presStyleLbl="parChTrans1D1" presStyleIdx="0" presStyleCnt="3"/>
      <dgm:spPr/>
    </dgm:pt>
    <dgm:pt modelId="{BD8EA84B-0E06-4AFF-9227-87A5D0F7B366}" type="pres">
      <dgm:prSet presAssocID="{E577FA0C-B3D5-488B-92B9-519DA0A034AB}" presName="node" presStyleCnt="0"/>
      <dgm:spPr/>
    </dgm:pt>
    <dgm:pt modelId="{248A071A-44E2-46F6-9E5C-33C6D024182B}" type="pres">
      <dgm:prSet presAssocID="{E577FA0C-B3D5-488B-92B9-519DA0A034AB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2556D3BC-1375-473F-AFFB-9CB6795E5003}" type="pres">
      <dgm:prSet presAssocID="{E577FA0C-B3D5-488B-92B9-519DA0A034AB}" presName="childNode" presStyleLbl="revTx" presStyleIdx="0" presStyleCnt="3">
        <dgm:presLayoutVars>
          <dgm:bulletEnabled val="1"/>
        </dgm:presLayoutVars>
      </dgm:prSet>
      <dgm:spPr/>
    </dgm:pt>
    <dgm:pt modelId="{2BB315CC-5426-4086-9D2B-F035BA5EFF54}" type="pres">
      <dgm:prSet presAssocID="{B81E3C42-6D12-462A-A96D-8A0425C972BC}" presName="Name25" presStyleLbl="parChTrans1D1" presStyleIdx="1" presStyleCnt="3"/>
      <dgm:spPr/>
    </dgm:pt>
    <dgm:pt modelId="{8C592532-770F-4BE3-B2B1-67976FEE77E4}" type="pres">
      <dgm:prSet presAssocID="{602AB039-B552-4582-A240-2673CC27E90A}" presName="node" presStyleCnt="0"/>
      <dgm:spPr/>
    </dgm:pt>
    <dgm:pt modelId="{52EF06A8-0D69-460D-B751-1B34227573D4}" type="pres">
      <dgm:prSet presAssocID="{602AB039-B552-4582-A240-2673CC27E90A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E15F3779-ADC9-45CD-BE09-05C2F8FB8036}" type="pres">
      <dgm:prSet presAssocID="{602AB039-B552-4582-A240-2673CC27E90A}" presName="childNode" presStyleLbl="revTx" presStyleIdx="1" presStyleCnt="3">
        <dgm:presLayoutVars>
          <dgm:bulletEnabled val="1"/>
        </dgm:presLayoutVars>
      </dgm:prSet>
      <dgm:spPr/>
    </dgm:pt>
    <dgm:pt modelId="{353D8F9C-1CA8-445D-AC3F-C1257FECF5F8}" type="pres">
      <dgm:prSet presAssocID="{2A66DCF7-11F6-462B-9515-8EBC830FEF43}" presName="Name25" presStyleLbl="parChTrans1D1" presStyleIdx="2" presStyleCnt="3"/>
      <dgm:spPr/>
    </dgm:pt>
    <dgm:pt modelId="{A2A36E9D-2C4D-42F3-8C9F-FFE95DD8F391}" type="pres">
      <dgm:prSet presAssocID="{39FC3D2A-634A-480B-9A10-8D4A4FB93861}" presName="node" presStyleCnt="0"/>
      <dgm:spPr/>
    </dgm:pt>
    <dgm:pt modelId="{4E8FC356-DB4C-43DF-B433-D090AD27071C}" type="pres">
      <dgm:prSet presAssocID="{39FC3D2A-634A-480B-9A10-8D4A4FB93861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E4AE1635-3C90-4A19-BC3D-04AC677D4C3D}" type="pres">
      <dgm:prSet presAssocID="{39FC3D2A-634A-480B-9A10-8D4A4FB93861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9A566F0D-464B-4BA0-A979-4E469351F13D}" srcId="{39FC3D2A-634A-480B-9A10-8D4A4FB93861}" destId="{82FD17B4-3B49-444A-9CFD-B682A84B545C}" srcOrd="0" destOrd="0" parTransId="{C199586A-6ED0-464B-9DED-A49FA622A1B7}" sibTransId="{A3322B79-5377-4E34-A373-2666EE1BD1A5}"/>
    <dgm:cxn modelId="{67930110-3461-46F4-8606-86D4C63318C4}" srcId="{602AB039-B552-4582-A240-2673CC27E90A}" destId="{D7C477A7-DDC2-4E6F-B9AC-EB60E76A0BCF}" srcOrd="0" destOrd="0" parTransId="{7E42165E-D575-4266-BDDD-9F6C92BF905D}" sibTransId="{B6A223AC-7BA0-47A1-95E2-BB1CF5EADC32}"/>
    <dgm:cxn modelId="{19AC361F-BD80-4618-B054-5AF97895486F}" srcId="{B6A70D44-0767-49EF-A594-27B49EEE09BC}" destId="{602AB039-B552-4582-A240-2673CC27E90A}" srcOrd="1" destOrd="0" parTransId="{B81E3C42-6D12-462A-A96D-8A0425C972BC}" sibTransId="{E7EE94EE-0839-488C-9637-72C54BE86B03}"/>
    <dgm:cxn modelId="{AE99AD27-F27D-4FB3-B97C-DA2D9CF0EF36}" type="presOf" srcId="{B81E3C42-6D12-462A-A96D-8A0425C972BC}" destId="{2BB315CC-5426-4086-9D2B-F035BA5EFF54}" srcOrd="0" destOrd="0" presId="urn:microsoft.com/office/officeart/2005/8/layout/radial2"/>
    <dgm:cxn modelId="{5C5E762A-5F2F-48C2-B799-B8728CB9A9E3}" srcId="{B6A70D44-0767-49EF-A594-27B49EEE09BC}" destId="{E577FA0C-B3D5-488B-92B9-519DA0A034AB}" srcOrd="0" destOrd="0" parTransId="{B8DE20D2-C09D-49AF-BE03-D168F688351A}" sibTransId="{4244BD7B-A659-42DE-8B1F-D77CE3316D8F}"/>
    <dgm:cxn modelId="{AE8D9A32-D7FB-4186-AA26-007DF4867A54}" type="presOf" srcId="{E577FA0C-B3D5-488B-92B9-519DA0A034AB}" destId="{248A071A-44E2-46F6-9E5C-33C6D024182B}" srcOrd="0" destOrd="0" presId="urn:microsoft.com/office/officeart/2005/8/layout/radial2"/>
    <dgm:cxn modelId="{D506023F-388F-438C-B978-A2A6B15626A3}" type="presOf" srcId="{2A66DCF7-11F6-462B-9515-8EBC830FEF43}" destId="{353D8F9C-1CA8-445D-AC3F-C1257FECF5F8}" srcOrd="0" destOrd="0" presId="urn:microsoft.com/office/officeart/2005/8/layout/radial2"/>
    <dgm:cxn modelId="{82AE4443-2B16-42D0-B2E1-4E94B0C9113F}" srcId="{B6A70D44-0767-49EF-A594-27B49EEE09BC}" destId="{39FC3D2A-634A-480B-9A10-8D4A4FB93861}" srcOrd="2" destOrd="0" parTransId="{2A66DCF7-11F6-462B-9515-8EBC830FEF43}" sibTransId="{9C795A4B-8F22-4276-A647-569EB56C8926}"/>
    <dgm:cxn modelId="{F6BF6267-A819-4FB3-9573-B02C1F98A6B2}" type="presOf" srcId="{B8DE20D2-C09D-49AF-BE03-D168F688351A}" destId="{05D4A06F-8D28-48C9-9D54-C1CABF5D454B}" srcOrd="0" destOrd="0" presId="urn:microsoft.com/office/officeart/2005/8/layout/radial2"/>
    <dgm:cxn modelId="{0375476F-6675-4C9C-B9E0-23C8E37097AD}" type="presOf" srcId="{2BE7E40B-D18C-4E58-B4C8-0C8DEF4C0B88}" destId="{2556D3BC-1375-473F-AFFB-9CB6795E5003}" srcOrd="0" destOrd="0" presId="urn:microsoft.com/office/officeart/2005/8/layout/radial2"/>
    <dgm:cxn modelId="{2CDD3655-E478-4AF5-88F1-5CB615E09BE9}" type="presOf" srcId="{39FC3D2A-634A-480B-9A10-8D4A4FB93861}" destId="{4E8FC356-DB4C-43DF-B433-D090AD27071C}" srcOrd="0" destOrd="0" presId="urn:microsoft.com/office/officeart/2005/8/layout/radial2"/>
    <dgm:cxn modelId="{A757135A-4F16-432E-8455-FAAFD47A53B0}" type="presOf" srcId="{B6A70D44-0767-49EF-A594-27B49EEE09BC}" destId="{C82A1872-6F68-4693-A36B-6ECBEA7AAA93}" srcOrd="0" destOrd="0" presId="urn:microsoft.com/office/officeart/2005/8/layout/radial2"/>
    <dgm:cxn modelId="{CCB29B99-4511-47E4-BE10-1B6B81D45AD3}" srcId="{E577FA0C-B3D5-488B-92B9-519DA0A034AB}" destId="{2BE7E40B-D18C-4E58-B4C8-0C8DEF4C0B88}" srcOrd="0" destOrd="0" parTransId="{DF47AFBC-3798-40DE-B7A5-327384D42097}" sibTransId="{0E4774F4-886A-4EC3-83B6-C78C254EAB95}"/>
    <dgm:cxn modelId="{BDF0BFA9-39CC-49BB-BA72-87D0732B1A94}" type="presOf" srcId="{82FD17B4-3B49-444A-9CFD-B682A84B545C}" destId="{E4AE1635-3C90-4A19-BC3D-04AC677D4C3D}" srcOrd="0" destOrd="0" presId="urn:microsoft.com/office/officeart/2005/8/layout/radial2"/>
    <dgm:cxn modelId="{F2A075C3-8F4D-4A9B-8294-DDCE976157D8}" type="presOf" srcId="{D7C477A7-DDC2-4E6F-B9AC-EB60E76A0BCF}" destId="{E15F3779-ADC9-45CD-BE09-05C2F8FB8036}" srcOrd="0" destOrd="0" presId="urn:microsoft.com/office/officeart/2005/8/layout/radial2"/>
    <dgm:cxn modelId="{234340D7-A5C8-453D-8A8D-2EAF405EAC4F}" type="presOf" srcId="{602AB039-B552-4582-A240-2673CC27E90A}" destId="{52EF06A8-0D69-460D-B751-1B34227573D4}" srcOrd="0" destOrd="0" presId="urn:microsoft.com/office/officeart/2005/8/layout/radial2"/>
    <dgm:cxn modelId="{3BB515C4-52C2-4D0E-98B6-1FB5B95D27C8}" type="presParOf" srcId="{C82A1872-6F68-4693-A36B-6ECBEA7AAA93}" destId="{2510D896-CAB6-4650-B741-B85DA61D591D}" srcOrd="0" destOrd="0" presId="urn:microsoft.com/office/officeart/2005/8/layout/radial2"/>
    <dgm:cxn modelId="{0BCB30CA-ED81-4B33-A006-6C72239E0516}" type="presParOf" srcId="{2510D896-CAB6-4650-B741-B85DA61D591D}" destId="{0C7EE391-923B-4DC2-BE72-653C0FD3C31E}" srcOrd="0" destOrd="0" presId="urn:microsoft.com/office/officeart/2005/8/layout/radial2"/>
    <dgm:cxn modelId="{E60FEF0A-E30B-4BBE-A8EF-9BD1515C8823}" type="presParOf" srcId="{0C7EE391-923B-4DC2-BE72-653C0FD3C31E}" destId="{54137EB9-B9D5-4FA1-988B-4D018A5AA881}" srcOrd="0" destOrd="0" presId="urn:microsoft.com/office/officeart/2005/8/layout/radial2"/>
    <dgm:cxn modelId="{CD380EA8-874D-4B64-81CB-770BB97BC476}" type="presParOf" srcId="{0C7EE391-923B-4DC2-BE72-653C0FD3C31E}" destId="{6F6E8B17-4BB5-4CB4-BA78-9D73D3716A06}" srcOrd="1" destOrd="0" presId="urn:microsoft.com/office/officeart/2005/8/layout/radial2"/>
    <dgm:cxn modelId="{E808038C-973D-4779-BB6F-B4E9DDF49BF3}" type="presParOf" srcId="{2510D896-CAB6-4650-B741-B85DA61D591D}" destId="{05D4A06F-8D28-48C9-9D54-C1CABF5D454B}" srcOrd="1" destOrd="0" presId="urn:microsoft.com/office/officeart/2005/8/layout/radial2"/>
    <dgm:cxn modelId="{7FE437C0-C2B3-4EF1-8491-8A10F4FB2AEF}" type="presParOf" srcId="{2510D896-CAB6-4650-B741-B85DA61D591D}" destId="{BD8EA84B-0E06-4AFF-9227-87A5D0F7B366}" srcOrd="2" destOrd="0" presId="urn:microsoft.com/office/officeart/2005/8/layout/radial2"/>
    <dgm:cxn modelId="{FA9038DC-544D-4413-A293-C2291725DE59}" type="presParOf" srcId="{BD8EA84B-0E06-4AFF-9227-87A5D0F7B366}" destId="{248A071A-44E2-46F6-9E5C-33C6D024182B}" srcOrd="0" destOrd="0" presId="urn:microsoft.com/office/officeart/2005/8/layout/radial2"/>
    <dgm:cxn modelId="{23C4502B-BF8E-4F93-B7C7-5F69DDBE6857}" type="presParOf" srcId="{BD8EA84B-0E06-4AFF-9227-87A5D0F7B366}" destId="{2556D3BC-1375-473F-AFFB-9CB6795E5003}" srcOrd="1" destOrd="0" presId="urn:microsoft.com/office/officeart/2005/8/layout/radial2"/>
    <dgm:cxn modelId="{55E9A032-7824-4EF3-A705-B99541AE3A17}" type="presParOf" srcId="{2510D896-CAB6-4650-B741-B85DA61D591D}" destId="{2BB315CC-5426-4086-9D2B-F035BA5EFF54}" srcOrd="3" destOrd="0" presId="urn:microsoft.com/office/officeart/2005/8/layout/radial2"/>
    <dgm:cxn modelId="{F3CACF7E-7BF3-4F38-967A-7476333E4C8A}" type="presParOf" srcId="{2510D896-CAB6-4650-B741-B85DA61D591D}" destId="{8C592532-770F-4BE3-B2B1-67976FEE77E4}" srcOrd="4" destOrd="0" presId="urn:microsoft.com/office/officeart/2005/8/layout/radial2"/>
    <dgm:cxn modelId="{7AF29951-6094-45D7-8A4F-F1B5C5917943}" type="presParOf" srcId="{8C592532-770F-4BE3-B2B1-67976FEE77E4}" destId="{52EF06A8-0D69-460D-B751-1B34227573D4}" srcOrd="0" destOrd="0" presId="urn:microsoft.com/office/officeart/2005/8/layout/radial2"/>
    <dgm:cxn modelId="{9887A073-499F-4AFE-9735-BD78F7BA77F1}" type="presParOf" srcId="{8C592532-770F-4BE3-B2B1-67976FEE77E4}" destId="{E15F3779-ADC9-45CD-BE09-05C2F8FB8036}" srcOrd="1" destOrd="0" presId="urn:microsoft.com/office/officeart/2005/8/layout/radial2"/>
    <dgm:cxn modelId="{6FA21504-B527-4B8C-A168-C6DA3FFF13CD}" type="presParOf" srcId="{2510D896-CAB6-4650-B741-B85DA61D591D}" destId="{353D8F9C-1CA8-445D-AC3F-C1257FECF5F8}" srcOrd="5" destOrd="0" presId="urn:microsoft.com/office/officeart/2005/8/layout/radial2"/>
    <dgm:cxn modelId="{8B92C262-5C77-4082-AC82-1DD46C06910C}" type="presParOf" srcId="{2510D896-CAB6-4650-B741-B85DA61D591D}" destId="{A2A36E9D-2C4D-42F3-8C9F-FFE95DD8F391}" srcOrd="6" destOrd="0" presId="urn:microsoft.com/office/officeart/2005/8/layout/radial2"/>
    <dgm:cxn modelId="{DA9E4168-F48C-4DF4-A21C-2F635C0466A7}" type="presParOf" srcId="{A2A36E9D-2C4D-42F3-8C9F-FFE95DD8F391}" destId="{4E8FC356-DB4C-43DF-B433-D090AD27071C}" srcOrd="0" destOrd="0" presId="urn:microsoft.com/office/officeart/2005/8/layout/radial2"/>
    <dgm:cxn modelId="{C4C539AD-C1A5-4A45-9EC0-E7469D5E7AF9}" type="presParOf" srcId="{A2A36E9D-2C4D-42F3-8C9F-FFE95DD8F391}" destId="{E4AE1635-3C90-4A19-BC3D-04AC677D4C3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7E039-319E-4E84-A89A-A6853EA84E0C}">
      <dsp:nvSpPr>
        <dsp:cNvPr id="0" name=""/>
        <dsp:cNvSpPr/>
      </dsp:nvSpPr>
      <dsp:spPr>
        <a:xfrm rot="5400000">
          <a:off x="5796705" y="-2437497"/>
          <a:ext cx="1397000" cy="6626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</a:rPr>
            <a:t>Actualisation des niveaux piézométriques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</a:rPr>
            <a:t>Etudes de l’évolution des niveaux piézométriques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</a:rPr>
            <a:t>Reconstitution de la baisse des pressions observées</a:t>
          </a:r>
        </a:p>
      </dsp:txBody>
      <dsp:txXfrm rot="-5400000">
        <a:off x="3181937" y="245467"/>
        <a:ext cx="6558340" cy="1260608"/>
      </dsp:txXfrm>
    </dsp:sp>
    <dsp:sp modelId="{6E97BB5F-9225-4327-BBCC-54BD602BA233}">
      <dsp:nvSpPr>
        <dsp:cNvPr id="0" name=""/>
        <dsp:cNvSpPr/>
      </dsp:nvSpPr>
      <dsp:spPr>
        <a:xfrm>
          <a:off x="545490" y="2645"/>
          <a:ext cx="2636446" cy="174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Etude hydrogéologique</a:t>
          </a:r>
        </a:p>
      </dsp:txBody>
      <dsp:txXfrm>
        <a:off x="630735" y="87890"/>
        <a:ext cx="2465956" cy="1575760"/>
      </dsp:txXfrm>
    </dsp:sp>
    <dsp:sp modelId="{8FD033BF-1B63-4D85-8110-3D5569A95317}">
      <dsp:nvSpPr>
        <dsp:cNvPr id="0" name=""/>
        <dsp:cNvSpPr/>
      </dsp:nvSpPr>
      <dsp:spPr>
        <a:xfrm rot="5400000">
          <a:off x="5796667" y="-603934"/>
          <a:ext cx="1397000" cy="6626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</a:rPr>
            <a:t>Inventaire des points d’eau </a:t>
          </a: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rPr>
            <a:t> </a:t>
          </a: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</a:rPr>
            <a:t>bibliographie, terrain, mobilisation des acteurs locaux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</a:rPr>
            <a:t>Rencontre des collectivités </a:t>
          </a:r>
          <a:r>
            <a:rPr lang="fr-FR" sz="2100" kern="12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rPr>
            <a:t> Consolider l’inventaire &amp; sensibiliser aux économies d’eau</a:t>
          </a:r>
          <a:endParaRPr lang="fr-FR" sz="2100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-5400000">
        <a:off x="3181899" y="2079030"/>
        <a:ext cx="6558340" cy="1260608"/>
      </dsp:txXfrm>
    </dsp:sp>
    <dsp:sp modelId="{4F7F123D-06A6-48F8-9A49-30C58E0A0D9D}">
      <dsp:nvSpPr>
        <dsp:cNvPr id="0" name=""/>
        <dsp:cNvSpPr/>
      </dsp:nvSpPr>
      <dsp:spPr>
        <a:xfrm>
          <a:off x="545490" y="1836208"/>
          <a:ext cx="2636409" cy="174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Identification des ouvrages</a:t>
          </a:r>
        </a:p>
      </dsp:txBody>
      <dsp:txXfrm>
        <a:off x="630735" y="1921453"/>
        <a:ext cx="2465919" cy="1575760"/>
      </dsp:txXfrm>
    </dsp:sp>
    <dsp:sp modelId="{A3860C55-36EC-4E74-A544-F612DBF42CD7}">
      <dsp:nvSpPr>
        <dsp:cNvPr id="0" name=""/>
        <dsp:cNvSpPr/>
      </dsp:nvSpPr>
      <dsp:spPr>
        <a:xfrm rot="5400000">
          <a:off x="5796705" y="1229627"/>
          <a:ext cx="1397000" cy="6626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tx1">
                  <a:lumMod val="85000"/>
                  <a:lumOff val="15000"/>
                </a:schemeClr>
              </a:solidFill>
            </a:rPr>
            <a:t>Accompagnement des collectivités dans la réflexion de régulation des ouvrages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>
              <a:solidFill>
                <a:schemeClr val="tx1">
                  <a:lumMod val="85000"/>
                  <a:lumOff val="15000"/>
                </a:schemeClr>
              </a:solidFill>
            </a:rPr>
            <a:t>Réflexion aux moyens de sensibilisation et de valorisation</a:t>
          </a:r>
        </a:p>
      </dsp:txBody>
      <dsp:txXfrm rot="-5400000">
        <a:off x="3181937" y="3912591"/>
        <a:ext cx="6558340" cy="1260608"/>
      </dsp:txXfrm>
    </dsp:sp>
    <dsp:sp modelId="{89732767-1A0B-40E8-A5C9-93C7B7C6A408}">
      <dsp:nvSpPr>
        <dsp:cNvPr id="0" name=""/>
        <dsp:cNvSpPr/>
      </dsp:nvSpPr>
      <dsp:spPr>
        <a:xfrm>
          <a:off x="545490" y="3669771"/>
          <a:ext cx="2636446" cy="1746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Communication et sensibilisation</a:t>
          </a:r>
        </a:p>
      </dsp:txBody>
      <dsp:txXfrm>
        <a:off x="630735" y="3755016"/>
        <a:ext cx="2465956" cy="1575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D8F9C-1CA8-445D-AC3F-C1257FECF5F8}">
      <dsp:nvSpPr>
        <dsp:cNvPr id="0" name=""/>
        <dsp:cNvSpPr/>
      </dsp:nvSpPr>
      <dsp:spPr>
        <a:xfrm rot="2533723">
          <a:off x="2431438" y="2808807"/>
          <a:ext cx="612054" cy="52207"/>
        </a:xfrm>
        <a:custGeom>
          <a:avLst/>
          <a:gdLst/>
          <a:ahLst/>
          <a:cxnLst/>
          <a:rect l="0" t="0" r="0" b="0"/>
          <a:pathLst>
            <a:path>
              <a:moveTo>
                <a:pt x="0" y="26103"/>
              </a:moveTo>
              <a:lnTo>
                <a:pt x="612054" y="26103"/>
              </a:lnTo>
            </a:path>
          </a:pathLst>
        </a:custGeom>
        <a:noFill/>
        <a:ln w="9525" cap="flat" cmpd="sng" algn="ctr">
          <a:solidFill>
            <a:srgbClr val="5081BD"/>
          </a:solidFill>
          <a:prstDash val="solid"/>
        </a:ln>
        <a:effectLst/>
      </dsp:spPr>
      <dsp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dsp:style>
    </dsp:sp>
    <dsp:sp modelId="{2BB315CC-5426-4086-9D2B-F035BA5EFF54}">
      <dsp:nvSpPr>
        <dsp:cNvPr id="0" name=""/>
        <dsp:cNvSpPr/>
      </dsp:nvSpPr>
      <dsp:spPr>
        <a:xfrm>
          <a:off x="2510862" y="1964761"/>
          <a:ext cx="689794" cy="52207"/>
        </a:xfrm>
        <a:custGeom>
          <a:avLst/>
          <a:gdLst/>
          <a:ahLst/>
          <a:cxnLst/>
          <a:rect l="0" t="0" r="0" b="0"/>
          <a:pathLst>
            <a:path>
              <a:moveTo>
                <a:pt x="0" y="26103"/>
              </a:moveTo>
              <a:lnTo>
                <a:pt x="689794" y="26103"/>
              </a:lnTo>
            </a:path>
          </a:pathLst>
        </a:custGeom>
        <a:noFill/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5"/>
        </a:lnRef>
        <a:fillRef idx="0">
          <a:schemeClr val="accent5"/>
        </a:fillRef>
        <a:effectRef idx="0">
          <a:schemeClr val="accent5"/>
        </a:effectRef>
        <a:fontRef idx="minor">
          <a:schemeClr val="tx1"/>
        </a:fontRef>
      </dsp:style>
    </dsp:sp>
    <dsp:sp modelId="{05D4A06F-8D28-48C9-9D54-C1CABF5D454B}">
      <dsp:nvSpPr>
        <dsp:cNvPr id="0" name=""/>
        <dsp:cNvSpPr/>
      </dsp:nvSpPr>
      <dsp:spPr>
        <a:xfrm rot="19066277">
          <a:off x="2431438" y="1120715"/>
          <a:ext cx="612054" cy="52207"/>
        </a:xfrm>
        <a:custGeom>
          <a:avLst/>
          <a:gdLst/>
          <a:ahLst/>
          <a:cxnLst/>
          <a:rect l="0" t="0" r="0" b="0"/>
          <a:pathLst>
            <a:path>
              <a:moveTo>
                <a:pt x="0" y="26103"/>
              </a:moveTo>
              <a:lnTo>
                <a:pt x="612054" y="26103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</dsp:sp>
    <dsp:sp modelId="{6F6E8B17-4BB5-4CB4-BA78-9D73D3716A06}">
      <dsp:nvSpPr>
        <dsp:cNvPr id="0" name=""/>
        <dsp:cNvSpPr/>
      </dsp:nvSpPr>
      <dsp:spPr>
        <a:xfrm>
          <a:off x="295289" y="1002510"/>
          <a:ext cx="2009463" cy="2009463"/>
        </a:xfrm>
        <a:prstGeom prst="ellipse">
          <a:avLst/>
        </a:prstGeom>
        <a:solidFill>
          <a:srgbClr val="1341A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8A071A-44E2-46F6-9E5C-33C6D024182B}">
      <dsp:nvSpPr>
        <dsp:cNvPr id="0" name=""/>
        <dsp:cNvSpPr/>
      </dsp:nvSpPr>
      <dsp:spPr>
        <a:xfrm>
          <a:off x="2818094" y="661"/>
          <a:ext cx="1124912" cy="112491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Temps d’échange</a:t>
          </a:r>
        </a:p>
      </dsp:txBody>
      <dsp:txXfrm>
        <a:off x="2982834" y="165401"/>
        <a:ext cx="795432" cy="795432"/>
      </dsp:txXfrm>
    </dsp:sp>
    <dsp:sp modelId="{2556D3BC-1375-473F-AFFB-9CB6795E5003}">
      <dsp:nvSpPr>
        <dsp:cNvPr id="0" name=""/>
        <dsp:cNvSpPr/>
      </dsp:nvSpPr>
      <dsp:spPr>
        <a:xfrm>
          <a:off x="4055498" y="661"/>
          <a:ext cx="1687369" cy="1124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solidFill>
                <a:schemeClr val="accent6">
                  <a:lumMod val="75000"/>
                </a:schemeClr>
              </a:solidFill>
            </a:rPr>
            <a:t>Au-delà du quart d’heure</a:t>
          </a:r>
        </a:p>
      </dsp:txBody>
      <dsp:txXfrm>
        <a:off x="4055498" y="661"/>
        <a:ext cx="1687369" cy="1124912"/>
      </dsp:txXfrm>
    </dsp:sp>
    <dsp:sp modelId="{52EF06A8-0D69-460D-B751-1B34227573D4}">
      <dsp:nvSpPr>
        <dsp:cNvPr id="0" name=""/>
        <dsp:cNvSpPr/>
      </dsp:nvSpPr>
      <dsp:spPr>
        <a:xfrm>
          <a:off x="3200657" y="1428408"/>
          <a:ext cx="1124912" cy="1124912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Question principale</a:t>
          </a:r>
        </a:p>
      </dsp:txBody>
      <dsp:txXfrm>
        <a:off x="3365397" y="1593148"/>
        <a:ext cx="795432" cy="795432"/>
      </dsp:txXfrm>
    </dsp:sp>
    <dsp:sp modelId="{E15F3779-ADC9-45CD-BE09-05C2F8FB8036}">
      <dsp:nvSpPr>
        <dsp:cNvPr id="0" name=""/>
        <dsp:cNvSpPr/>
      </dsp:nvSpPr>
      <dsp:spPr>
        <a:xfrm>
          <a:off x="4438061" y="1428408"/>
          <a:ext cx="1687369" cy="1124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solidFill>
                <a:srgbClr val="26B9E8"/>
              </a:solidFill>
            </a:rPr>
            <a:t>« Cette eau est elle bonne ? » (à consommer)</a:t>
          </a:r>
        </a:p>
      </dsp:txBody>
      <dsp:txXfrm>
        <a:off x="4438061" y="1428408"/>
        <a:ext cx="1687369" cy="1124912"/>
      </dsp:txXfrm>
    </dsp:sp>
    <dsp:sp modelId="{4E8FC356-DB4C-43DF-B433-D090AD27071C}">
      <dsp:nvSpPr>
        <dsp:cNvPr id="0" name=""/>
        <dsp:cNvSpPr/>
      </dsp:nvSpPr>
      <dsp:spPr>
        <a:xfrm>
          <a:off x="2818094" y="2856155"/>
          <a:ext cx="1124912" cy="1124912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Idée reçue principale</a:t>
          </a:r>
        </a:p>
      </dsp:txBody>
      <dsp:txXfrm>
        <a:off x="2982834" y="3020895"/>
        <a:ext cx="795432" cy="795432"/>
      </dsp:txXfrm>
    </dsp:sp>
    <dsp:sp modelId="{E4AE1635-3C90-4A19-BC3D-04AC677D4C3D}">
      <dsp:nvSpPr>
        <dsp:cNvPr id="0" name=""/>
        <dsp:cNvSpPr/>
      </dsp:nvSpPr>
      <dsp:spPr>
        <a:xfrm>
          <a:off x="4055498" y="2856155"/>
          <a:ext cx="1687369" cy="1124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600" kern="1200" dirty="0">
              <a:solidFill>
                <a:srgbClr val="5081BD"/>
              </a:solidFill>
            </a:rPr>
            <a:t>« Cette eau est la même eau que celle de la source des </a:t>
          </a:r>
          <a:r>
            <a:rPr lang="fr-FR" sz="1600" kern="1200" dirty="0" err="1">
              <a:solidFill>
                <a:srgbClr val="5081BD"/>
              </a:solidFill>
            </a:rPr>
            <a:t>Abatilles</a:t>
          </a:r>
          <a:r>
            <a:rPr lang="fr-FR" sz="1600" kern="1200" dirty="0">
              <a:solidFill>
                <a:srgbClr val="5081BD"/>
              </a:solidFill>
            </a:rPr>
            <a:t>. »</a:t>
          </a:r>
        </a:p>
      </dsp:txBody>
      <dsp:txXfrm>
        <a:off x="4055498" y="2856155"/>
        <a:ext cx="1687369" cy="1124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6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4701A-EEC6-9111-AA07-43067A7C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Forages artésiens du bassin d’Arcachon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63A27D-AC6D-9388-3A96-5AF02F06A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29 septembre 2025</a:t>
            </a:r>
          </a:p>
        </p:txBody>
      </p:sp>
    </p:spTree>
    <p:extLst>
      <p:ext uri="{BB962C8B-B14F-4D97-AF65-F5344CB8AC3E}">
        <p14:creationId xmlns:p14="http://schemas.microsoft.com/office/powerpoint/2010/main" val="24909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FD4B9D8-C33C-2222-3022-8576A159E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117" y="3887855"/>
            <a:ext cx="2140598" cy="1543927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E035C2-AB1C-D3C3-A42B-86BA19EAA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588" y="1370092"/>
            <a:ext cx="7331108" cy="3904751"/>
          </a:xfrm>
        </p:spPr>
        <p:txBody>
          <a:bodyPr>
            <a:noAutofit/>
          </a:bodyPr>
          <a:lstStyle/>
          <a:p>
            <a:pPr hangingPunct="0">
              <a:spcBef>
                <a:spcPts val="600"/>
              </a:spcBef>
              <a:buClr>
                <a:schemeClr val="accent6"/>
              </a:buClr>
            </a:pPr>
            <a:r>
              <a:rPr lang="fr-FR" sz="2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Anciens forages artésiens (jaillissants) convertis en « fontaines » </a:t>
            </a:r>
          </a:p>
          <a:p>
            <a:pPr hangingPunct="0">
              <a:spcBef>
                <a:spcPts val="600"/>
              </a:spcBef>
              <a:buClr>
                <a:schemeClr val="accent6"/>
              </a:buClr>
            </a:pPr>
            <a:r>
              <a:rPr lang="fr-FR" sz="2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Partie intégrante des habitudes &amp; du patrimoine culturel local :</a:t>
            </a:r>
            <a:endParaRPr lang="fr-FR" sz="2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accès libre dans plusieurs communes du pourtour du bassin </a:t>
            </a: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toujours équipés de système de régulation des écoulements (robinets, boutons poussoir…) 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écoulement 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continue/perte nette</a:t>
            </a: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diminution du jaillissement </a:t>
            </a: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modification des pressions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de suivi régulier de la qualité de l’eau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ACA945-C1FB-926F-B0EF-CF62C841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3D9279A-0C18-0B79-B6A9-6FE80F2B9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connaissances parcellaires</a:t>
            </a:r>
          </a:p>
        </p:txBody>
      </p:sp>
      <p:pic>
        <p:nvPicPr>
          <p:cNvPr id="6" name="Image 5" descr="Une image contenant plein air, bâtiment, fontaine, arbre&#10;&#10;Le contenu généré par l’IA peut être incorrect.">
            <a:extLst>
              <a:ext uri="{FF2B5EF4-FFF2-40B4-BE49-F238E27FC236}">
                <a16:creationId xmlns:a16="http://schemas.microsoft.com/office/drawing/2014/main" id="{9E545CEB-5BFD-1F61-1E9A-33843BBEB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2" r="6763"/>
          <a:stretch/>
        </p:blipFill>
        <p:spPr>
          <a:xfrm>
            <a:off x="7592413" y="959263"/>
            <a:ext cx="2380029" cy="2363204"/>
          </a:xfrm>
          <a:prstGeom prst="rect">
            <a:avLst/>
          </a:prstGeom>
        </p:spPr>
      </p:pic>
      <p:pic>
        <p:nvPicPr>
          <p:cNvPr id="8" name="Image 7" descr="Une image contenant plein air, arbre, bâtiment, plante&#10;&#10;Le contenu généré par l’IA peut être incorrect.">
            <a:extLst>
              <a:ext uri="{FF2B5EF4-FFF2-40B4-BE49-F238E27FC236}">
                <a16:creationId xmlns:a16="http://schemas.microsoft.com/office/drawing/2014/main" id="{A65DDB77-A040-AF4A-5FF8-4D3D336C2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2" t="3979" r="16817" b="10470"/>
          <a:stretch>
            <a:fillRect/>
          </a:stretch>
        </p:blipFill>
        <p:spPr>
          <a:xfrm rot="5400000">
            <a:off x="9835276" y="1245992"/>
            <a:ext cx="2363204" cy="17897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C4A0147-F058-816E-93A1-62346CC647C3}"/>
              </a:ext>
            </a:extLst>
          </p:cNvPr>
          <p:cNvSpPr txBox="1"/>
          <p:nvPr/>
        </p:nvSpPr>
        <p:spPr>
          <a:xfrm>
            <a:off x="7533262" y="4104009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8D026D2-E68D-8AD5-E8C6-D3E5F274999A}"/>
              </a:ext>
            </a:extLst>
          </p:cNvPr>
          <p:cNvSpPr txBox="1"/>
          <p:nvPr/>
        </p:nvSpPr>
        <p:spPr>
          <a:xfrm>
            <a:off x="8072713" y="3290500"/>
            <a:ext cx="1419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Village de l’Herbe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72D6287-0D4B-D7FF-DDD7-2C1A06EE1D19}"/>
              </a:ext>
            </a:extLst>
          </p:cNvPr>
          <p:cNvSpPr txBox="1"/>
          <p:nvPr/>
        </p:nvSpPr>
        <p:spPr>
          <a:xfrm>
            <a:off x="9081785" y="5431782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Andernos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5E6CF57-804D-3C95-A138-50959AEC0AD1}"/>
              </a:ext>
            </a:extLst>
          </p:cNvPr>
          <p:cNvSpPr txBox="1"/>
          <p:nvPr/>
        </p:nvSpPr>
        <p:spPr>
          <a:xfrm>
            <a:off x="10477883" y="3325527"/>
            <a:ext cx="12586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Arès (mai 2025)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1C92B1B-46D6-9D40-4ED9-4D2AF0E1A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9732" y="4659513"/>
            <a:ext cx="2012019" cy="167433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68582C0-8B4C-404E-8F89-AE5314244F6D}"/>
              </a:ext>
            </a:extLst>
          </p:cNvPr>
          <p:cNvSpPr txBox="1"/>
          <p:nvPr/>
        </p:nvSpPr>
        <p:spPr>
          <a:xfrm>
            <a:off x="11406484" y="6058269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21463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75EF4-E923-E2CF-56C8-A03B54C82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2B1C2DA-C4E7-8702-40B5-AC6BF4503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E280542-3F9D-721C-2992-330232BB7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Objectifs de l’étude et du stage</a:t>
            </a: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4A815070-D3A9-12B2-4109-3AC2D83967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649492"/>
              </p:ext>
            </p:extLst>
          </p:nvPr>
        </p:nvGraphicFramePr>
        <p:xfrm>
          <a:off x="420239" y="981696"/>
          <a:ext cx="103539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EFF3FF-2826-92AF-F052-B364E9AB8329}"/>
              </a:ext>
            </a:extLst>
          </p:cNvPr>
          <p:cNvSpPr/>
          <p:nvPr/>
        </p:nvSpPr>
        <p:spPr>
          <a:xfrm>
            <a:off x="3629875" y="1206239"/>
            <a:ext cx="6386945" cy="783926"/>
          </a:xfrm>
          <a:prstGeom prst="roundRect">
            <a:avLst/>
          </a:prstGeom>
          <a:noFill/>
          <a:ln w="38100">
            <a:solidFill>
              <a:srgbClr val="00B05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DF85DC-9366-E725-ECDC-EB9C3005AEC0}"/>
              </a:ext>
            </a:extLst>
          </p:cNvPr>
          <p:cNvSpPr/>
          <p:nvPr/>
        </p:nvSpPr>
        <p:spPr>
          <a:xfrm>
            <a:off x="3629875" y="3042883"/>
            <a:ext cx="6386945" cy="1288473"/>
          </a:xfrm>
          <a:prstGeom prst="roundRect">
            <a:avLst/>
          </a:prstGeom>
          <a:noFill/>
          <a:ln w="38100">
            <a:solidFill>
              <a:srgbClr val="00B05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AD16F1-2538-2435-F649-9405A9A24B7E}"/>
              </a:ext>
            </a:extLst>
          </p:cNvPr>
          <p:cNvSpPr txBox="1"/>
          <p:nvPr/>
        </p:nvSpPr>
        <p:spPr>
          <a:xfrm>
            <a:off x="10432473" y="1351711"/>
            <a:ext cx="984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00B050"/>
                </a:solidFill>
              </a:rPr>
              <a:t>Volet 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42684F-9E2F-1D35-DAA5-8AD076899B18}"/>
              </a:ext>
            </a:extLst>
          </p:cNvPr>
          <p:cNvSpPr txBox="1"/>
          <p:nvPr/>
        </p:nvSpPr>
        <p:spPr>
          <a:xfrm>
            <a:off x="10429727" y="3475927"/>
            <a:ext cx="9840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00B050"/>
                </a:solidFill>
              </a:rPr>
              <a:t>Volet 2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50B0C9B-BF19-A6BC-0D82-D18B1E83053A}"/>
              </a:ext>
            </a:extLst>
          </p:cNvPr>
          <p:cNvCxnSpPr>
            <a:cxnSpLocks/>
          </p:cNvCxnSpPr>
          <p:nvPr/>
        </p:nvCxnSpPr>
        <p:spPr>
          <a:xfrm>
            <a:off x="9818755" y="1576005"/>
            <a:ext cx="610972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D82ADD9-46A1-69D6-F924-8068C5A21225}"/>
              </a:ext>
            </a:extLst>
          </p:cNvPr>
          <p:cNvCxnSpPr>
            <a:cxnSpLocks/>
          </p:cNvCxnSpPr>
          <p:nvPr/>
        </p:nvCxnSpPr>
        <p:spPr>
          <a:xfrm>
            <a:off x="9822873" y="3687327"/>
            <a:ext cx="606854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204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75038-652A-F9E3-6D22-33D794B45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F484E3F-F503-D14F-8214-D0749D4E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BA5D3FC-E505-56CB-F9D7-72F6EA124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</a:pPr>
            <a:r>
              <a:rPr lang="fr-FR" sz="28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1 – Etude hydrogéologique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2D30433-05D0-B509-DB8F-0E546EEF83D0}"/>
              </a:ext>
            </a:extLst>
          </p:cNvPr>
          <p:cNvGrpSpPr/>
          <p:nvPr/>
        </p:nvGrpSpPr>
        <p:grpSpPr>
          <a:xfrm>
            <a:off x="835750" y="3109323"/>
            <a:ext cx="4135123" cy="3558175"/>
            <a:chOff x="424272" y="1649912"/>
            <a:chExt cx="4135123" cy="3558175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F25ECED-3814-22D7-41C3-D22302C83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272" y="1649912"/>
              <a:ext cx="4135123" cy="3558175"/>
            </a:xfrm>
            <a:prstGeom prst="rect">
              <a:avLst/>
            </a:prstGeom>
          </p:spPr>
        </p:pic>
        <p:sp>
          <p:nvSpPr>
            <p:cNvPr id="6" name="Organigramme : Connecteur page suivante 5">
              <a:extLst>
                <a:ext uri="{FF2B5EF4-FFF2-40B4-BE49-F238E27FC236}">
                  <a16:creationId xmlns:a16="http://schemas.microsoft.com/office/drawing/2014/main" id="{39A6DAC2-6F60-3EB2-65D8-727449DAEB94}"/>
                </a:ext>
              </a:extLst>
            </p:cNvPr>
            <p:cNvSpPr/>
            <p:nvPr/>
          </p:nvSpPr>
          <p:spPr>
            <a:xfrm>
              <a:off x="2300442" y="2241643"/>
              <a:ext cx="86879" cy="213515"/>
            </a:xfrm>
            <a:prstGeom prst="flowChartOffpage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Organigramme : Connecteur page suivante 15">
              <a:extLst>
                <a:ext uri="{FF2B5EF4-FFF2-40B4-BE49-F238E27FC236}">
                  <a16:creationId xmlns:a16="http://schemas.microsoft.com/office/drawing/2014/main" id="{051F26EB-F01F-6771-F576-62AEDBF7B2A9}"/>
                </a:ext>
              </a:extLst>
            </p:cNvPr>
            <p:cNvSpPr/>
            <p:nvPr/>
          </p:nvSpPr>
          <p:spPr>
            <a:xfrm>
              <a:off x="3716963" y="4045626"/>
              <a:ext cx="86879" cy="213515"/>
            </a:xfrm>
            <a:prstGeom prst="flowChartOffpage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E91D0F8-2835-A289-4FC1-D18DC52F53A2}"/>
                </a:ext>
              </a:extLst>
            </p:cNvPr>
            <p:cNvSpPr txBox="1"/>
            <p:nvPr/>
          </p:nvSpPr>
          <p:spPr>
            <a:xfrm>
              <a:off x="3197361" y="3726464"/>
              <a:ext cx="13299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Ile de </a:t>
              </a:r>
              <a:r>
                <a:rPr lang="fr-FR" sz="1400" b="1" dirty="0" err="1">
                  <a:solidFill>
                    <a:srgbClr val="C0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Malprat</a:t>
              </a:r>
              <a:endParaRPr lang="fr-FR" sz="1400" b="1" dirty="0">
                <a:solidFill>
                  <a:srgbClr val="C0000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Organigramme : Connecteur page suivante 17">
              <a:extLst>
                <a:ext uri="{FF2B5EF4-FFF2-40B4-BE49-F238E27FC236}">
                  <a16:creationId xmlns:a16="http://schemas.microsoft.com/office/drawing/2014/main" id="{CFA7371D-F4CC-C91F-C8B8-9D942B8F0A8B}"/>
                </a:ext>
              </a:extLst>
            </p:cNvPr>
            <p:cNvSpPr/>
            <p:nvPr/>
          </p:nvSpPr>
          <p:spPr>
            <a:xfrm>
              <a:off x="1774230" y="3400095"/>
              <a:ext cx="86879" cy="213515"/>
            </a:xfrm>
            <a:prstGeom prst="flowChartOffpage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Organigramme : Connecteur page suivante 18">
              <a:extLst>
                <a:ext uri="{FF2B5EF4-FFF2-40B4-BE49-F238E27FC236}">
                  <a16:creationId xmlns:a16="http://schemas.microsoft.com/office/drawing/2014/main" id="{76EDF6CB-97BE-6B12-A336-701B5F21417D}"/>
                </a:ext>
              </a:extLst>
            </p:cNvPr>
            <p:cNvSpPr/>
            <p:nvPr/>
          </p:nvSpPr>
          <p:spPr>
            <a:xfrm>
              <a:off x="2861970" y="2540680"/>
              <a:ext cx="86879" cy="213515"/>
            </a:xfrm>
            <a:prstGeom prst="flowChartOffpageConnector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B92556F4-2101-0369-E8D2-BBA1C77CFFB3}"/>
                </a:ext>
              </a:extLst>
            </p:cNvPr>
            <p:cNvSpPr txBox="1"/>
            <p:nvPr/>
          </p:nvSpPr>
          <p:spPr>
            <a:xfrm>
              <a:off x="1985291" y="1872311"/>
              <a:ext cx="6303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Arès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938C24D-DDB2-7B23-A28A-D7E0AE933E0F}"/>
                </a:ext>
              </a:extLst>
            </p:cNvPr>
            <p:cNvSpPr txBox="1"/>
            <p:nvPr/>
          </p:nvSpPr>
          <p:spPr>
            <a:xfrm>
              <a:off x="2506937" y="2173493"/>
              <a:ext cx="1135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Andernos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8103AEE-166A-9832-43C6-73E5821FEBFD}"/>
                </a:ext>
              </a:extLst>
            </p:cNvPr>
            <p:cNvSpPr txBox="1"/>
            <p:nvPr/>
          </p:nvSpPr>
          <p:spPr>
            <a:xfrm>
              <a:off x="1250045" y="3079497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Ile aux Oiseaux</a:t>
              </a:r>
            </a:p>
          </p:txBody>
        </p:sp>
      </p:grpSp>
      <p:pic>
        <p:nvPicPr>
          <p:cNvPr id="23" name="PXL_20250708_151050746.TS">
            <a:hlinkClick r:id="" action="ppaction://media"/>
            <a:extLst>
              <a:ext uri="{FF2B5EF4-FFF2-40B4-BE49-F238E27FC236}">
                <a16:creationId xmlns:a16="http://schemas.microsoft.com/office/drawing/2014/main" id="{96C84296-1633-DE42-0300-85EAB3279A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31025" y="221439"/>
            <a:ext cx="3441079" cy="6117475"/>
          </a:xfrm>
          <a:prstGeom prst="rect">
            <a:avLst/>
          </a:prstGeom>
        </p:spPr>
      </p:pic>
      <p:pic>
        <p:nvPicPr>
          <p:cNvPr id="24" name="Image 23" descr="Une image contenant habits, plein air, personne, sol&#10;&#10;Le contenu généré par l’IA peut être incorrect.">
            <a:extLst>
              <a:ext uri="{FF2B5EF4-FFF2-40B4-BE49-F238E27FC236}">
                <a16:creationId xmlns:a16="http://schemas.microsoft.com/office/drawing/2014/main" id="{8A54CEFB-1365-81F6-B4F8-E86CBDB5D3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868" y="1024778"/>
            <a:ext cx="1794076" cy="3189468"/>
          </a:xfrm>
          <a:prstGeom prst="rect">
            <a:avLst/>
          </a:prstGeom>
        </p:spPr>
      </p:pic>
      <p:pic>
        <p:nvPicPr>
          <p:cNvPr id="25" name="Image 24" descr="Une image contenant plein air, plante, arbre, sol&#10;&#10;Le contenu généré par l’IA peut être incorrect.">
            <a:extLst>
              <a:ext uri="{FF2B5EF4-FFF2-40B4-BE49-F238E27FC236}">
                <a16:creationId xmlns:a16="http://schemas.microsoft.com/office/drawing/2014/main" id="{4A22A053-7BD1-74AF-84C5-CC820B857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3" r="12846"/>
          <a:stretch>
            <a:fillRect/>
          </a:stretch>
        </p:blipFill>
        <p:spPr>
          <a:xfrm rot="5400000">
            <a:off x="6193809" y="4243965"/>
            <a:ext cx="2674189" cy="1870701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2E3908D-F5B9-0EE9-395D-F7F130CE45D1}"/>
              </a:ext>
            </a:extLst>
          </p:cNvPr>
          <p:cNvSpPr txBox="1"/>
          <p:nvPr/>
        </p:nvSpPr>
        <p:spPr>
          <a:xfrm>
            <a:off x="298560" y="1074571"/>
            <a:ext cx="595936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Création d’un système de mesure peu couteux,  transportable et pédagogique</a:t>
            </a:r>
          </a:p>
          <a:p>
            <a:pPr lvl="1">
              <a:buClr>
                <a:schemeClr val="accent6"/>
              </a:buClr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  <a:t> permet à tous de visualiser le niveau </a:t>
            </a:r>
            <a:b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</a:b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  <a:t>    de la nappe</a:t>
            </a:r>
            <a:endParaRPr lang="fr-FR" dirty="0">
              <a:solidFill>
                <a:srgbClr val="1341A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rebuchetMS"/>
            </a:endParaRPr>
          </a:p>
          <a:p>
            <a:pPr marL="285750" indent="-28575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Suivis réalisés sur différents sites « pilotes » </a:t>
            </a:r>
          </a:p>
          <a:p>
            <a:pPr>
              <a:spcBef>
                <a:spcPts val="600"/>
              </a:spcBef>
              <a:buClr>
                <a:schemeClr val="accent6"/>
              </a:buClr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  <a:t>       </a:t>
            </a: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Effet avéré de la marée sur la nappe</a:t>
            </a:r>
            <a:endParaRPr lang="fr-FR" dirty="0">
              <a:solidFill>
                <a:srgbClr val="1341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0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0" mute="1">
                <p:cTn id="12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DAF3C-19BB-B95C-DF50-8A5EA63FE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8A8EB3A-C31A-7D82-EE53-26FFE94FB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F1B702D-8E3B-2BD0-5315-772F1BA4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sz="24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1 – Etude hydrogéologique</a:t>
            </a:r>
            <a:endParaRPr lang="fr-FR" dirty="0"/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5D1B919-BD87-EC7E-B0AF-9B075E9837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2066231"/>
              </p:ext>
            </p:extLst>
          </p:nvPr>
        </p:nvGraphicFramePr>
        <p:xfrm>
          <a:off x="5694852" y="1667804"/>
          <a:ext cx="6928250" cy="3981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C7C66C7-2E05-7DD0-3E78-DDAAD52BAE43}"/>
              </a:ext>
            </a:extLst>
          </p:cNvPr>
          <p:cNvSpPr txBox="1"/>
          <p:nvPr/>
        </p:nvSpPr>
        <p:spPr>
          <a:xfrm>
            <a:off x="6230472" y="3335503"/>
            <a:ext cx="1633830" cy="646331"/>
          </a:xfrm>
          <a:prstGeom prst="rect">
            <a:avLst/>
          </a:prstGeom>
          <a:solidFill>
            <a:srgbClr val="1341A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48 personnes rencontrées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515F0D-0456-4178-97CE-81829D5C9D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636" y="1932208"/>
            <a:ext cx="4056880" cy="2926064"/>
          </a:xfrm>
          <a:prstGeom prst="rect">
            <a:avLst/>
          </a:prstGeom>
        </p:spPr>
      </p:pic>
      <p:pic>
        <p:nvPicPr>
          <p:cNvPr id="8" name="Image 7" descr="Une image contenant plein air, arbre, bâtiment, plante&#10;&#10;Le contenu généré par l’IA peut être incorrect.">
            <a:extLst>
              <a:ext uri="{FF2B5EF4-FFF2-40B4-BE49-F238E27FC236}">
                <a16:creationId xmlns:a16="http://schemas.microsoft.com/office/drawing/2014/main" id="{F5154D52-2E7E-6793-26CA-BD401C0D4D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2" t="3979" r="16817" b="10470"/>
          <a:stretch>
            <a:fillRect/>
          </a:stretch>
        </p:blipFill>
        <p:spPr>
          <a:xfrm rot="5400000">
            <a:off x="3493198" y="4315880"/>
            <a:ext cx="2322228" cy="17587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A46654-4A2D-2F9E-8F96-3A67ACE1CA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4067" y="4645341"/>
            <a:ext cx="2012019" cy="1674338"/>
          </a:xfrm>
          <a:prstGeom prst="rect">
            <a:avLst/>
          </a:prstGeom>
        </p:spPr>
      </p:pic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5FFFD98C-D0D5-B847-EA9D-1FD96A38EB2A}"/>
              </a:ext>
            </a:extLst>
          </p:cNvPr>
          <p:cNvSpPr txBox="1">
            <a:spLocks/>
          </p:cNvSpPr>
          <p:nvPr/>
        </p:nvSpPr>
        <p:spPr>
          <a:xfrm>
            <a:off x="302069" y="1037965"/>
            <a:ext cx="6603555" cy="390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Rencontres et échanges avec les usagers à l’occasion des mesures de terrain</a:t>
            </a:r>
            <a:endParaRPr lang="fr-FR" dirty="0">
              <a:solidFill>
                <a:srgbClr val="1341A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rebuchetMS"/>
            </a:endParaRPr>
          </a:p>
        </p:txBody>
      </p:sp>
    </p:spTree>
    <p:extLst>
      <p:ext uri="{BB962C8B-B14F-4D97-AF65-F5344CB8AC3E}">
        <p14:creationId xmlns:p14="http://schemas.microsoft.com/office/powerpoint/2010/main" val="293097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F0D52-BEB8-589F-87FB-4106495AD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A83D37D-FEC9-E399-03E0-149F269C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74B2531-4526-C255-C8FD-55F7C4C4F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</a:pPr>
            <a:r>
              <a:rPr lang="fr-FR" sz="28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2 – Recensement des ouvrages artésiens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956DE4D-4689-EA0B-4C10-A6E4E7C9A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39711"/>
            <a:ext cx="5830111" cy="480683"/>
          </a:xfrm>
        </p:spPr>
        <p:txBody>
          <a:bodyPr>
            <a:noAutofit/>
          </a:bodyPr>
          <a:lstStyle/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3E9741-2851-68D2-0C4F-041BCB885A32}"/>
              </a:ext>
            </a:extLst>
          </p:cNvPr>
          <p:cNvSpPr txBox="1"/>
          <p:nvPr/>
        </p:nvSpPr>
        <p:spPr>
          <a:xfrm>
            <a:off x="1227714" y="6194768"/>
            <a:ext cx="361669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Source : Banque de données du sous-sol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430CAF-B340-D04C-DC6A-5F260629FEBF}"/>
              </a:ext>
            </a:extLst>
          </p:cNvPr>
          <p:cNvSpPr txBox="1"/>
          <p:nvPr/>
        </p:nvSpPr>
        <p:spPr>
          <a:xfrm>
            <a:off x="5497285" y="5359288"/>
            <a:ext cx="60743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50000"/>
              </a:lnSpc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Captant essentiellement la nappe du </a:t>
            </a:r>
            <a:r>
              <a:rPr lang="fr-FR" b="1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Miocène</a:t>
            </a:r>
            <a:endParaRPr lang="fr-FR" dirty="0">
              <a:solidFill>
                <a:srgbClr val="1341A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rebuchetMS"/>
            </a:endParaRPr>
          </a:p>
          <a:p>
            <a:pPr marL="285750" indent="-285750" algn="ctr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</a:rPr>
              <a:t>Etat et usage à préciser/consolider </a:t>
            </a:r>
            <a:endParaRPr lang="fr-FR" dirty="0">
              <a:solidFill>
                <a:srgbClr val="1341A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CAC9C5-7E86-085C-7701-3B25EBD3A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62" y="1588261"/>
            <a:ext cx="4895573" cy="4408064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7FEB707-D19A-859F-0C80-9C2DF6D22DC0}"/>
              </a:ext>
            </a:extLst>
          </p:cNvPr>
          <p:cNvSpPr txBox="1"/>
          <p:nvPr/>
        </p:nvSpPr>
        <p:spPr>
          <a:xfrm>
            <a:off x="9154051" y="2972486"/>
            <a:ext cx="2147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9BBB5A"/>
                </a:solidFill>
              </a:rPr>
              <a:t>ouvrages n’étant plus artésiens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766DB34-F701-6428-536E-F53474FA87B9}"/>
              </a:ext>
            </a:extLst>
          </p:cNvPr>
          <p:cNvSpPr txBox="1"/>
          <p:nvPr/>
        </p:nvSpPr>
        <p:spPr>
          <a:xfrm>
            <a:off x="6275712" y="1231784"/>
            <a:ext cx="55962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>
                <a:solidFill>
                  <a:srgbClr val="1341A1"/>
                </a:solidFill>
              </a:rPr>
              <a:t>92 ouvrages </a:t>
            </a:r>
            <a:r>
              <a:rPr lang="fr-FR" sz="2200" dirty="0">
                <a:solidFill>
                  <a:srgbClr val="1341A1"/>
                </a:solidFill>
              </a:rPr>
              <a:t>recensés sur 11 communes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CBE01A2-AAE0-C78B-7CD8-24E9EBE720A9}"/>
              </a:ext>
            </a:extLst>
          </p:cNvPr>
          <p:cNvGrpSpPr/>
          <p:nvPr/>
        </p:nvGrpSpPr>
        <p:grpSpPr>
          <a:xfrm>
            <a:off x="5848828" y="2196760"/>
            <a:ext cx="3709353" cy="3191067"/>
            <a:chOff x="6764541" y="2544226"/>
            <a:chExt cx="3709353" cy="2768537"/>
          </a:xfrm>
        </p:grpSpPr>
        <p:graphicFrame>
          <p:nvGraphicFramePr>
            <p:cNvPr id="11" name="Graphique 10">
              <a:extLst>
                <a:ext uri="{FF2B5EF4-FFF2-40B4-BE49-F238E27FC236}">
                  <a16:creationId xmlns:a16="http://schemas.microsoft.com/office/drawing/2014/main" id="{241B06BF-8D05-9B8D-3EA0-82CDB00F4E5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21084725"/>
                </p:ext>
              </p:extLst>
            </p:nvPr>
          </p:nvGraphicFramePr>
          <p:xfrm>
            <a:off x="6764541" y="2544226"/>
            <a:ext cx="3709353" cy="27685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6EE3B77F-543E-F451-5958-F3D70E9FA572}"/>
                </a:ext>
              </a:extLst>
            </p:cNvPr>
            <p:cNvSpPr txBox="1"/>
            <p:nvPr/>
          </p:nvSpPr>
          <p:spPr>
            <a:xfrm>
              <a:off x="6878761" y="3310757"/>
              <a:ext cx="18029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45</a:t>
              </a:r>
            </a:p>
            <a:p>
              <a:pPr algn="ctr"/>
              <a:r>
                <a:rPr lang="fr-FR" sz="1600" dirty="0">
                  <a:solidFill>
                    <a:schemeClr val="bg1"/>
                  </a:solidFill>
                </a:rPr>
                <a:t>ouvrages sans information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996EABD6-5497-E71E-4F0E-1DC7D822B8C0}"/>
                </a:ext>
              </a:extLst>
            </p:cNvPr>
            <p:cNvSpPr txBox="1"/>
            <p:nvPr/>
          </p:nvSpPr>
          <p:spPr>
            <a:xfrm>
              <a:off x="8357838" y="3853692"/>
              <a:ext cx="1452114" cy="667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20</a:t>
              </a:r>
            </a:p>
            <a:p>
              <a:pPr algn="ctr"/>
              <a:r>
                <a:rPr lang="fr-FR" sz="1400" dirty="0">
                  <a:solidFill>
                    <a:schemeClr val="bg1"/>
                  </a:solidFill>
                </a:rPr>
                <a:t>Ouvrages Rebouchés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0ED05C5C-D7A2-5D3C-70F1-96632D04527F}"/>
                </a:ext>
              </a:extLst>
            </p:cNvPr>
            <p:cNvSpPr txBox="1"/>
            <p:nvPr/>
          </p:nvSpPr>
          <p:spPr>
            <a:xfrm>
              <a:off x="9523399" y="3363443"/>
              <a:ext cx="4661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A171975-E1E3-CFB9-ADD9-A3E22E666276}"/>
                </a:ext>
              </a:extLst>
            </p:cNvPr>
            <p:cNvSpPr txBox="1"/>
            <p:nvPr/>
          </p:nvSpPr>
          <p:spPr>
            <a:xfrm>
              <a:off x="8741880" y="2893299"/>
              <a:ext cx="6639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chemeClr val="bg1"/>
                  </a:solidFill>
                </a:rPr>
                <a:t>17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D1259518-BD91-9C59-B7E1-F413DB3B05DD}"/>
              </a:ext>
            </a:extLst>
          </p:cNvPr>
          <p:cNvSpPr txBox="1"/>
          <p:nvPr/>
        </p:nvSpPr>
        <p:spPr>
          <a:xfrm>
            <a:off x="8180586" y="1898136"/>
            <a:ext cx="3709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5081BD"/>
                </a:solidFill>
              </a:rPr>
              <a:t>ouvrages artésiens jaillissants</a:t>
            </a:r>
          </a:p>
          <a:p>
            <a:pPr algn="ctr"/>
            <a:r>
              <a:rPr lang="fr-FR" b="1" dirty="0">
                <a:solidFill>
                  <a:srgbClr val="5081BD"/>
                </a:solidFill>
                <a:sym typeface="Wingdings" panose="05000000000000000000" pitchFamily="2" charset="2"/>
              </a:rPr>
              <a:t></a:t>
            </a:r>
            <a:r>
              <a:rPr lang="fr-FR" b="1" dirty="0">
                <a:solidFill>
                  <a:srgbClr val="5081BD"/>
                </a:solidFill>
              </a:rPr>
              <a:t> seulement 2 ont un écoulement régulé</a:t>
            </a:r>
          </a:p>
        </p:txBody>
      </p:sp>
      <p:sp>
        <p:nvSpPr>
          <p:cNvPr id="25" name="Espace réservé du contenu 1">
            <a:extLst>
              <a:ext uri="{FF2B5EF4-FFF2-40B4-BE49-F238E27FC236}">
                <a16:creationId xmlns:a16="http://schemas.microsoft.com/office/drawing/2014/main" id="{F71E5320-B086-071A-D979-6724E2840214}"/>
              </a:ext>
            </a:extLst>
          </p:cNvPr>
          <p:cNvSpPr txBox="1">
            <a:spLocks/>
          </p:cNvSpPr>
          <p:nvPr/>
        </p:nvSpPr>
        <p:spPr>
          <a:xfrm>
            <a:off x="302070" y="1037965"/>
            <a:ext cx="5928402" cy="39047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Inventaires et collecte de données</a:t>
            </a:r>
            <a:endParaRPr lang="fr-FR" dirty="0">
              <a:solidFill>
                <a:srgbClr val="1341A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rebuchetMS"/>
            </a:endParaRPr>
          </a:p>
        </p:txBody>
      </p:sp>
    </p:spTree>
    <p:extLst>
      <p:ext uri="{BB962C8B-B14F-4D97-AF65-F5344CB8AC3E}">
        <p14:creationId xmlns:p14="http://schemas.microsoft.com/office/powerpoint/2010/main" val="1537475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D0526-163A-4E6B-F00A-2C7691B11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937B977-B242-BBBA-1C3D-08B8D470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A2A0F28-9770-BB43-FA91-91A5BB396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</a:pPr>
            <a:r>
              <a:rPr lang="fr-FR" sz="28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2 – Recensement des ouvrages artésiens 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8F128AA-694C-0708-F487-D3907313B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70" y="1037966"/>
            <a:ext cx="5928402" cy="722758"/>
          </a:xfrm>
        </p:spPr>
        <p:txBody>
          <a:bodyPr>
            <a:noAutofit/>
          </a:bodyPr>
          <a:lstStyle/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Rencontres des collectivités pour consolidation </a:t>
            </a:r>
            <a:b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</a:b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de l’inventaire</a:t>
            </a: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D9B2AAE3-564B-5757-B00C-805FAA529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165096"/>
              </p:ext>
            </p:extLst>
          </p:nvPr>
        </p:nvGraphicFramePr>
        <p:xfrm>
          <a:off x="1188371" y="2003257"/>
          <a:ext cx="4461280" cy="4048125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603795">
                  <a:extLst>
                    <a:ext uri="{9D8B030D-6E8A-4147-A177-3AD203B41FA5}">
                      <a16:colId xmlns:a16="http://schemas.microsoft.com/office/drawing/2014/main" val="107270793"/>
                    </a:ext>
                  </a:extLst>
                </a:gridCol>
                <a:gridCol w="1857485">
                  <a:extLst>
                    <a:ext uri="{9D8B030D-6E8A-4147-A177-3AD203B41FA5}">
                      <a16:colId xmlns:a16="http://schemas.microsoft.com/office/drawing/2014/main" val="3286803171"/>
                    </a:ext>
                  </a:extLst>
                </a:gridCol>
              </a:tblGrid>
              <a:tr h="16733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5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Etat d’avancement des contacts collectivités</a:t>
                      </a:r>
                      <a:endParaRPr lang="fr-FR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6217389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La Teste-de-Buch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5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Rencontré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506282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Arcachon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 rencontré</a:t>
                      </a:r>
                    </a:p>
                  </a:txBody>
                  <a:tcPr marL="9525" marR="9525" marT="9525" marB="0" anchor="ctr">
                    <a:lnT w="12700" cmpd="sng">
                      <a:noFill/>
                    </a:lnT>
                    <a:solidFill>
                      <a:srgbClr val="E0AA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113232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Gujan-Mestras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 rencontré</a:t>
                      </a:r>
                    </a:p>
                  </a:txBody>
                  <a:tcPr marL="9525" marR="9525" marT="9525" marB="0" anchor="ctr">
                    <a:solidFill>
                      <a:srgbClr val="E0AA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525658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Marcheprime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Rencontré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763971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 err="1">
                          <a:effectLst/>
                          <a:latin typeface="+mn-lt"/>
                        </a:rPr>
                        <a:t>Mios</a:t>
                      </a:r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Rencontré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032337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 </a:t>
                      </a:r>
                      <a:r>
                        <a:rPr lang="fr-FR" sz="15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Teich</a:t>
                      </a:r>
                      <a:r>
                        <a:rPr lang="fr-FR" sz="15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fr-FR" sz="15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 rencontré</a:t>
                      </a:r>
                    </a:p>
                  </a:txBody>
                  <a:tcPr marL="9525" marR="9525" marT="9525" marB="0" anchor="ctr">
                    <a:solidFill>
                      <a:srgbClr val="E0AA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838014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Biganos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Rencontré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195748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Audenge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Echanges</a:t>
                      </a:r>
                    </a:p>
                  </a:txBody>
                  <a:tcPr marL="9525" marR="9525" marT="9525" marB="0" anchor="ctr">
                    <a:solidFill>
                      <a:srgbClr val="BDB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921058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 err="1">
                          <a:effectLst/>
                          <a:latin typeface="+mn-lt"/>
                        </a:rPr>
                        <a:t>Lanton</a:t>
                      </a:r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Echanges</a:t>
                      </a:r>
                    </a:p>
                  </a:txBody>
                  <a:tcPr marL="9525" marR="9525" marT="9525" marB="0" anchor="ctr">
                    <a:solidFill>
                      <a:srgbClr val="BDBA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776320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Andernos les Bains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Rencontré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7447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Arès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Rencontré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978530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Lège-Cap-Ferret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Rencontré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531126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COBAN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Echanges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238668"/>
                  </a:ext>
                </a:extLst>
              </a:tr>
              <a:tr h="16733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5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COBAS </a:t>
                      </a:r>
                      <a:endParaRPr lang="fr-FR" sz="15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 rencontré</a:t>
                      </a:r>
                    </a:p>
                  </a:txBody>
                  <a:tcPr marL="9525" marR="9525" marT="9525" marB="0" anchor="ctr">
                    <a:solidFill>
                      <a:srgbClr val="E0AA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819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SIBA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Echanges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042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effectLst/>
                          <a:latin typeface="+mn-lt"/>
                        </a:rPr>
                        <a:t>Conservatoire du Littoral 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Rencontré</a:t>
                      </a:r>
                      <a:endParaRPr lang="fr-FR" sz="15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64312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FA87BDB7-74D1-2591-2942-868EB21A7D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521" y="2497879"/>
            <a:ext cx="4303970" cy="3768599"/>
          </a:xfrm>
          <a:prstGeom prst="rect">
            <a:avLst/>
          </a:prstGeom>
          <a:noFill/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C0C6B4D7-819C-6698-7F08-DEA81AC6A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221792"/>
              </p:ext>
            </p:extLst>
          </p:nvPr>
        </p:nvGraphicFramePr>
        <p:xfrm>
          <a:off x="7055784" y="1167872"/>
          <a:ext cx="4461279" cy="77095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65408">
                  <a:extLst>
                    <a:ext uri="{9D8B030D-6E8A-4147-A177-3AD203B41FA5}">
                      <a16:colId xmlns:a16="http://schemas.microsoft.com/office/drawing/2014/main" val="1439504414"/>
                    </a:ext>
                  </a:extLst>
                </a:gridCol>
                <a:gridCol w="1109274">
                  <a:extLst>
                    <a:ext uri="{9D8B030D-6E8A-4147-A177-3AD203B41FA5}">
                      <a16:colId xmlns:a16="http://schemas.microsoft.com/office/drawing/2014/main" val="183007270"/>
                    </a:ext>
                  </a:extLst>
                </a:gridCol>
                <a:gridCol w="2386597">
                  <a:extLst>
                    <a:ext uri="{9D8B030D-6E8A-4147-A177-3AD203B41FA5}">
                      <a16:colId xmlns:a16="http://schemas.microsoft.com/office/drawing/2014/main" val="321864894"/>
                    </a:ext>
                  </a:extLst>
                </a:gridCol>
              </a:tblGrid>
              <a:tr h="9779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100" dirty="0">
                          <a:solidFill>
                            <a:srgbClr val="1341A1"/>
                          </a:solidFill>
                          <a:effectLst/>
                          <a:latin typeface="+mj-lt"/>
                        </a:rPr>
                        <a:t>Ouvrages encore en usage identifiés à ce jour</a:t>
                      </a:r>
                      <a:endParaRPr lang="fr-FR" sz="1600" kern="100" dirty="0">
                        <a:solidFill>
                          <a:srgbClr val="1341A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004353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100" dirty="0">
                          <a:solidFill>
                            <a:srgbClr val="1341A1"/>
                          </a:solidFill>
                          <a:effectLst/>
                          <a:latin typeface="+mj-lt"/>
                        </a:rPr>
                        <a:t>Arès</a:t>
                      </a:r>
                      <a:endParaRPr lang="fr-FR" sz="1600" kern="100" dirty="0">
                        <a:solidFill>
                          <a:srgbClr val="1341A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100" dirty="0">
                          <a:solidFill>
                            <a:srgbClr val="1341A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Andernos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100" dirty="0">
                          <a:solidFill>
                            <a:srgbClr val="1341A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 Teste-de-Buch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69051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100" dirty="0">
                          <a:solidFill>
                            <a:srgbClr val="1341A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100" dirty="0">
                          <a:solidFill>
                            <a:srgbClr val="1341A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kern="100" dirty="0">
                          <a:solidFill>
                            <a:srgbClr val="1341A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7942694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334AEE20-2661-5E3A-0D7D-0EAEA2EC0778}"/>
              </a:ext>
            </a:extLst>
          </p:cNvPr>
          <p:cNvSpPr txBox="1"/>
          <p:nvPr/>
        </p:nvSpPr>
        <p:spPr>
          <a:xfrm>
            <a:off x="7419567" y="2033687"/>
            <a:ext cx="373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</a:rPr>
              <a:t>8 ouvrages sur les 17 identifiés</a:t>
            </a: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D1BE43DE-51A6-8532-0F92-C892295A2D9C}"/>
              </a:ext>
            </a:extLst>
          </p:cNvPr>
          <p:cNvSpPr/>
          <p:nvPr/>
        </p:nvSpPr>
        <p:spPr>
          <a:xfrm>
            <a:off x="8482013" y="2652713"/>
            <a:ext cx="1071562" cy="904875"/>
          </a:xfrm>
          <a:custGeom>
            <a:avLst/>
            <a:gdLst>
              <a:gd name="connsiteX0" fmla="*/ 0 w 1071562"/>
              <a:gd name="connsiteY0" fmla="*/ 661987 h 904875"/>
              <a:gd name="connsiteX1" fmla="*/ 71437 w 1071562"/>
              <a:gd name="connsiteY1" fmla="*/ 638175 h 904875"/>
              <a:gd name="connsiteX2" fmla="*/ 114300 w 1071562"/>
              <a:gd name="connsiteY2" fmla="*/ 604837 h 904875"/>
              <a:gd name="connsiteX3" fmla="*/ 128587 w 1071562"/>
              <a:gd name="connsiteY3" fmla="*/ 547687 h 904875"/>
              <a:gd name="connsiteX4" fmla="*/ 138112 w 1071562"/>
              <a:gd name="connsiteY4" fmla="*/ 533400 h 904875"/>
              <a:gd name="connsiteX5" fmla="*/ 166687 w 1071562"/>
              <a:gd name="connsiteY5" fmla="*/ 504825 h 904875"/>
              <a:gd name="connsiteX6" fmla="*/ 781050 w 1071562"/>
              <a:gd name="connsiteY6" fmla="*/ 228600 h 904875"/>
              <a:gd name="connsiteX7" fmla="*/ 852487 w 1071562"/>
              <a:gd name="connsiteY7" fmla="*/ 0 h 904875"/>
              <a:gd name="connsiteX8" fmla="*/ 1071562 w 1071562"/>
              <a:gd name="connsiteY8" fmla="*/ 185737 h 904875"/>
              <a:gd name="connsiteX9" fmla="*/ 928687 w 1071562"/>
              <a:gd name="connsiteY9" fmla="*/ 495300 h 904875"/>
              <a:gd name="connsiteX10" fmla="*/ 823912 w 1071562"/>
              <a:gd name="connsiteY10" fmla="*/ 623887 h 904875"/>
              <a:gd name="connsiteX11" fmla="*/ 519112 w 1071562"/>
              <a:gd name="connsiteY11" fmla="*/ 681037 h 904875"/>
              <a:gd name="connsiteX12" fmla="*/ 504825 w 1071562"/>
              <a:gd name="connsiteY12" fmla="*/ 714375 h 904875"/>
              <a:gd name="connsiteX13" fmla="*/ 438150 w 1071562"/>
              <a:gd name="connsiteY13" fmla="*/ 723900 h 904875"/>
              <a:gd name="connsiteX14" fmla="*/ 357187 w 1071562"/>
              <a:gd name="connsiteY14" fmla="*/ 790575 h 904875"/>
              <a:gd name="connsiteX15" fmla="*/ 319087 w 1071562"/>
              <a:gd name="connsiteY15" fmla="*/ 833437 h 904875"/>
              <a:gd name="connsiteX16" fmla="*/ 257175 w 1071562"/>
              <a:gd name="connsiteY16" fmla="*/ 904875 h 904875"/>
              <a:gd name="connsiteX17" fmla="*/ 114300 w 1071562"/>
              <a:gd name="connsiteY17" fmla="*/ 790575 h 904875"/>
              <a:gd name="connsiteX18" fmla="*/ 47625 w 1071562"/>
              <a:gd name="connsiteY18" fmla="*/ 728662 h 904875"/>
              <a:gd name="connsiteX19" fmla="*/ 0 w 1071562"/>
              <a:gd name="connsiteY19" fmla="*/ 661987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71562" h="904875">
                <a:moveTo>
                  <a:pt x="0" y="661987"/>
                </a:moveTo>
                <a:lnTo>
                  <a:pt x="71437" y="638175"/>
                </a:lnTo>
                <a:lnTo>
                  <a:pt x="114300" y="604837"/>
                </a:lnTo>
                <a:lnTo>
                  <a:pt x="128587" y="547687"/>
                </a:lnTo>
                <a:lnTo>
                  <a:pt x="138112" y="533400"/>
                </a:lnTo>
                <a:lnTo>
                  <a:pt x="166687" y="504825"/>
                </a:lnTo>
                <a:lnTo>
                  <a:pt x="781050" y="228600"/>
                </a:lnTo>
                <a:lnTo>
                  <a:pt x="852487" y="0"/>
                </a:lnTo>
                <a:lnTo>
                  <a:pt x="1071562" y="185737"/>
                </a:lnTo>
                <a:lnTo>
                  <a:pt x="928687" y="495300"/>
                </a:lnTo>
                <a:lnTo>
                  <a:pt x="823912" y="623887"/>
                </a:lnTo>
                <a:lnTo>
                  <a:pt x="519112" y="681037"/>
                </a:lnTo>
                <a:lnTo>
                  <a:pt x="504825" y="714375"/>
                </a:lnTo>
                <a:lnTo>
                  <a:pt x="438150" y="723900"/>
                </a:lnTo>
                <a:lnTo>
                  <a:pt x="357187" y="790575"/>
                </a:lnTo>
                <a:lnTo>
                  <a:pt x="319087" y="833437"/>
                </a:lnTo>
                <a:lnTo>
                  <a:pt x="257175" y="904875"/>
                </a:lnTo>
                <a:lnTo>
                  <a:pt x="114300" y="790575"/>
                </a:lnTo>
                <a:lnTo>
                  <a:pt x="47625" y="728662"/>
                </a:lnTo>
                <a:lnTo>
                  <a:pt x="0" y="661987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4E3FCD82-C8C0-AAE7-EC38-800ABF985C02}"/>
              </a:ext>
            </a:extLst>
          </p:cNvPr>
          <p:cNvSpPr/>
          <p:nvPr/>
        </p:nvSpPr>
        <p:spPr>
          <a:xfrm>
            <a:off x="8734425" y="3286125"/>
            <a:ext cx="542925" cy="542925"/>
          </a:xfrm>
          <a:custGeom>
            <a:avLst/>
            <a:gdLst>
              <a:gd name="connsiteX0" fmla="*/ 0 w 542925"/>
              <a:gd name="connsiteY0" fmla="*/ 290513 h 542925"/>
              <a:gd name="connsiteX1" fmla="*/ 57150 w 542925"/>
              <a:gd name="connsiteY1" fmla="*/ 333375 h 542925"/>
              <a:gd name="connsiteX2" fmla="*/ 152400 w 542925"/>
              <a:gd name="connsiteY2" fmla="*/ 385763 h 542925"/>
              <a:gd name="connsiteX3" fmla="*/ 266700 w 542925"/>
              <a:gd name="connsiteY3" fmla="*/ 542925 h 542925"/>
              <a:gd name="connsiteX4" fmla="*/ 366713 w 542925"/>
              <a:gd name="connsiteY4" fmla="*/ 476250 h 542925"/>
              <a:gd name="connsiteX5" fmla="*/ 357188 w 542925"/>
              <a:gd name="connsiteY5" fmla="*/ 428625 h 542925"/>
              <a:gd name="connsiteX6" fmla="*/ 433388 w 542925"/>
              <a:gd name="connsiteY6" fmla="*/ 314325 h 542925"/>
              <a:gd name="connsiteX7" fmla="*/ 481013 w 542925"/>
              <a:gd name="connsiteY7" fmla="*/ 200025 h 542925"/>
              <a:gd name="connsiteX8" fmla="*/ 542925 w 542925"/>
              <a:gd name="connsiteY8" fmla="*/ 0 h 542925"/>
              <a:gd name="connsiteX9" fmla="*/ 300038 w 542925"/>
              <a:gd name="connsiteY9" fmla="*/ 42863 h 542925"/>
              <a:gd name="connsiteX10" fmla="*/ 257175 w 542925"/>
              <a:gd name="connsiteY10" fmla="*/ 76200 h 542925"/>
              <a:gd name="connsiteX11" fmla="*/ 166688 w 542925"/>
              <a:gd name="connsiteY11" fmla="*/ 90488 h 542925"/>
              <a:gd name="connsiteX12" fmla="*/ 0 w 542925"/>
              <a:gd name="connsiteY12" fmla="*/ 290513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2925" h="542925">
                <a:moveTo>
                  <a:pt x="0" y="290513"/>
                </a:moveTo>
                <a:lnTo>
                  <a:pt x="57150" y="333375"/>
                </a:lnTo>
                <a:lnTo>
                  <a:pt x="152400" y="385763"/>
                </a:lnTo>
                <a:lnTo>
                  <a:pt x="266700" y="542925"/>
                </a:lnTo>
                <a:lnTo>
                  <a:pt x="366713" y="476250"/>
                </a:lnTo>
                <a:lnTo>
                  <a:pt x="357188" y="428625"/>
                </a:lnTo>
                <a:lnTo>
                  <a:pt x="433388" y="314325"/>
                </a:lnTo>
                <a:lnTo>
                  <a:pt x="481013" y="200025"/>
                </a:lnTo>
                <a:lnTo>
                  <a:pt x="542925" y="0"/>
                </a:lnTo>
                <a:lnTo>
                  <a:pt x="300038" y="42863"/>
                </a:lnTo>
                <a:lnTo>
                  <a:pt x="257175" y="76200"/>
                </a:lnTo>
                <a:lnTo>
                  <a:pt x="166688" y="90488"/>
                </a:lnTo>
                <a:lnTo>
                  <a:pt x="0" y="290513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583FCA7B-EDA5-EF91-295F-DCB23EAEFF7C}"/>
              </a:ext>
            </a:extLst>
          </p:cNvPr>
          <p:cNvSpPr/>
          <p:nvPr/>
        </p:nvSpPr>
        <p:spPr>
          <a:xfrm>
            <a:off x="7688580" y="4472940"/>
            <a:ext cx="1074420" cy="1706880"/>
          </a:xfrm>
          <a:custGeom>
            <a:avLst/>
            <a:gdLst>
              <a:gd name="connsiteX0" fmla="*/ 411480 w 1074420"/>
              <a:gd name="connsiteY0" fmla="*/ 121920 h 1706880"/>
              <a:gd name="connsiteX1" fmla="*/ 868680 w 1074420"/>
              <a:gd name="connsiteY1" fmla="*/ 0 h 1706880"/>
              <a:gd name="connsiteX2" fmla="*/ 845820 w 1074420"/>
              <a:gd name="connsiteY2" fmla="*/ 45720 h 1706880"/>
              <a:gd name="connsiteX3" fmla="*/ 1028700 w 1074420"/>
              <a:gd name="connsiteY3" fmla="*/ 68580 h 1706880"/>
              <a:gd name="connsiteX4" fmla="*/ 1074420 w 1074420"/>
              <a:gd name="connsiteY4" fmla="*/ 670560 h 1706880"/>
              <a:gd name="connsiteX5" fmla="*/ 1028700 w 1074420"/>
              <a:gd name="connsiteY5" fmla="*/ 1424940 h 1706880"/>
              <a:gd name="connsiteX6" fmla="*/ 0 w 1074420"/>
              <a:gd name="connsiteY6" fmla="*/ 1706880 h 1706880"/>
              <a:gd name="connsiteX7" fmla="*/ 53340 w 1074420"/>
              <a:gd name="connsiteY7" fmla="*/ 1447800 h 1706880"/>
              <a:gd name="connsiteX8" fmla="*/ 60960 w 1074420"/>
              <a:gd name="connsiteY8" fmla="*/ 1264920 h 1706880"/>
              <a:gd name="connsiteX9" fmla="*/ 30480 w 1074420"/>
              <a:gd name="connsiteY9" fmla="*/ 1143000 h 1706880"/>
              <a:gd name="connsiteX10" fmla="*/ 38100 w 1074420"/>
              <a:gd name="connsiteY10" fmla="*/ 967740 h 1706880"/>
              <a:gd name="connsiteX11" fmla="*/ 121920 w 1074420"/>
              <a:gd name="connsiteY11" fmla="*/ 838200 h 1706880"/>
              <a:gd name="connsiteX12" fmla="*/ 266700 w 1074420"/>
              <a:gd name="connsiteY12" fmla="*/ 655320 h 1706880"/>
              <a:gd name="connsiteX13" fmla="*/ 342900 w 1074420"/>
              <a:gd name="connsiteY13" fmla="*/ 510540 h 1706880"/>
              <a:gd name="connsiteX14" fmla="*/ 411480 w 1074420"/>
              <a:gd name="connsiteY14" fmla="*/ 327660 h 1706880"/>
              <a:gd name="connsiteX15" fmla="*/ 411480 w 1074420"/>
              <a:gd name="connsiteY15" fmla="*/ 121920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74420" h="1706880">
                <a:moveTo>
                  <a:pt x="411480" y="121920"/>
                </a:moveTo>
                <a:lnTo>
                  <a:pt x="868680" y="0"/>
                </a:lnTo>
                <a:lnTo>
                  <a:pt x="845820" y="45720"/>
                </a:lnTo>
                <a:lnTo>
                  <a:pt x="1028700" y="68580"/>
                </a:lnTo>
                <a:lnTo>
                  <a:pt x="1074420" y="670560"/>
                </a:lnTo>
                <a:lnTo>
                  <a:pt x="1028700" y="1424940"/>
                </a:lnTo>
                <a:lnTo>
                  <a:pt x="0" y="1706880"/>
                </a:lnTo>
                <a:lnTo>
                  <a:pt x="53340" y="1447800"/>
                </a:lnTo>
                <a:lnTo>
                  <a:pt x="60960" y="1264920"/>
                </a:lnTo>
                <a:lnTo>
                  <a:pt x="30480" y="1143000"/>
                </a:lnTo>
                <a:lnTo>
                  <a:pt x="38100" y="967740"/>
                </a:lnTo>
                <a:lnTo>
                  <a:pt x="121920" y="838200"/>
                </a:lnTo>
                <a:lnTo>
                  <a:pt x="266700" y="655320"/>
                </a:lnTo>
                <a:lnTo>
                  <a:pt x="342900" y="510540"/>
                </a:lnTo>
                <a:lnTo>
                  <a:pt x="411480" y="327660"/>
                </a:lnTo>
                <a:lnTo>
                  <a:pt x="411480" y="12192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26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E3AA3-8EAD-BF74-9652-2EAD82806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FFD91B4-F0C2-1CBB-DDD9-24C80BE3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A7BAFA1-5477-947A-7A09-4882835F6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Bilan des rencontres avec les collectivités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CEF97F7-3F5A-154F-DC1D-1C181B5BF5B7}"/>
              </a:ext>
            </a:extLst>
          </p:cNvPr>
          <p:cNvSpPr txBox="1"/>
          <p:nvPr/>
        </p:nvSpPr>
        <p:spPr>
          <a:xfrm>
            <a:off x="6115073" y="5408237"/>
            <a:ext cx="5619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Pistes évoquées </a:t>
            </a:r>
          </a:p>
          <a:p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action collective à travers le SAGE</a:t>
            </a: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5BBEFA36-3C69-1E6F-849C-AC8F839D6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005661"/>
              </p:ext>
            </p:extLst>
          </p:nvPr>
        </p:nvGraphicFramePr>
        <p:xfrm>
          <a:off x="298560" y="1308908"/>
          <a:ext cx="11633027" cy="3859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7073">
                  <a:extLst>
                    <a:ext uri="{9D8B030D-6E8A-4147-A177-3AD203B41FA5}">
                      <a16:colId xmlns:a16="http://schemas.microsoft.com/office/drawing/2014/main" val="428728285"/>
                    </a:ext>
                  </a:extLst>
                </a:gridCol>
                <a:gridCol w="6065954">
                  <a:extLst>
                    <a:ext uri="{9D8B030D-6E8A-4147-A177-3AD203B41FA5}">
                      <a16:colId xmlns:a16="http://schemas.microsoft.com/office/drawing/2014/main" val="1100601268"/>
                    </a:ext>
                  </a:extLst>
                </a:gridCol>
              </a:tblGrid>
              <a:tr h="3989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ENSEIGNEMENTS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bg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LIMITES SOULEVEES PAR LES COLLECTIVITES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900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485234"/>
                  </a:ext>
                </a:extLst>
              </a:tr>
              <a:tr h="622940"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Communes volontaires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1F2CE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Eau « non potable » utilisée comme eau de boisson  risque sanitaire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09372"/>
                  </a:ext>
                </a:extLst>
              </a:tr>
              <a:tr h="885231"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Les collectivités et les usagers verbalisent l’importance des économies d’eau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solidFill>
                      <a:srgbClr val="E1F2CE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Crainte à travers l’équipement des fontaines d’encourager les usages </a:t>
                      </a:r>
                      <a:br>
                        <a:rPr lang="fr-FR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1600" b="0" dirty="0">
                          <a:solidFill>
                            <a:schemeClr val="tx1"/>
                          </a:solidFill>
                        </a:rPr>
                        <a:t>alors que l’eau est « non potable »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578221"/>
                  </a:ext>
                </a:extLst>
              </a:tr>
              <a:tr h="885231"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Les usagers sont attachés à ces fontaines (patrimoine) et à leurs usages (eau de consommation)</a:t>
                      </a:r>
                    </a:p>
                  </a:txBody>
                  <a:tcPr anchor="ctr">
                    <a:solidFill>
                      <a:srgbClr val="E1F2CE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Appréhension de la perception des usagers si la mairie agit seule pour réguler ces fontaines </a:t>
                      </a:r>
                      <a:br>
                        <a:rPr lang="fr-FR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fr-FR" sz="16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fr-FR" sz="16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panneaux « eau non potable » ou « eau règlementairement non potable » installés sont arrachés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986017"/>
                  </a:ext>
                </a:extLst>
              </a:tr>
              <a:tr h="885231">
                <a:tc>
                  <a:txBody>
                    <a:bodyPr/>
                    <a:lstStyle/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Les connaissances de ces ouvrages </a:t>
                      </a:r>
                      <a:br>
                        <a:rPr lang="fr-FR" sz="16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</a:br>
                      <a:r>
                        <a:rPr lang="fr-FR" sz="16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sont parcellaires, tant pour les usagers que pour certaines collectivités</a:t>
                      </a:r>
                    </a:p>
                  </a:txBody>
                  <a:tcPr anchor="ctr">
                    <a:solidFill>
                      <a:srgbClr val="E1F2C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Ø"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Temporalité 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période électorale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417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6578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1B7DE8A86E3C43AF8DFD0477714288" ma:contentTypeVersion="10" ma:contentTypeDescription="Crée un document." ma:contentTypeScope="" ma:versionID="de4c763d00514ad38412b257d41fd6b0">
  <xsd:schema xmlns:xsd="http://www.w3.org/2001/XMLSchema" xmlns:xs="http://www.w3.org/2001/XMLSchema" xmlns:p="http://schemas.microsoft.com/office/2006/metadata/properties" xmlns:ns3="4235989b-c47a-4bfb-8b56-f929a5530dee" targetNamespace="http://schemas.microsoft.com/office/2006/metadata/properties" ma:root="true" ma:fieldsID="f83ea461daf7e6381673bb67eae494a3" ns3:_="">
    <xsd:import namespace="4235989b-c47a-4bfb-8b56-f929a5530de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35989b-c47a-4bfb-8b56-f929a5530de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7E3AA3-FBC6-452E-9B7B-95C7C0E84363}">
  <ds:schemaRefs>
    <ds:schemaRef ds:uri="http://schemas.microsoft.com/office/2006/metadata/properties"/>
    <ds:schemaRef ds:uri="4235989b-c47a-4bfb-8b56-f929a5530de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CD7144B-CD88-4A7F-8709-4F5A1BA1F5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35989b-c47a-4bfb-8b56-f929a5530d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939883-690C-4095-8AB7-75BCD1CD37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1022</TotalTime>
  <Words>576</Words>
  <Application>Microsoft Office PowerPoint</Application>
  <PresentationFormat>Grand écran</PresentationFormat>
  <Paragraphs>129</Paragraphs>
  <Slides>8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</vt:lpstr>
      <vt:lpstr>Office Theme</vt:lpstr>
      <vt:lpstr>Forages artésiens du bassin d’Arcachon</vt:lpstr>
      <vt:lpstr>Des connaissances parcellaires</vt:lpstr>
      <vt:lpstr>Objectifs de l’étude et du stage</vt:lpstr>
      <vt:lpstr>Volet 1 – Etude hydrogéologique</vt:lpstr>
      <vt:lpstr>Volet 1 – Etude hydrogéologique</vt:lpstr>
      <vt:lpstr>Volet 2 – Recensement des ouvrages artésiens</vt:lpstr>
      <vt:lpstr>Volet 2 – Recensement des ouvrages artésiens </vt:lpstr>
      <vt:lpstr>Bilan des rencontres avec les collectivités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Mélanie Erostate</cp:lastModifiedBy>
  <cp:revision>47</cp:revision>
  <dcterms:created xsi:type="dcterms:W3CDTF">2023-11-09T14:53:53Z</dcterms:created>
  <dcterms:modified xsi:type="dcterms:W3CDTF">2025-09-26T10:43:03Z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0x010100A81B7DE8A86E3C43AF8DFD0477714288</vt:lpwstr>
  </property>
</Properties>
</file>