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29F_B9F3C306.xml" ContentType="application/vnd.ms-powerpoint.comment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367_148F2939.xml" ContentType="application/vnd.ms-powerpoint.comment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modernComment_365_F33CB59A.xml" ContentType="application/vnd.ms-powerpoint.comments+xml"/>
  <Override PartName="/ppt/notesSlides/notesSlide12.xml" ContentType="application/vnd.openxmlformats-officedocument.presentationml.notesSlide+xml"/>
  <Override PartName="/ppt/comments/modernComment_35A_C67B199E.xml" ContentType="application/vnd.ms-powerpoint.comment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comments/modernComment_35F_428D3605.xml" ContentType="application/vnd.ms-powerpoint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omments/modernComment_368_E6FCEB52.xml" ContentType="application/vnd.ms-powerpoint.comment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820" r:id="rId6"/>
  </p:sldMasterIdLst>
  <p:notesMasterIdLst>
    <p:notesMasterId r:id="rId33"/>
  </p:notesMasterIdLst>
  <p:sldIdLst>
    <p:sldId id="867" r:id="rId7"/>
    <p:sldId id="671" r:id="rId8"/>
    <p:sldId id="669" r:id="rId9"/>
    <p:sldId id="873" r:id="rId10"/>
    <p:sldId id="874" r:id="rId11"/>
    <p:sldId id="875" r:id="rId12"/>
    <p:sldId id="876" r:id="rId13"/>
    <p:sldId id="852" r:id="rId14"/>
    <p:sldId id="761" r:id="rId15"/>
    <p:sldId id="853" r:id="rId16"/>
    <p:sldId id="854" r:id="rId17"/>
    <p:sldId id="855" r:id="rId18"/>
    <p:sldId id="871" r:id="rId19"/>
    <p:sldId id="857" r:id="rId20"/>
    <p:sldId id="393" r:id="rId21"/>
    <p:sldId id="869" r:id="rId22"/>
    <p:sldId id="858" r:id="rId23"/>
    <p:sldId id="859" r:id="rId24"/>
    <p:sldId id="863" r:id="rId25"/>
    <p:sldId id="860" r:id="rId26"/>
    <p:sldId id="861" r:id="rId27"/>
    <p:sldId id="865" r:id="rId28"/>
    <p:sldId id="864" r:id="rId29"/>
    <p:sldId id="866" r:id="rId30"/>
    <p:sldId id="872" r:id="rId31"/>
    <p:sldId id="695" r:id="rId32"/>
  </p:sldIdLst>
  <p:sldSz cx="12192000" cy="6858000"/>
  <p:notesSz cx="6735763" cy="98663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220237-E9D9-8B8A-57B9-1F28409A3958}" name="Anthony Brunelliere" initials="AB" userId="S::abrunelliere@caphornier.fr::75d57dcb-2286-401f-894d-62551cb66f51" providerId="AD"/>
  <p188:author id="{1B256A52-7DD9-00F6-75B6-DB41C4C6A5E9}" name="Benoit LAUZIER" initials="BL" userId="Benoit LAUZIER" providerId="None"/>
  <p188:author id="{467E6854-38B7-E8F1-A4B8-9F745BA4901C}" name="Stephanie Larbodie" initials="SL" userId="S::s.larbodie@gironde.fr::37828292-8423-4cad-aa30-c39f45843ceb" providerId="AD"/>
  <p188:author id="{DD0D9C7C-4DD9-195D-A089-883D9EF542E7}" name="Bastien Dijon" initials="BD" userId="S::b.dijon@neo-rama.fr::e3d78891-1242-4414-89c5-bf49340a7867" providerId="AD"/>
  <p188:author id="{0273189E-10EC-2D92-3127-DE0A81CF9D9C}" name="Lacou, Ophelie" initials="LO" userId="S::ophelie.lacou@suezenvironnement.com::19879fe3-416b-4857-b591-d300be3b8e14" providerId="AD"/>
  <p188:author id="{6CB20AC2-FAA0-247B-F384-ED9B0E870F62}" name="Lacou, Ophelie" initials="LO" userId="S::ophelie.lacou@suez.com::6aec3ee8-700e-4a53-aa88-9b77c4d12d40" providerId="AD"/>
  <p188:author id="{0FAE31C8-579D-350D-3B5B-D9BCBC680E81}" name="Maria Simo Ramiro" initials="MR" userId="S::a.simo@gironde.fr::381354fc-94ee-46fd-b0bc-bf5f816e503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9604757" initials="9" lastIdx="66" clrIdx="0">
    <p:extLst>
      <p:ext uri="{19B8F6BF-5375-455C-9EA6-DF929625EA0E}">
        <p15:presenceInfo xmlns:p15="http://schemas.microsoft.com/office/powerpoint/2012/main" userId="9604757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E2FE"/>
    <a:srgbClr val="F8FDE9"/>
    <a:srgbClr val="FEEFE8"/>
    <a:srgbClr val="FFE7A9"/>
    <a:srgbClr val="DFF69C"/>
    <a:srgbClr val="E4F1FE"/>
    <a:srgbClr val="FFF3D4"/>
    <a:srgbClr val="EFFACE"/>
    <a:srgbClr val="FDE3D7"/>
    <a:srgbClr val="FBC8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dgironde.sharepoint.com/sites/GRP-SSDEP/Documents%20partages/General/03%20Scenarios/COTEAUP_Juin/CD33_COTEAUP%20JUIN%202025_CR%20exhausti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dgironde.sharepoint.com/sites/GRP-SSDEP/Documents%20partages/General/03%20Scenarios/COTEAUP_Juin/CD33_COTEAUP%20JUIN%202025_CR%20exhaustif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cdgironde.sharepoint.com/sites/GRP-SSDEP/Documents%20partages/General/03%20Scenarios/COTEAUP_Juin/CD33_COTEAUP%20JUIN%202025_CR%20exhaustif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cdgironde.sharepoint.com/sites/GRP-SSDEP/Documents%20partages/General/03%20Scenarios/COTEAUP_Juin/CD33_COTEAUP%20JUIN%202025_CR%20exhaustif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cdgironde.sharepoint.com/sites/GRP-SSDEP/Documents%20partages/General/03%20Scenarios/COTEAUP_Juin/CD33_COTEAUP%20JUIN%202025_CR%20exhaustif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cdgironde.sharepoint.com/sites/GRP-SSDEP/Documents%20partages/General/03%20Scenarios/COTEAUP_Juin/CD33_COTEAUP%20JUIN%202025_CR%20exhaustif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cdgironde.sharepoint.com/sites/GRP-SSDEP/Documents%20partages/General/03%20Scenarios/COTEAUP_Juin/CD33_COTEAUP%20JUIN%202025_CR%20exhaustif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Tx participation en nb AO</a:t>
            </a:r>
          </a:p>
        </c:rich>
      </c:tx>
      <c:layout>
        <c:manualLayout>
          <c:xMode val="edge"/>
          <c:yMode val="edge"/>
          <c:x val="0.23713964935645032"/>
          <c:y val="2.33435746092846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'Synthèse Présences'!$B$33</c:f>
              <c:strCache>
                <c:ptCount val="1"/>
                <c:pt idx="0">
                  <c:v>Janvier</c:v>
                </c:pt>
              </c:strCache>
            </c:strRef>
          </c:tx>
          <c:spPr>
            <a:solidFill>
              <a:srgbClr val="AADC14"/>
            </a:solidFill>
            <a:ln>
              <a:noFill/>
            </a:ln>
            <a:effectLst/>
          </c:spPr>
          <c:invertIfNegative val="0"/>
          <c:cat>
            <c:strRef>
              <c:f>'Synthèse Présences'!$A$34:$A$39</c:f>
              <c:strCache>
                <c:ptCount val="6"/>
                <c:pt idx="0">
                  <c:v>Centre</c:v>
                </c:pt>
                <c:pt idx="1">
                  <c:v>Entre Deux Mers</c:v>
                </c:pt>
                <c:pt idx="2">
                  <c:v>Haute Gironde Libournais</c:v>
                </c:pt>
                <c:pt idx="3">
                  <c:v>Médoc</c:v>
                </c:pt>
                <c:pt idx="4">
                  <c:v>Sud Gironde</c:v>
                </c:pt>
                <c:pt idx="5">
                  <c:v>Sud Ouest</c:v>
                </c:pt>
              </c:strCache>
            </c:strRef>
          </c:cat>
          <c:val>
            <c:numRef>
              <c:f>'Synthèse Présences'!$B$34:$B$39</c:f>
              <c:numCache>
                <c:formatCode>0%</c:formatCode>
                <c:ptCount val="6"/>
                <c:pt idx="0">
                  <c:v>0.55000000000000004</c:v>
                </c:pt>
                <c:pt idx="1">
                  <c:v>0.5</c:v>
                </c:pt>
                <c:pt idx="2">
                  <c:v>0.63636363636363635</c:v>
                </c:pt>
                <c:pt idx="3">
                  <c:v>0.35</c:v>
                </c:pt>
                <c:pt idx="4">
                  <c:v>0.3</c:v>
                </c:pt>
                <c:pt idx="5">
                  <c:v>0.66666666666666663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B5-4F85-91CC-0253511A2CE6}"/>
            </c:ext>
          </c:extLst>
        </c:ser>
        <c:ser>
          <c:idx val="1"/>
          <c:order val="1"/>
          <c:tx>
            <c:strRef>
              <c:f>'Synthèse Présences'!$C$33</c:f>
              <c:strCache>
                <c:ptCount val="1"/>
                <c:pt idx="0">
                  <c:v>Juin</c:v>
                </c:pt>
              </c:strCache>
            </c:strRef>
          </c:tx>
          <c:spPr>
            <a:solidFill>
              <a:srgbClr val="FFC228"/>
            </a:solidFill>
            <a:ln>
              <a:noFill/>
            </a:ln>
            <a:effectLst/>
          </c:spPr>
          <c:invertIfNegative val="0"/>
          <c:cat>
            <c:strRef>
              <c:f>'Synthèse Présences'!$A$34:$A$39</c:f>
              <c:strCache>
                <c:ptCount val="6"/>
                <c:pt idx="0">
                  <c:v>Centre</c:v>
                </c:pt>
                <c:pt idx="1">
                  <c:v>Entre Deux Mers</c:v>
                </c:pt>
                <c:pt idx="2">
                  <c:v>Haute Gironde Libournais</c:v>
                </c:pt>
                <c:pt idx="3">
                  <c:v>Médoc</c:v>
                </c:pt>
                <c:pt idx="4">
                  <c:v>Sud Gironde</c:v>
                </c:pt>
                <c:pt idx="5">
                  <c:v>Sud Ouest</c:v>
                </c:pt>
              </c:strCache>
            </c:strRef>
          </c:cat>
          <c:val>
            <c:numRef>
              <c:f>'Synthèse Présences'!$C$34:$C$39</c:f>
              <c:numCache>
                <c:formatCode>0%</c:formatCode>
                <c:ptCount val="6"/>
                <c:pt idx="0">
                  <c:v>0.35</c:v>
                </c:pt>
                <c:pt idx="1">
                  <c:v>0.4</c:v>
                </c:pt>
                <c:pt idx="2">
                  <c:v>0.72727272727272729</c:v>
                </c:pt>
                <c:pt idx="3">
                  <c:v>0.2</c:v>
                </c:pt>
                <c:pt idx="4">
                  <c:v>0.35</c:v>
                </c:pt>
                <c:pt idx="5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B5-4F85-91CC-0253511A2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5834128"/>
        <c:axId val="1255835088"/>
      </c:barChart>
      <c:catAx>
        <c:axId val="125583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55835088"/>
        <c:crosses val="autoZero"/>
        <c:auto val="1"/>
        <c:lblAlgn val="ctr"/>
        <c:lblOffset val="100"/>
        <c:noMultiLvlLbl val="0"/>
      </c:catAx>
      <c:valAx>
        <c:axId val="125583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5583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Tx participation en nb abonnés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'Synthèse Présences'!$B$33</c:f>
              <c:strCache>
                <c:ptCount val="1"/>
                <c:pt idx="0">
                  <c:v>Janvier</c:v>
                </c:pt>
              </c:strCache>
            </c:strRef>
          </c:tx>
          <c:spPr>
            <a:solidFill>
              <a:srgbClr val="AADC14"/>
            </a:solidFill>
            <a:ln>
              <a:noFill/>
            </a:ln>
            <a:effectLst/>
          </c:spPr>
          <c:invertIfNegative val="0"/>
          <c:cat>
            <c:strRef>
              <c:f>'Synthèse Présences'!$A$49:$A$54</c:f>
              <c:strCache>
                <c:ptCount val="6"/>
                <c:pt idx="0">
                  <c:v>Centre</c:v>
                </c:pt>
                <c:pt idx="1">
                  <c:v>Entre Deux Mers</c:v>
                </c:pt>
                <c:pt idx="2">
                  <c:v>Haute Gironde Libournais</c:v>
                </c:pt>
                <c:pt idx="3">
                  <c:v>Médoc</c:v>
                </c:pt>
                <c:pt idx="4">
                  <c:v>Sud Gironde</c:v>
                </c:pt>
                <c:pt idx="5">
                  <c:v>Sud Ouest</c:v>
                </c:pt>
              </c:strCache>
            </c:strRef>
          </c:cat>
          <c:val>
            <c:numRef>
              <c:f>'Synthèse Présences'!$B$49:$B$54</c:f>
              <c:numCache>
                <c:formatCode>0%</c:formatCode>
                <c:ptCount val="6"/>
                <c:pt idx="0">
                  <c:v>0.92589113052542071</c:v>
                </c:pt>
                <c:pt idx="1">
                  <c:v>0.64135162261625966</c:v>
                </c:pt>
                <c:pt idx="2">
                  <c:v>0.76193017464074131</c:v>
                </c:pt>
                <c:pt idx="3">
                  <c:v>0.90025232027339741</c:v>
                </c:pt>
                <c:pt idx="4">
                  <c:v>0.95498460916260364</c:v>
                </c:pt>
                <c:pt idx="5">
                  <c:v>0.5562266414806768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0E-4656-A6A8-A98A8F92ADE2}"/>
            </c:ext>
          </c:extLst>
        </c:ser>
        <c:ser>
          <c:idx val="1"/>
          <c:order val="1"/>
          <c:tx>
            <c:strRef>
              <c:f>'Synthèse Présences'!$C$33</c:f>
              <c:strCache>
                <c:ptCount val="1"/>
                <c:pt idx="0">
                  <c:v>Juin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'Synthèse Présences'!$A$49:$A$54</c:f>
              <c:strCache>
                <c:ptCount val="6"/>
                <c:pt idx="0">
                  <c:v>Centre</c:v>
                </c:pt>
                <c:pt idx="1">
                  <c:v>Entre Deux Mers</c:v>
                </c:pt>
                <c:pt idx="2">
                  <c:v>Haute Gironde Libournais</c:v>
                </c:pt>
                <c:pt idx="3">
                  <c:v>Médoc</c:v>
                </c:pt>
                <c:pt idx="4">
                  <c:v>Sud Gironde</c:v>
                </c:pt>
                <c:pt idx="5">
                  <c:v>Sud Ouest</c:v>
                </c:pt>
              </c:strCache>
            </c:strRef>
          </c:cat>
          <c:val>
            <c:numRef>
              <c:f>'Synthèse Présences'!$C$49:$C$54</c:f>
              <c:numCache>
                <c:formatCode>0%</c:formatCode>
                <c:ptCount val="6"/>
                <c:pt idx="0">
                  <c:v>0.87915506608332306</c:v>
                </c:pt>
                <c:pt idx="1">
                  <c:v>0.55135496821679486</c:v>
                </c:pt>
                <c:pt idx="2">
                  <c:v>0.79149844540349901</c:v>
                </c:pt>
                <c:pt idx="3">
                  <c:v>0.87683633852190401</c:v>
                </c:pt>
                <c:pt idx="4">
                  <c:v>0.93056429325724044</c:v>
                </c:pt>
                <c:pt idx="5">
                  <c:v>0.53528605825746456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0E-4656-A6A8-A98A8F92A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5834128"/>
        <c:axId val="1255835088"/>
      </c:barChart>
      <c:catAx>
        <c:axId val="125583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55835088"/>
        <c:crosses val="autoZero"/>
        <c:auto val="1"/>
        <c:lblAlgn val="ctr"/>
        <c:lblOffset val="100"/>
        <c:noMultiLvlLbl val="0"/>
      </c:catAx>
      <c:valAx>
        <c:axId val="12558350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5583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/>
              <a:t>Ouvrages vs interco (nb abonnés)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AADC1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03E-454A-949B-A3B6CD9E48A9}"/>
              </c:ext>
            </c:extLst>
          </c:dPt>
          <c:dPt>
            <c:idx val="1"/>
            <c:bubble3D val="0"/>
            <c:spPr>
              <a:solidFill>
                <a:srgbClr val="FFC2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03E-454A-949B-A3B6CD9E48A9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03E-454A-949B-A3B6CD9E48A9}"/>
              </c:ext>
            </c:extLst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('Synthèse Technique'!$C$1:$D$1,'Synthèse Technique'!$F$1)</c:f>
              <c:strCache>
                <c:ptCount val="3"/>
                <c:pt idx="0">
                  <c:v>Nouvel ouvrage de production</c:v>
                </c:pt>
                <c:pt idx="1">
                  <c:v>Interconnexion</c:v>
                </c:pt>
                <c:pt idx="2">
                  <c:v>Absents</c:v>
                </c:pt>
              </c:strCache>
              <c:extLst/>
            </c:strRef>
          </c:cat>
          <c:val>
            <c:numRef>
              <c:f>('Synthèse Technique'!$C$18:$D$18,'Synthèse Technique'!$F$18)</c:f>
              <c:numCache>
                <c:formatCode>0%</c:formatCode>
                <c:ptCount val="3"/>
                <c:pt idx="0">
                  <c:v>0.4801184890206005</c:v>
                </c:pt>
                <c:pt idx="1">
                  <c:v>0.25616497911135805</c:v>
                </c:pt>
                <c:pt idx="2">
                  <c:v>0.26371653186804139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203E-454A-949B-A3B6CD9E48A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/>
              <a:t>Substitution (nb abonnés)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AADC1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36A-481D-8402-1E39B0F890FA}"/>
              </c:ext>
            </c:extLst>
          </c:dPt>
          <c:dPt>
            <c:idx val="1"/>
            <c:bubble3D val="0"/>
            <c:spPr>
              <a:solidFill>
                <a:srgbClr val="FFC2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36A-481D-8402-1E39B0F890FA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36A-481D-8402-1E39B0F890FA}"/>
              </c:ext>
            </c:extLst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('Synthèse Technique'!$C$4:$D$4,'Synthèse Technique'!$F$4)</c:f>
              <c:strCache>
                <c:ptCount val="3"/>
                <c:pt idx="0">
                  <c:v>Aller plus loin</c:v>
                </c:pt>
                <c:pt idx="1">
                  <c:v>Ne pas aller plus loin</c:v>
                </c:pt>
                <c:pt idx="2">
                  <c:v>Absents</c:v>
                </c:pt>
              </c:strCache>
              <c:extLst/>
            </c:strRef>
          </c:cat>
          <c:val>
            <c:numRef>
              <c:f>('Synthèse Technique'!$C$19:$D$19,'Synthèse Technique'!$F$19)</c:f>
              <c:numCache>
                <c:formatCode>0%</c:formatCode>
                <c:ptCount val="3"/>
                <c:pt idx="0">
                  <c:v>0.51377698544998041</c:v>
                </c:pt>
                <c:pt idx="1">
                  <c:v>0.22250648268197815</c:v>
                </c:pt>
                <c:pt idx="2">
                  <c:v>0.26371653186804139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936A-481D-8402-1E39B0F890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/>
              <a:t>Substitution (nb abonnés)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rgbClr val="FFC2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519-4653-9B02-99C0A5EC229A}"/>
              </c:ext>
            </c:extLst>
          </c:dPt>
          <c:dPt>
            <c:idx val="1"/>
            <c:bubble3D val="0"/>
            <c:spPr>
              <a:solidFill>
                <a:srgbClr val="AADC1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519-4653-9B02-99C0A5EC229A}"/>
              </c:ext>
            </c:extLst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'Synthèse Technique'!$C$20:$D$20</c:f>
              <c:strCache>
                <c:ptCount val="2"/>
                <c:pt idx="0">
                  <c:v>En nappe superficielle</c:v>
                </c:pt>
                <c:pt idx="1">
                  <c:v>En nappe profonde</c:v>
                </c:pt>
              </c:strCache>
            </c:strRef>
          </c:cat>
          <c:val>
            <c:numRef>
              <c:f>'Synthèse Technique'!$C$21:$D$21</c:f>
              <c:numCache>
                <c:formatCode>0%</c:formatCode>
                <c:ptCount val="2"/>
                <c:pt idx="0">
                  <c:v>0.96547407739354441</c:v>
                </c:pt>
                <c:pt idx="1">
                  <c:v>3.4525922606455553E-2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19-4653-9B02-99C0A5EC22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/>
              <a:t>Renouvellement réseau (nb abonnés)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AADC1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2D7-4728-B1D6-EC1ACEF665D6}"/>
              </c:ext>
            </c:extLst>
          </c:dPt>
          <c:dPt>
            <c:idx val="1"/>
            <c:bubble3D val="0"/>
            <c:spPr>
              <a:solidFill>
                <a:srgbClr val="FFC2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2D7-4728-B1D6-EC1ACEF665D6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2D7-4728-B1D6-EC1ACEF665D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'Synthèse Technique'!$C$22:$E$22</c:f>
              <c:strCache>
                <c:ptCount val="3"/>
                <c:pt idx="0">
                  <c:v>Oui</c:v>
                </c:pt>
                <c:pt idx="1">
                  <c:v>Non</c:v>
                </c:pt>
                <c:pt idx="2">
                  <c:v>Absents</c:v>
                </c:pt>
              </c:strCache>
            </c:strRef>
          </c:cat>
          <c:val>
            <c:numRef>
              <c:f>'Synthèse Technique'!$C$23:$E$23</c:f>
              <c:numCache>
                <c:formatCode>0.00%</c:formatCode>
                <c:ptCount val="3"/>
                <c:pt idx="0">
                  <c:v>0.71352587023465996</c:v>
                </c:pt>
                <c:pt idx="1">
                  <c:v>2.1526330276296354E-2</c:v>
                </c:pt>
                <c:pt idx="2">
                  <c:v>0.26494779948904362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D7-4728-B1D6-EC1ACEF665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fr-FR"/>
              <a:t>Mutualisation ouvrages de stockage (nb abonnés)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AADC1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B1F-40E1-8FC9-183F44DE90A8}"/>
              </c:ext>
            </c:extLst>
          </c:dPt>
          <c:dPt>
            <c:idx val="1"/>
            <c:bubble3D val="0"/>
            <c:spPr>
              <a:solidFill>
                <a:srgbClr val="FFC2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B1F-40E1-8FC9-183F44DE90A8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B1F-40E1-8FC9-183F44DE90A8}"/>
              </c:ext>
            </c:extLst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'Synthèse Technique'!$C$24:$F$24</c:f>
              <c:strCache>
                <c:ptCount val="3"/>
                <c:pt idx="0">
                  <c:v>Oui</c:v>
                </c:pt>
                <c:pt idx="1">
                  <c:v>Non</c:v>
                </c:pt>
                <c:pt idx="2">
                  <c:v>Absents</c:v>
                </c:pt>
              </c:strCache>
            </c:strRef>
          </c:cat>
          <c:val>
            <c:numRef>
              <c:f>'Synthèse Technique'!$C$25:$E$25</c:f>
              <c:numCache>
                <c:formatCode>0.00%</c:formatCode>
                <c:ptCount val="3"/>
                <c:pt idx="0">
                  <c:v>0.637531898911321</c:v>
                </c:pt>
                <c:pt idx="1">
                  <c:v>9.8751569220637561E-2</c:v>
                </c:pt>
                <c:pt idx="2">
                  <c:v>0.26371653186804139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1F-40E1-8FC9-183F44DE90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29F_B9F3C30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BE52F30-FB9C-4DA1-8E78-60C13AB6C540}" authorId="{467E6854-38B7-E8F1-A4B8-9F745BA4901C}" created="2025-05-20T08:59:21.796">
    <pc:sldMkLst xmlns:pc="http://schemas.microsoft.com/office/powerpoint/2013/main/command">
      <pc:docMk/>
      <pc:sldMk cId="3119760134" sldId="671"/>
    </pc:sldMkLst>
    <p188:txBody>
      <a:bodyPr/>
      <a:lstStyle/>
      <a:p>
        <a:r>
          <a:rPr lang="en-US"/>
          <a:t>A modifier</a:t>
        </a:r>
      </a:p>
    </p188:txBody>
  </p188:cm>
</p188:cmLst>
</file>

<file path=ppt/comments/modernComment_35A_C67B199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618E6F1-73B8-43D0-9259-E00F6A751CC0}" authorId="{0FAE31C8-579D-350D-3B5B-D9BCBC680E81}" created="2025-06-26T14:17:13.118">
    <pc:sldMkLst xmlns:pc="http://schemas.microsoft.com/office/powerpoint/2013/main/command">
      <pc:docMk/>
      <pc:sldMk cId="3828049663" sldId="859"/>
    </pc:sldMkLst>
    <p188:txBody>
      <a:bodyPr/>
      <a:lstStyle/>
      <a:p>
        <a:r>
          <a:rPr lang="en-US"/>
          <a:t>sur la partie technique, il ne change pas en fonction de la gouvernance choisi, non? tous voudraient metre en place des mutualisations conventionnelles, non?</a:t>
        </a:r>
      </a:p>
    </p188:txBody>
  </p188:cm>
  <p188:cm id="{49A9004A-611D-4D42-A1BD-DB9ADB3B2864}" authorId="{D9D42381-B6DD-E376-E8F2-7D7F9C547A83}" created="2025-06-27T16:18:08.01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828049663" sldId="859"/>
      <ac:graphicFrameMk id="9" creationId="{B1B148B6-6379-5A79-49A9-7181C864ABF6}"/>
    </ac:deMkLst>
    <p188:txBody>
      <a:bodyPr/>
      <a:lstStyle/>
      <a:p>
        <a:r>
          <a:rPr lang="fr-FR"/>
          <a:t>En nb AO ou abonné?</a:t>
        </a:r>
      </a:p>
    </p188:txBody>
  </p188:cm>
</p188:cmLst>
</file>

<file path=ppt/comments/modernComment_35F_428D360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9E89ED8-D36E-48DE-9B2D-CD826C96245F}" authorId="{0FAE31C8-579D-350D-3B5B-D9BCBC680E81}" created="2025-06-30T12:47:14.773">
    <pc:sldMkLst xmlns:pc="http://schemas.microsoft.com/office/powerpoint/2013/main/command">
      <pc:docMk/>
      <pc:sldMk cId="3464573104" sldId="863"/>
    </pc:sldMkLst>
    <p188:txBody>
      <a:bodyPr/>
      <a:lstStyle/>
      <a:p>
        <a:r>
          <a:rPr lang="en-US"/>
          <a:t>@ophelie, l'impact sur la ressource sera affiné suite à la déclinasion technique de la substition "validée" par les AO concernées</a:t>
        </a:r>
      </a:p>
    </p188:txBody>
  </p188:cm>
</p188:cmLst>
</file>

<file path=ppt/comments/modernComment_365_F33CB59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41EC93B-5BA1-4298-A3DC-C0B905D59FA8}" authorId="{0FAE31C8-579D-350D-3B5B-D9BCBC680E81}" created="2025-06-30T11:30:37.432">
    <pc:sldMkLst xmlns:pc="http://schemas.microsoft.com/office/powerpoint/2013/main/command">
      <pc:docMk/>
      <pc:sldMk cId="1631633225" sldId="759"/>
    </pc:sldMkLst>
    <p188:txBody>
      <a:bodyPr/>
      <a:lstStyle/>
      <a:p>
        <a:r>
          <a:rPr lang="en-US"/>
          <a:t>Ohélie, j'ai mis le  % que ca represente BM dans le total d'invest; si tu souhaites l'enveler, on peut le dire à l'oral aussi.</a:t>
        </a:r>
      </a:p>
    </p188:txBody>
  </p188:cm>
</p188:cmLst>
</file>

<file path=ppt/comments/modernComment_367_148F293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BE52F30-FB9C-4DA1-8E78-60C13AB6C540}" authorId="{467E6854-38B7-E8F1-A4B8-9F745BA4901C}" created="2025-05-20T08:59:21.796">
    <pc:sldMkLst xmlns:pc="http://schemas.microsoft.com/office/powerpoint/2013/main/command">
      <pc:docMk/>
      <pc:sldMk cId="3119760134" sldId="671"/>
    </pc:sldMkLst>
    <p188:txBody>
      <a:bodyPr/>
      <a:lstStyle/>
      <a:p>
        <a:r>
          <a:rPr lang="en-US"/>
          <a:t>A modifier</a:t>
        </a:r>
      </a:p>
    </p188:txBody>
  </p188:cm>
</p188:cmLst>
</file>

<file path=ppt/comments/modernComment_368_E6FCEB5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BE52F30-FB9C-4DA1-8E78-60C13AB6C540}" authorId="{467E6854-38B7-E8F1-A4B8-9F745BA4901C}" created="2025-05-20T08:59:21.796">
    <pc:sldMkLst xmlns:pc="http://schemas.microsoft.com/office/powerpoint/2013/main/command">
      <pc:docMk/>
      <pc:sldMk cId="3119760134" sldId="671"/>
    </pc:sldMkLst>
    <p188:txBody>
      <a:bodyPr/>
      <a:lstStyle/>
      <a:p>
        <a:r>
          <a:rPr lang="en-US"/>
          <a:t>A modifier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817A0E-5C7C-4746-AC06-7F280913CDD8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58C4E9F-3D53-4A05-8926-081371297317}">
      <dgm:prSet phldrT="[Texte]"/>
      <dgm:spPr/>
      <dgm:t>
        <a:bodyPr/>
        <a:lstStyle/>
        <a:p>
          <a:r>
            <a:rPr lang="fr-FR" b="1" noProof="0">
              <a:solidFill>
                <a:schemeClr val="bg1"/>
              </a:solidFill>
              <a:latin typeface="Calibri Light" panose="020F0302020204030204"/>
            </a:rPr>
            <a:t>Suite à la sollicitation de l'AEAG-&gt; formuler</a:t>
          </a:r>
          <a:r>
            <a:rPr lang="fr-FR" b="1" noProof="0">
              <a:solidFill>
                <a:schemeClr val="bg1"/>
              </a:solidFill>
            </a:rPr>
            <a:t> une proposition </a:t>
          </a:r>
        </a:p>
      </dgm:t>
    </dgm:pt>
    <dgm:pt modelId="{2294283C-A9FC-4710-8B34-7CA8C0080330}" type="parTrans" cxnId="{68328E16-EF26-4964-8947-56AAA09AE66C}">
      <dgm:prSet/>
      <dgm:spPr/>
      <dgm:t>
        <a:bodyPr/>
        <a:lstStyle/>
        <a:p>
          <a:endParaRPr lang="fr-FR" noProof="0"/>
        </a:p>
      </dgm:t>
    </dgm:pt>
    <dgm:pt modelId="{B38E529D-300F-4512-AC2A-859C2CDE14BF}" type="sibTrans" cxnId="{68328E16-EF26-4964-8947-56AAA09AE66C}">
      <dgm:prSet/>
      <dgm:spPr/>
      <dgm:t>
        <a:bodyPr/>
        <a:lstStyle/>
        <a:p>
          <a:endParaRPr lang="fr-FR" noProof="0"/>
        </a:p>
      </dgm:t>
    </dgm:pt>
    <dgm:pt modelId="{595E2A3C-C81A-4B43-A74B-49DB1746621E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noProof="0"/>
            <a:t>d’un </a:t>
          </a:r>
          <a:r>
            <a:rPr lang="fr-FR" b="1" u="sng" noProof="0"/>
            <a:t>schéma de prélèvements optimisé </a:t>
          </a:r>
        </a:p>
        <a:p>
          <a:r>
            <a:rPr lang="fr-FR" noProof="0"/>
            <a:t>tout en assurant la </a:t>
          </a:r>
          <a:r>
            <a:rPr lang="fr-FR" b="1" u="sng" noProof="0"/>
            <a:t>sécurité</a:t>
          </a:r>
          <a:r>
            <a:rPr lang="fr-FR" noProof="0"/>
            <a:t> et continuité du service</a:t>
          </a:r>
        </a:p>
      </dgm:t>
    </dgm:pt>
    <dgm:pt modelId="{1E751D3A-A2EB-4C52-AA7B-034032C5CEE7}" type="parTrans" cxnId="{38722266-7E78-4E75-9A64-D4DE5511285A}">
      <dgm:prSet/>
      <dgm:spPr/>
      <dgm:t>
        <a:bodyPr/>
        <a:lstStyle/>
        <a:p>
          <a:endParaRPr lang="fr-FR" noProof="0"/>
        </a:p>
      </dgm:t>
    </dgm:pt>
    <dgm:pt modelId="{5D741160-1C71-4463-9E6C-5B7DE14144DB}" type="sibTrans" cxnId="{38722266-7E78-4E75-9A64-D4DE5511285A}">
      <dgm:prSet/>
      <dgm:spPr/>
      <dgm:t>
        <a:bodyPr/>
        <a:lstStyle/>
        <a:p>
          <a:endParaRPr lang="fr-FR" noProof="0"/>
        </a:p>
      </dgm:t>
    </dgm:pt>
    <dgm:pt modelId="{6B5DA672-2719-4EA3-9D0A-1B7523627110}">
      <dgm:prSet phldrT="[Texte]"/>
      <dgm:spPr>
        <a:solidFill>
          <a:srgbClr val="00B0F0"/>
        </a:solidFill>
      </dgm:spPr>
      <dgm:t>
        <a:bodyPr/>
        <a:lstStyle/>
        <a:p>
          <a:r>
            <a:rPr lang="fr-FR" b="1" u="sng" noProof="0"/>
            <a:t>Efficace</a:t>
          </a:r>
          <a:r>
            <a:rPr lang="fr-FR" noProof="0"/>
            <a:t> </a:t>
          </a:r>
        </a:p>
        <a:p>
          <a:r>
            <a:rPr lang="fr-FR" noProof="0"/>
            <a:t>(évaluation et maitrise des investissements, modélisation tarifaire,…</a:t>
          </a:r>
          <a:r>
            <a:rPr lang="fr-FR" noProof="0" err="1"/>
            <a:t>etc</a:t>
          </a:r>
          <a:r>
            <a:rPr lang="fr-FR" noProof="0"/>
            <a:t>)</a:t>
          </a:r>
        </a:p>
      </dgm:t>
    </dgm:pt>
    <dgm:pt modelId="{A945C184-579A-4384-944F-088B40A27886}" type="parTrans" cxnId="{014BC887-D258-4B53-B119-6E28CDBCB3E5}">
      <dgm:prSet/>
      <dgm:spPr/>
      <dgm:t>
        <a:bodyPr/>
        <a:lstStyle/>
        <a:p>
          <a:endParaRPr lang="fr-FR" noProof="0"/>
        </a:p>
      </dgm:t>
    </dgm:pt>
    <dgm:pt modelId="{CCB06607-E193-4061-9E34-7566BB51938B}" type="sibTrans" cxnId="{014BC887-D258-4B53-B119-6E28CDBCB3E5}">
      <dgm:prSet/>
      <dgm:spPr/>
      <dgm:t>
        <a:bodyPr/>
        <a:lstStyle/>
        <a:p>
          <a:endParaRPr lang="fr-FR" noProof="0"/>
        </a:p>
      </dgm:t>
    </dgm:pt>
    <dgm:pt modelId="{784E16CE-4D0B-4E5C-A6CF-DA1995BA0C87}">
      <dgm:prSet phldrT="[Texte]"/>
      <dgm:spPr/>
      <dgm:t>
        <a:bodyPr/>
        <a:lstStyle/>
        <a:p>
          <a:r>
            <a:rPr lang="fr-FR" noProof="0"/>
            <a:t>Garantissant l’accès </a:t>
          </a:r>
          <a:r>
            <a:rPr lang="fr-FR" b="1" u="sng" noProof="0"/>
            <a:t>équitable et équilibré</a:t>
          </a:r>
          <a:r>
            <a:rPr lang="fr-FR" noProof="0"/>
            <a:t> à la ressource et garantir la </a:t>
          </a:r>
          <a:r>
            <a:rPr lang="fr-FR" b="1" u="sng" noProof="0"/>
            <a:t>cohésion territoriale </a:t>
          </a:r>
        </a:p>
      </dgm:t>
    </dgm:pt>
    <dgm:pt modelId="{66038EF5-6761-4F22-BC68-3FF2A6889D5B}" type="parTrans" cxnId="{D615E22D-A709-4A17-B776-561D76AB7F09}">
      <dgm:prSet/>
      <dgm:spPr/>
      <dgm:t>
        <a:bodyPr/>
        <a:lstStyle/>
        <a:p>
          <a:endParaRPr lang="fr-FR" noProof="0"/>
        </a:p>
      </dgm:t>
    </dgm:pt>
    <dgm:pt modelId="{51217F99-E8E9-4F6F-8C6A-92B44DB49970}" type="sibTrans" cxnId="{D615E22D-A709-4A17-B776-561D76AB7F09}">
      <dgm:prSet/>
      <dgm:spPr/>
      <dgm:t>
        <a:bodyPr/>
        <a:lstStyle/>
        <a:p>
          <a:endParaRPr lang="fr-FR" noProof="0"/>
        </a:p>
      </dgm:t>
    </dgm:pt>
    <dgm:pt modelId="{534C0C53-B5A8-42A2-9A09-2347F83BDE7F}">
      <dgm:prSet phldrT="[Texte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noProof="0"/>
            <a:t>à un </a:t>
          </a:r>
          <a:r>
            <a:rPr lang="fr-FR" b="1" u="sng" noProof="0"/>
            <a:t>horizon opérationnel </a:t>
          </a:r>
        </a:p>
        <a:p>
          <a:r>
            <a:rPr lang="fr-FR" noProof="0"/>
            <a:t>base d’un plan d’adaptation à un horizon long terme: </a:t>
          </a:r>
        </a:p>
        <a:p>
          <a:r>
            <a:rPr lang="fr-FR" b="1" noProof="0"/>
            <a:t>anticiper pour mieux s’adapter</a:t>
          </a:r>
        </a:p>
      </dgm:t>
    </dgm:pt>
    <dgm:pt modelId="{8B6720D4-4D25-45EE-A6A7-4340CC1D040B}" type="parTrans" cxnId="{9B06CC78-4F79-402C-BFD7-2D02A6026A0F}">
      <dgm:prSet/>
      <dgm:spPr/>
      <dgm:t>
        <a:bodyPr/>
        <a:lstStyle/>
        <a:p>
          <a:endParaRPr lang="fr-FR" noProof="0"/>
        </a:p>
      </dgm:t>
    </dgm:pt>
    <dgm:pt modelId="{71A1A153-0647-4591-984E-89B5F5D31F7B}" type="sibTrans" cxnId="{9B06CC78-4F79-402C-BFD7-2D02A6026A0F}">
      <dgm:prSet/>
      <dgm:spPr/>
      <dgm:t>
        <a:bodyPr/>
        <a:lstStyle/>
        <a:p>
          <a:endParaRPr lang="fr-FR" noProof="0"/>
        </a:p>
      </dgm:t>
    </dgm:pt>
    <dgm:pt modelId="{C4D2A4E5-BFB1-4DE1-9D8A-0A45710E26DE}">
      <dgm:prSet/>
      <dgm:spPr/>
      <dgm:t>
        <a:bodyPr/>
        <a:lstStyle/>
        <a:p>
          <a:endParaRPr lang="fr-FR"/>
        </a:p>
      </dgm:t>
    </dgm:pt>
    <dgm:pt modelId="{590021F7-D92F-41F0-9CAE-2BFEBF526D18}" type="parTrans" cxnId="{7101355B-BC0B-489B-A6A4-783932E1051B}">
      <dgm:prSet/>
      <dgm:spPr/>
      <dgm:t>
        <a:bodyPr/>
        <a:lstStyle/>
        <a:p>
          <a:endParaRPr lang="fr-FR"/>
        </a:p>
      </dgm:t>
    </dgm:pt>
    <dgm:pt modelId="{50BDFE99-C73C-4126-8C0C-33460C5A107F}" type="sibTrans" cxnId="{7101355B-BC0B-489B-A6A4-783932E1051B}">
      <dgm:prSet/>
      <dgm:spPr/>
      <dgm:t>
        <a:bodyPr/>
        <a:lstStyle/>
        <a:p>
          <a:endParaRPr lang="fr-FR"/>
        </a:p>
      </dgm:t>
    </dgm:pt>
    <dgm:pt modelId="{3F541606-2FA9-4A8F-93B6-5A3516695990}" type="pres">
      <dgm:prSet presAssocID="{90817A0E-5C7C-4746-AC06-7F280913CDD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3554004-CEBB-44EA-A250-010D6F6370FC}" type="pres">
      <dgm:prSet presAssocID="{90817A0E-5C7C-4746-AC06-7F280913CDD8}" presName="matrix" presStyleCnt="0"/>
      <dgm:spPr/>
    </dgm:pt>
    <dgm:pt modelId="{3A2A9B98-BE9C-4C98-AE52-19A85EF37C5A}" type="pres">
      <dgm:prSet presAssocID="{90817A0E-5C7C-4746-AC06-7F280913CDD8}" presName="tile1" presStyleLbl="node1" presStyleIdx="0" presStyleCnt="4"/>
      <dgm:spPr/>
    </dgm:pt>
    <dgm:pt modelId="{CD629BC6-1286-4EF4-BB79-C310C13C70FD}" type="pres">
      <dgm:prSet presAssocID="{90817A0E-5C7C-4746-AC06-7F280913CDD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967F1D-688D-47CF-BBE5-78379C4EDE73}" type="pres">
      <dgm:prSet presAssocID="{90817A0E-5C7C-4746-AC06-7F280913CDD8}" presName="tile2" presStyleLbl="node1" presStyleIdx="1" presStyleCnt="4"/>
      <dgm:spPr/>
    </dgm:pt>
    <dgm:pt modelId="{A470CAA3-2655-4718-A918-B87EEE8076DF}" type="pres">
      <dgm:prSet presAssocID="{90817A0E-5C7C-4746-AC06-7F280913CDD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C845792-A569-4629-B463-3BB843200B92}" type="pres">
      <dgm:prSet presAssocID="{90817A0E-5C7C-4746-AC06-7F280913CDD8}" presName="tile3" presStyleLbl="node1" presStyleIdx="2" presStyleCnt="4"/>
      <dgm:spPr/>
    </dgm:pt>
    <dgm:pt modelId="{DD63D0D3-EBFA-4E19-8170-BEFCE61D97A4}" type="pres">
      <dgm:prSet presAssocID="{90817A0E-5C7C-4746-AC06-7F280913CDD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64398E0-8AF2-42B1-9D34-E81F65964C3B}" type="pres">
      <dgm:prSet presAssocID="{90817A0E-5C7C-4746-AC06-7F280913CDD8}" presName="tile4" presStyleLbl="node1" presStyleIdx="3" presStyleCnt="4"/>
      <dgm:spPr/>
    </dgm:pt>
    <dgm:pt modelId="{06089076-E9BF-4782-B432-96903B705674}" type="pres">
      <dgm:prSet presAssocID="{90817A0E-5C7C-4746-AC06-7F280913CDD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163B1C4-F319-4DAB-9E8A-EFB1810409BC}" type="pres">
      <dgm:prSet presAssocID="{90817A0E-5C7C-4746-AC06-7F280913CDD8}" presName="centerTile" presStyleLbl="fgShp" presStyleIdx="0" presStyleCnt="1" custScaleY="108287">
        <dgm:presLayoutVars>
          <dgm:chMax val="0"/>
          <dgm:chPref val="0"/>
        </dgm:presLayoutVars>
      </dgm:prSet>
      <dgm:spPr/>
    </dgm:pt>
  </dgm:ptLst>
  <dgm:cxnLst>
    <dgm:cxn modelId="{C6A71400-D80E-402A-9168-D123CBF2F850}" type="presOf" srcId="{258C4E9F-3D53-4A05-8926-081371297317}" destId="{0163B1C4-F319-4DAB-9E8A-EFB1810409BC}" srcOrd="0" destOrd="0" presId="urn:microsoft.com/office/officeart/2005/8/layout/matrix1"/>
    <dgm:cxn modelId="{68C87C05-D6D7-4AEC-82DD-5E3ADB332F76}" type="presOf" srcId="{534C0C53-B5A8-42A2-9A09-2347F83BDE7F}" destId="{06089076-E9BF-4782-B432-96903B705674}" srcOrd="1" destOrd="0" presId="urn:microsoft.com/office/officeart/2005/8/layout/matrix1"/>
    <dgm:cxn modelId="{05B3E60E-8675-4A16-B932-DB9936754E71}" type="presOf" srcId="{784E16CE-4D0B-4E5C-A6CF-DA1995BA0C87}" destId="{DD63D0D3-EBFA-4E19-8170-BEFCE61D97A4}" srcOrd="1" destOrd="0" presId="urn:microsoft.com/office/officeart/2005/8/layout/matrix1"/>
    <dgm:cxn modelId="{9A50890F-BBAD-4F02-9851-3B5879B1C738}" type="presOf" srcId="{784E16CE-4D0B-4E5C-A6CF-DA1995BA0C87}" destId="{FC845792-A569-4629-B463-3BB843200B92}" srcOrd="0" destOrd="0" presId="urn:microsoft.com/office/officeart/2005/8/layout/matrix1"/>
    <dgm:cxn modelId="{68328E16-EF26-4964-8947-56AAA09AE66C}" srcId="{90817A0E-5C7C-4746-AC06-7F280913CDD8}" destId="{258C4E9F-3D53-4A05-8926-081371297317}" srcOrd="0" destOrd="0" parTransId="{2294283C-A9FC-4710-8B34-7CA8C0080330}" sibTransId="{B38E529D-300F-4512-AC2A-859C2CDE14BF}"/>
    <dgm:cxn modelId="{B1611C24-C1F4-4CAE-9DB6-8A06D05D770A}" type="presOf" srcId="{595E2A3C-C81A-4B43-A74B-49DB1746621E}" destId="{3A2A9B98-BE9C-4C98-AE52-19A85EF37C5A}" srcOrd="0" destOrd="0" presId="urn:microsoft.com/office/officeart/2005/8/layout/matrix1"/>
    <dgm:cxn modelId="{D615E22D-A709-4A17-B776-561D76AB7F09}" srcId="{258C4E9F-3D53-4A05-8926-081371297317}" destId="{784E16CE-4D0B-4E5C-A6CF-DA1995BA0C87}" srcOrd="2" destOrd="0" parTransId="{66038EF5-6761-4F22-BC68-3FF2A6889D5B}" sibTransId="{51217F99-E8E9-4F6F-8C6A-92B44DB49970}"/>
    <dgm:cxn modelId="{F0FA6D33-1C30-4320-BEAC-EC8F559556F1}" type="presOf" srcId="{6B5DA672-2719-4EA3-9D0A-1B7523627110}" destId="{FD967F1D-688D-47CF-BBE5-78379C4EDE73}" srcOrd="0" destOrd="0" presId="urn:microsoft.com/office/officeart/2005/8/layout/matrix1"/>
    <dgm:cxn modelId="{7101355B-BC0B-489B-A6A4-783932E1051B}" srcId="{258C4E9F-3D53-4A05-8926-081371297317}" destId="{C4D2A4E5-BFB1-4DE1-9D8A-0A45710E26DE}" srcOrd="4" destOrd="0" parTransId="{590021F7-D92F-41F0-9CAE-2BFEBF526D18}" sibTransId="{50BDFE99-C73C-4126-8C0C-33460C5A107F}"/>
    <dgm:cxn modelId="{38722266-7E78-4E75-9A64-D4DE5511285A}" srcId="{258C4E9F-3D53-4A05-8926-081371297317}" destId="{595E2A3C-C81A-4B43-A74B-49DB1746621E}" srcOrd="0" destOrd="0" parTransId="{1E751D3A-A2EB-4C52-AA7B-034032C5CEE7}" sibTransId="{5D741160-1C71-4463-9E6C-5B7DE14144DB}"/>
    <dgm:cxn modelId="{9B06CC78-4F79-402C-BFD7-2D02A6026A0F}" srcId="{258C4E9F-3D53-4A05-8926-081371297317}" destId="{534C0C53-B5A8-42A2-9A09-2347F83BDE7F}" srcOrd="3" destOrd="0" parTransId="{8B6720D4-4D25-45EE-A6A7-4340CC1D040B}" sibTransId="{71A1A153-0647-4591-984E-89B5F5D31F7B}"/>
    <dgm:cxn modelId="{014BC887-D258-4B53-B119-6E28CDBCB3E5}" srcId="{258C4E9F-3D53-4A05-8926-081371297317}" destId="{6B5DA672-2719-4EA3-9D0A-1B7523627110}" srcOrd="1" destOrd="0" parTransId="{A945C184-579A-4384-944F-088B40A27886}" sibTransId="{CCB06607-E193-4061-9E34-7566BB51938B}"/>
    <dgm:cxn modelId="{3FE0B18F-62EF-442E-8478-A28D752C0F20}" type="presOf" srcId="{595E2A3C-C81A-4B43-A74B-49DB1746621E}" destId="{CD629BC6-1286-4EF4-BB79-C310C13C70FD}" srcOrd="1" destOrd="0" presId="urn:microsoft.com/office/officeart/2005/8/layout/matrix1"/>
    <dgm:cxn modelId="{B6D5ADA8-8596-4D64-BD11-8F29E512CBF2}" type="presOf" srcId="{534C0C53-B5A8-42A2-9A09-2347F83BDE7F}" destId="{864398E0-8AF2-42B1-9D34-E81F65964C3B}" srcOrd="0" destOrd="0" presId="urn:microsoft.com/office/officeart/2005/8/layout/matrix1"/>
    <dgm:cxn modelId="{8E4DF9C6-7B45-42C2-A90B-59FCE284ADD3}" type="presOf" srcId="{6B5DA672-2719-4EA3-9D0A-1B7523627110}" destId="{A470CAA3-2655-4718-A918-B87EEE8076DF}" srcOrd="1" destOrd="0" presId="urn:microsoft.com/office/officeart/2005/8/layout/matrix1"/>
    <dgm:cxn modelId="{3C304CFF-2FE0-4D01-A763-FA63E16BFE4E}" type="presOf" srcId="{90817A0E-5C7C-4746-AC06-7F280913CDD8}" destId="{3F541606-2FA9-4A8F-93B6-5A3516695990}" srcOrd="0" destOrd="0" presId="urn:microsoft.com/office/officeart/2005/8/layout/matrix1"/>
    <dgm:cxn modelId="{FBF185D8-4D90-476A-9A0A-B2B35FB86E08}" type="presParOf" srcId="{3F541606-2FA9-4A8F-93B6-5A3516695990}" destId="{23554004-CEBB-44EA-A250-010D6F6370FC}" srcOrd="0" destOrd="0" presId="urn:microsoft.com/office/officeart/2005/8/layout/matrix1"/>
    <dgm:cxn modelId="{84B54F43-E546-480B-90A6-E95D0FCE21FF}" type="presParOf" srcId="{23554004-CEBB-44EA-A250-010D6F6370FC}" destId="{3A2A9B98-BE9C-4C98-AE52-19A85EF37C5A}" srcOrd="0" destOrd="0" presId="urn:microsoft.com/office/officeart/2005/8/layout/matrix1"/>
    <dgm:cxn modelId="{3CA53A62-74CA-4E27-B9A7-E7B53BD769ED}" type="presParOf" srcId="{23554004-CEBB-44EA-A250-010D6F6370FC}" destId="{CD629BC6-1286-4EF4-BB79-C310C13C70FD}" srcOrd="1" destOrd="0" presId="urn:microsoft.com/office/officeart/2005/8/layout/matrix1"/>
    <dgm:cxn modelId="{E3B59F5C-5072-46C4-9C8A-174591BB4640}" type="presParOf" srcId="{23554004-CEBB-44EA-A250-010D6F6370FC}" destId="{FD967F1D-688D-47CF-BBE5-78379C4EDE73}" srcOrd="2" destOrd="0" presId="urn:microsoft.com/office/officeart/2005/8/layout/matrix1"/>
    <dgm:cxn modelId="{9532D478-E827-4F7C-9A54-7693703711E5}" type="presParOf" srcId="{23554004-CEBB-44EA-A250-010D6F6370FC}" destId="{A470CAA3-2655-4718-A918-B87EEE8076DF}" srcOrd="3" destOrd="0" presId="urn:microsoft.com/office/officeart/2005/8/layout/matrix1"/>
    <dgm:cxn modelId="{93C19192-EFBA-44D5-9081-5E0C530BB236}" type="presParOf" srcId="{23554004-CEBB-44EA-A250-010D6F6370FC}" destId="{FC845792-A569-4629-B463-3BB843200B92}" srcOrd="4" destOrd="0" presId="urn:microsoft.com/office/officeart/2005/8/layout/matrix1"/>
    <dgm:cxn modelId="{CC45C183-2245-496D-9CBC-7B90B8DAD8F3}" type="presParOf" srcId="{23554004-CEBB-44EA-A250-010D6F6370FC}" destId="{DD63D0D3-EBFA-4E19-8170-BEFCE61D97A4}" srcOrd="5" destOrd="0" presId="urn:microsoft.com/office/officeart/2005/8/layout/matrix1"/>
    <dgm:cxn modelId="{9ED181B5-DF0D-4B38-BF1A-1E6B7F0EFEAB}" type="presParOf" srcId="{23554004-CEBB-44EA-A250-010D6F6370FC}" destId="{864398E0-8AF2-42B1-9D34-E81F65964C3B}" srcOrd="6" destOrd="0" presId="urn:microsoft.com/office/officeart/2005/8/layout/matrix1"/>
    <dgm:cxn modelId="{0D68EF21-485E-4FF5-BCEE-0116112700E6}" type="presParOf" srcId="{23554004-CEBB-44EA-A250-010D6F6370FC}" destId="{06089076-E9BF-4782-B432-96903B705674}" srcOrd="7" destOrd="0" presId="urn:microsoft.com/office/officeart/2005/8/layout/matrix1"/>
    <dgm:cxn modelId="{7E91A756-75E6-4BB5-A7F2-D3324970F69D}" type="presParOf" srcId="{3F541606-2FA9-4A8F-93B6-5A3516695990}" destId="{0163B1C4-F319-4DAB-9E8A-EFB1810409BC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C622AA-A1AE-4545-83BD-C3FDAF30FA30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4628DFA-DAFD-4804-92BF-F1A74B1722D3}">
      <dgm:prSet phldrT="[Texte]" phldr="0"/>
      <dgm:spPr/>
      <dgm:t>
        <a:bodyPr/>
        <a:lstStyle/>
        <a:p>
          <a:endParaRPr lang="fr-FR"/>
        </a:p>
      </dgm:t>
    </dgm:pt>
    <dgm:pt modelId="{7F0E3CD7-56C1-4174-BA88-ADE55AC4BE23}" type="parTrans" cxnId="{9462641E-2E4B-4D04-B041-28F2057C271A}">
      <dgm:prSet/>
      <dgm:spPr/>
      <dgm:t>
        <a:bodyPr/>
        <a:lstStyle/>
        <a:p>
          <a:endParaRPr lang="fr-FR"/>
        </a:p>
      </dgm:t>
    </dgm:pt>
    <dgm:pt modelId="{E77B78DB-C339-437D-AFB7-6A2558502FDF}" type="sibTrans" cxnId="{9462641E-2E4B-4D04-B041-28F2057C271A}">
      <dgm:prSet/>
      <dgm:spPr/>
      <dgm:t>
        <a:bodyPr/>
        <a:lstStyle/>
        <a:p>
          <a:endParaRPr lang="fr-FR"/>
        </a:p>
      </dgm:t>
    </dgm:pt>
    <dgm:pt modelId="{A409A8D8-0784-4B89-9183-84D5ADE45E3E}">
      <dgm:prSet phldrT="[Texte]"/>
      <dgm:spPr/>
      <dgm:t>
        <a:bodyPr/>
        <a:lstStyle/>
        <a:p>
          <a:endParaRPr lang="en-US" b="1" u="sng"/>
        </a:p>
        <a:p>
          <a:r>
            <a:rPr lang="en-US" b="1" u="sng" err="1"/>
            <a:t>Ressources</a:t>
          </a:r>
          <a:r>
            <a:rPr lang="en-US" b="1" u="sng"/>
            <a:t> </a:t>
          </a:r>
          <a:r>
            <a:rPr lang="en-US" b="1" u="sng" err="1"/>
            <a:t>déficitaires</a:t>
          </a:r>
          <a:r>
            <a:rPr lang="en-US" b="1" u="sng"/>
            <a:t> </a:t>
          </a:r>
        </a:p>
      </dgm:t>
    </dgm:pt>
    <dgm:pt modelId="{4CF7905C-B4D6-46D5-BF55-FC2E40B53521}" type="parTrans" cxnId="{38046909-0809-42F2-9867-5EE46A09A52A}">
      <dgm:prSet/>
      <dgm:spPr/>
      <dgm:t>
        <a:bodyPr/>
        <a:lstStyle/>
        <a:p>
          <a:endParaRPr lang="fr-FR"/>
        </a:p>
      </dgm:t>
    </dgm:pt>
    <dgm:pt modelId="{D040262C-13CE-49A1-8DCE-54699E5D92DD}" type="sibTrans" cxnId="{38046909-0809-42F2-9867-5EE46A09A52A}">
      <dgm:prSet/>
      <dgm:spPr/>
      <dgm:t>
        <a:bodyPr/>
        <a:lstStyle/>
        <a:p>
          <a:endParaRPr lang="fr-FR"/>
        </a:p>
      </dgm:t>
    </dgm:pt>
    <dgm:pt modelId="{1114D2D0-B741-4A71-8276-B152BB3FA404}">
      <dgm:prSet phldrT="[Texte]"/>
      <dgm:spPr/>
      <dgm:t>
        <a:bodyPr/>
        <a:lstStyle/>
        <a:p>
          <a:endParaRPr lang="en-US"/>
        </a:p>
        <a:p>
          <a:pPr rtl="0"/>
          <a:r>
            <a:rPr lang="en-US">
              <a:latin typeface="Calibri Light" panose="020F0302020204030204"/>
            </a:rPr>
            <a:t>Evolution de</a:t>
          </a:r>
          <a:r>
            <a:rPr lang="en-US"/>
            <a:t> la </a:t>
          </a:r>
          <a:r>
            <a:rPr lang="en-US" b="1"/>
            <a:t>population/</a:t>
          </a:r>
          <a:r>
            <a:rPr lang="en-US" b="0" err="1"/>
            <a:t>aménagement</a:t>
          </a:r>
          <a:r>
            <a:rPr lang="en-US" b="0"/>
            <a:t> du </a:t>
          </a:r>
          <a:r>
            <a:rPr lang="en-US" b="0" err="1"/>
            <a:t>territoire</a:t>
          </a:r>
          <a:endParaRPr lang="fr-FR" b="1" err="1"/>
        </a:p>
      </dgm:t>
    </dgm:pt>
    <dgm:pt modelId="{E1AB77F3-8616-47EA-A52C-E23CECBF8E00}" type="parTrans" cxnId="{AA5311A0-92B4-433F-BBE1-4FA07E5703CA}">
      <dgm:prSet/>
      <dgm:spPr/>
      <dgm:t>
        <a:bodyPr/>
        <a:lstStyle/>
        <a:p>
          <a:endParaRPr lang="fr-FR"/>
        </a:p>
      </dgm:t>
    </dgm:pt>
    <dgm:pt modelId="{474FD2C3-0193-4FCD-9027-3609056F4F64}" type="sibTrans" cxnId="{AA5311A0-92B4-433F-BBE1-4FA07E5703CA}">
      <dgm:prSet/>
      <dgm:spPr/>
      <dgm:t>
        <a:bodyPr/>
        <a:lstStyle/>
        <a:p>
          <a:endParaRPr lang="fr-FR"/>
        </a:p>
      </dgm:t>
    </dgm:pt>
    <dgm:pt modelId="{14B7E66B-B40B-4DB1-8467-5106CDBE6036}">
      <dgm:prSet phldr="0"/>
      <dgm:spPr/>
      <dgm:t>
        <a:bodyPr/>
        <a:lstStyle/>
        <a:p>
          <a:pPr rtl="0"/>
          <a:endParaRPr lang="en-US"/>
        </a:p>
        <a:p>
          <a:pPr rtl="0"/>
          <a:endParaRPr lang="en-US"/>
        </a:p>
      </dgm:t>
    </dgm:pt>
    <dgm:pt modelId="{AEE16220-6B9A-4B3D-B147-4C511A5C89FB}" type="parTrans" cxnId="{E0B3AE74-20F7-4F40-AA30-926C0EB1D39B}">
      <dgm:prSet/>
      <dgm:spPr/>
      <dgm:t>
        <a:bodyPr/>
        <a:lstStyle/>
        <a:p>
          <a:endParaRPr lang="fr-FR"/>
        </a:p>
      </dgm:t>
    </dgm:pt>
    <dgm:pt modelId="{AFD3E3F1-7412-4B99-9878-718EDAEC4C5E}" type="sibTrans" cxnId="{E0B3AE74-20F7-4F40-AA30-926C0EB1D39B}">
      <dgm:prSet/>
      <dgm:spPr/>
      <dgm:t>
        <a:bodyPr/>
        <a:lstStyle/>
        <a:p>
          <a:endParaRPr lang="fr-FR"/>
        </a:p>
      </dgm:t>
    </dgm:pt>
    <dgm:pt modelId="{F70C517B-0729-42DE-8062-F8D35FC3012B}" type="pres">
      <dgm:prSet presAssocID="{B8C622AA-A1AE-4545-83BD-C3FDAF30FA30}" presName="matrix" presStyleCnt="0">
        <dgm:presLayoutVars>
          <dgm:chMax val="1"/>
          <dgm:dir/>
          <dgm:resizeHandles val="exact"/>
        </dgm:presLayoutVars>
      </dgm:prSet>
      <dgm:spPr/>
    </dgm:pt>
    <dgm:pt modelId="{3B4EA501-7717-4FF4-BDA0-C22B92048DA0}" type="pres">
      <dgm:prSet presAssocID="{B8C622AA-A1AE-4545-83BD-C3FDAF30FA30}" presName="diamond" presStyleLbl="bgShp" presStyleIdx="0" presStyleCnt="1" custLinFactNeighborX="1920"/>
      <dgm:spPr/>
    </dgm:pt>
    <dgm:pt modelId="{ADF34E4B-A625-4238-AE72-276E60C6BF6B}" type="pres">
      <dgm:prSet presAssocID="{B8C622AA-A1AE-4545-83BD-C3FDAF30FA3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C7B0539-BFC3-42CB-9A0E-4F39A1F5FAF1}" type="pres">
      <dgm:prSet presAssocID="{B8C622AA-A1AE-4545-83BD-C3FDAF30FA30}" presName="quad2" presStyleLbl="node1" presStyleIdx="1" presStyleCnt="4" custScaleX="111803">
        <dgm:presLayoutVars>
          <dgm:chMax val="0"/>
          <dgm:chPref val="0"/>
          <dgm:bulletEnabled val="1"/>
        </dgm:presLayoutVars>
      </dgm:prSet>
      <dgm:spPr/>
    </dgm:pt>
    <dgm:pt modelId="{247F1038-C077-43EF-BEDE-75939A503456}" type="pres">
      <dgm:prSet presAssocID="{B8C622AA-A1AE-4545-83BD-C3FDAF30FA30}" presName="quad3" presStyleLbl="node1" presStyleIdx="2" presStyleCnt="4" custLinFactNeighborX="1961" custLinFactNeighborY="-4699">
        <dgm:presLayoutVars>
          <dgm:chMax val="0"/>
          <dgm:chPref val="0"/>
          <dgm:bulletEnabled val="1"/>
        </dgm:presLayoutVars>
      </dgm:prSet>
      <dgm:spPr/>
    </dgm:pt>
    <dgm:pt modelId="{9DCD562F-A7E9-4CEE-80C5-2466A09169F2}" type="pres">
      <dgm:prSet presAssocID="{B8C622AA-A1AE-4545-83BD-C3FDAF30FA30}" presName="quad4" presStyleLbl="node1" presStyleIdx="3" presStyleCnt="4" custScaleX="106184" custLinFactNeighborX="-935" custLinFactNeighborY="-5242">
        <dgm:presLayoutVars>
          <dgm:chMax val="0"/>
          <dgm:chPref val="0"/>
          <dgm:bulletEnabled val="1"/>
        </dgm:presLayoutVars>
      </dgm:prSet>
      <dgm:spPr/>
    </dgm:pt>
  </dgm:ptLst>
  <dgm:cxnLst>
    <dgm:cxn modelId="{B24D1A08-5F0D-48D9-8835-8617155B8D45}" type="presOf" srcId="{E4628DFA-DAFD-4804-92BF-F1A74B1722D3}" destId="{ADF34E4B-A625-4238-AE72-276E60C6BF6B}" srcOrd="0" destOrd="0" presId="urn:microsoft.com/office/officeart/2005/8/layout/matrix3"/>
    <dgm:cxn modelId="{38046909-0809-42F2-9867-5EE46A09A52A}" srcId="{B8C622AA-A1AE-4545-83BD-C3FDAF30FA30}" destId="{A409A8D8-0784-4B89-9183-84D5ADE45E3E}" srcOrd="2" destOrd="0" parTransId="{4CF7905C-B4D6-46D5-BF55-FC2E40B53521}" sibTransId="{D040262C-13CE-49A1-8DCE-54699E5D92DD}"/>
    <dgm:cxn modelId="{079E711D-BFC4-4483-B2B8-03EF05B7A4A9}" type="presOf" srcId="{14B7E66B-B40B-4DB1-8467-5106CDBE6036}" destId="{9C7B0539-BFC3-42CB-9A0E-4F39A1F5FAF1}" srcOrd="0" destOrd="0" presId="urn:microsoft.com/office/officeart/2005/8/layout/matrix3"/>
    <dgm:cxn modelId="{9462641E-2E4B-4D04-B041-28F2057C271A}" srcId="{B8C622AA-A1AE-4545-83BD-C3FDAF30FA30}" destId="{E4628DFA-DAFD-4804-92BF-F1A74B1722D3}" srcOrd="0" destOrd="0" parTransId="{7F0E3CD7-56C1-4174-BA88-ADE55AC4BE23}" sibTransId="{E77B78DB-C339-437D-AFB7-6A2558502FDF}"/>
    <dgm:cxn modelId="{04DB233E-1240-4162-ABFB-D8410E7A8E08}" type="presOf" srcId="{A409A8D8-0784-4B89-9183-84D5ADE45E3E}" destId="{247F1038-C077-43EF-BEDE-75939A503456}" srcOrd="0" destOrd="0" presId="urn:microsoft.com/office/officeart/2005/8/layout/matrix3"/>
    <dgm:cxn modelId="{E0B3AE74-20F7-4F40-AA30-926C0EB1D39B}" srcId="{B8C622AA-A1AE-4545-83BD-C3FDAF30FA30}" destId="{14B7E66B-B40B-4DB1-8467-5106CDBE6036}" srcOrd="1" destOrd="0" parTransId="{AEE16220-6B9A-4B3D-B147-4C511A5C89FB}" sibTransId="{AFD3E3F1-7412-4B99-9878-718EDAEC4C5E}"/>
    <dgm:cxn modelId="{47C17B78-E06C-4684-8F29-D54C5745020F}" type="presOf" srcId="{1114D2D0-B741-4A71-8276-B152BB3FA404}" destId="{9DCD562F-A7E9-4CEE-80C5-2466A09169F2}" srcOrd="0" destOrd="0" presId="urn:microsoft.com/office/officeart/2005/8/layout/matrix3"/>
    <dgm:cxn modelId="{0A6C5C5A-F695-4F5E-98F7-6C6A33CDA490}" type="presOf" srcId="{B8C622AA-A1AE-4545-83BD-C3FDAF30FA30}" destId="{F70C517B-0729-42DE-8062-F8D35FC3012B}" srcOrd="0" destOrd="0" presId="urn:microsoft.com/office/officeart/2005/8/layout/matrix3"/>
    <dgm:cxn modelId="{AA5311A0-92B4-433F-BBE1-4FA07E5703CA}" srcId="{B8C622AA-A1AE-4545-83BD-C3FDAF30FA30}" destId="{1114D2D0-B741-4A71-8276-B152BB3FA404}" srcOrd="3" destOrd="0" parTransId="{E1AB77F3-8616-47EA-A52C-E23CECBF8E00}" sibTransId="{474FD2C3-0193-4FCD-9027-3609056F4F64}"/>
    <dgm:cxn modelId="{39414638-76AF-45B0-8EE7-1A7516583E96}" type="presParOf" srcId="{F70C517B-0729-42DE-8062-F8D35FC3012B}" destId="{3B4EA501-7717-4FF4-BDA0-C22B92048DA0}" srcOrd="0" destOrd="0" presId="urn:microsoft.com/office/officeart/2005/8/layout/matrix3"/>
    <dgm:cxn modelId="{D379A730-8075-44CC-B9A6-F9F129B33572}" type="presParOf" srcId="{F70C517B-0729-42DE-8062-F8D35FC3012B}" destId="{ADF34E4B-A625-4238-AE72-276E60C6BF6B}" srcOrd="1" destOrd="0" presId="urn:microsoft.com/office/officeart/2005/8/layout/matrix3"/>
    <dgm:cxn modelId="{1A5F167D-72B0-45B4-8383-461E882F3FFE}" type="presParOf" srcId="{F70C517B-0729-42DE-8062-F8D35FC3012B}" destId="{9C7B0539-BFC3-42CB-9A0E-4F39A1F5FAF1}" srcOrd="2" destOrd="0" presId="urn:microsoft.com/office/officeart/2005/8/layout/matrix3"/>
    <dgm:cxn modelId="{23591D11-7AC3-4F74-A148-A3F9743588C0}" type="presParOf" srcId="{F70C517B-0729-42DE-8062-F8D35FC3012B}" destId="{247F1038-C077-43EF-BEDE-75939A503456}" srcOrd="3" destOrd="0" presId="urn:microsoft.com/office/officeart/2005/8/layout/matrix3"/>
    <dgm:cxn modelId="{629B5134-EA60-4C72-81B7-2DD804764391}" type="presParOf" srcId="{F70C517B-0729-42DE-8062-F8D35FC3012B}" destId="{9DCD562F-A7E9-4CEE-80C5-2466A09169F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506077-033A-45BD-B08D-3BAA96A3478F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EEE0ECA-F2B7-4582-A0BC-D3AD7D46B14E}">
      <dgm:prSet phldrT="[Text]" custT="1"/>
      <dgm:spPr/>
      <dgm:t>
        <a:bodyPr/>
        <a:lstStyle/>
        <a:p>
          <a:r>
            <a:rPr lang="fr-FR" sz="1800" noProof="0" dirty="0"/>
            <a:t> </a:t>
          </a:r>
          <a:r>
            <a:rPr lang="fr-FR" sz="1800" b="1" noProof="0" dirty="0"/>
            <a:t>Phase 1:</a:t>
          </a:r>
          <a:r>
            <a:rPr lang="fr-FR" sz="1800" noProof="0" dirty="0"/>
            <a:t> état</a:t>
          </a:r>
          <a:r>
            <a:rPr lang="en-US" sz="1800" dirty="0"/>
            <a:t> des </a:t>
          </a:r>
          <a:r>
            <a:rPr lang="en-US" sz="1800" dirty="0" err="1"/>
            <a:t>lieux</a:t>
          </a:r>
          <a:r>
            <a:rPr lang="en-US" sz="1800" dirty="0"/>
            <a:t> et diagnostic</a:t>
          </a:r>
          <a:endParaRPr lang="fr-FR" sz="1800" dirty="0"/>
        </a:p>
      </dgm:t>
    </dgm:pt>
    <dgm:pt modelId="{02774630-E15D-4356-BBD3-6B3CC46C0038}" type="parTrans" cxnId="{A8F31410-D7A8-41D6-9F70-5F336DFBD381}">
      <dgm:prSet/>
      <dgm:spPr/>
      <dgm:t>
        <a:bodyPr/>
        <a:lstStyle/>
        <a:p>
          <a:endParaRPr lang="fr-FR" sz="1400"/>
        </a:p>
      </dgm:t>
    </dgm:pt>
    <dgm:pt modelId="{4B214CCD-F425-4FE7-BAA0-CDBE3E53667D}" type="sibTrans" cxnId="{A8F31410-D7A8-41D6-9F70-5F336DFBD381}">
      <dgm:prSet/>
      <dgm:spPr/>
      <dgm:t>
        <a:bodyPr/>
        <a:lstStyle/>
        <a:p>
          <a:endParaRPr lang="fr-FR" sz="1400"/>
        </a:p>
      </dgm:t>
    </dgm:pt>
    <dgm:pt modelId="{DDAF43DC-4813-4FCF-B826-5144B35B9EC4}">
      <dgm:prSet phldrT="[Text]" custT="1"/>
      <dgm:spPr/>
      <dgm:t>
        <a:bodyPr/>
        <a:lstStyle/>
        <a:p>
          <a:r>
            <a:rPr lang="en-US" sz="1800" b="1" dirty="0"/>
            <a:t>Phase 2</a:t>
          </a:r>
          <a:r>
            <a:rPr lang="en-US" sz="1800" dirty="0"/>
            <a:t>: </a:t>
          </a:r>
          <a:r>
            <a:rPr lang="en-US" sz="1800" dirty="0" err="1"/>
            <a:t>estimer</a:t>
          </a:r>
          <a:r>
            <a:rPr lang="en-US" sz="1800" dirty="0"/>
            <a:t> le </a:t>
          </a:r>
          <a:r>
            <a:rPr lang="en-US" sz="1800" dirty="0" err="1"/>
            <a:t>bilan</a:t>
          </a:r>
          <a:r>
            <a:rPr lang="en-US" sz="1800" dirty="0"/>
            <a:t> </a:t>
          </a:r>
          <a:r>
            <a:rPr lang="en-US" sz="1800" dirty="0" err="1"/>
            <a:t>besoin</a:t>
          </a:r>
          <a:r>
            <a:rPr lang="en-US" sz="1800" dirty="0"/>
            <a:t> </a:t>
          </a:r>
          <a:r>
            <a:rPr lang="en-US" sz="1800" dirty="0" err="1"/>
            <a:t>ressources</a:t>
          </a:r>
          <a:r>
            <a:rPr lang="en-US" sz="1800" dirty="0"/>
            <a:t> </a:t>
          </a:r>
          <a:r>
            <a:rPr lang="en-US" sz="1800" dirty="0" err="1"/>
            <a:t>actuel</a:t>
          </a:r>
          <a:r>
            <a:rPr lang="en-US" sz="1800" dirty="0"/>
            <a:t> et future</a:t>
          </a:r>
          <a:endParaRPr lang="fr-FR" sz="1800" dirty="0"/>
        </a:p>
      </dgm:t>
    </dgm:pt>
    <dgm:pt modelId="{2F47FE19-DC84-4B15-BA76-2A443EB9EE02}" type="parTrans" cxnId="{CA93D54D-A6AB-457F-A37A-57CF5B54BE24}">
      <dgm:prSet/>
      <dgm:spPr/>
      <dgm:t>
        <a:bodyPr/>
        <a:lstStyle/>
        <a:p>
          <a:endParaRPr lang="fr-FR" sz="1400"/>
        </a:p>
      </dgm:t>
    </dgm:pt>
    <dgm:pt modelId="{67D6E278-0D92-4CD5-8339-5A0DBEF72CAC}" type="sibTrans" cxnId="{CA93D54D-A6AB-457F-A37A-57CF5B54BE24}">
      <dgm:prSet/>
      <dgm:spPr/>
      <dgm:t>
        <a:bodyPr/>
        <a:lstStyle/>
        <a:p>
          <a:endParaRPr lang="fr-FR" sz="1400"/>
        </a:p>
      </dgm:t>
    </dgm:pt>
    <dgm:pt modelId="{496015B6-41C0-4096-BD20-25E23CECD117}">
      <dgm:prSet phldrT="[Text]" custT="1"/>
      <dgm:spPr/>
      <dgm:t>
        <a:bodyPr/>
        <a:lstStyle/>
        <a:p>
          <a:r>
            <a:rPr lang="en-US" sz="1800" b="1" dirty="0"/>
            <a:t>Phase 3:</a:t>
          </a:r>
          <a:r>
            <a:rPr lang="en-US" sz="1800" dirty="0"/>
            <a:t> </a:t>
          </a:r>
          <a:r>
            <a:rPr lang="en-US" sz="1800" dirty="0" err="1"/>
            <a:t>établir</a:t>
          </a:r>
          <a:r>
            <a:rPr lang="en-US" sz="1800" dirty="0"/>
            <a:t> des scenarios techniques </a:t>
          </a:r>
          <a:r>
            <a:rPr lang="en-US" sz="1800" dirty="0" err="1"/>
            <a:t>mutualisation</a:t>
          </a:r>
          <a:r>
            <a:rPr lang="en-US" sz="1800" dirty="0"/>
            <a:t> et </a:t>
          </a:r>
          <a:r>
            <a:rPr lang="en-US" sz="1800" dirty="0" err="1"/>
            <a:t>d’optimisation</a:t>
          </a:r>
          <a:r>
            <a:rPr lang="en-US" sz="1800" dirty="0"/>
            <a:t> du schema de </a:t>
          </a:r>
          <a:r>
            <a:rPr lang="en-US" sz="1800" dirty="0" err="1"/>
            <a:t>prélévements</a:t>
          </a:r>
          <a:endParaRPr lang="fr-FR" sz="1800" dirty="0"/>
        </a:p>
      </dgm:t>
    </dgm:pt>
    <dgm:pt modelId="{9C1311B7-F721-4A2A-947F-7D7CB45206A3}" type="parTrans" cxnId="{C357E834-72FD-446E-9903-D69FE25CFD90}">
      <dgm:prSet/>
      <dgm:spPr/>
      <dgm:t>
        <a:bodyPr/>
        <a:lstStyle/>
        <a:p>
          <a:endParaRPr lang="fr-FR" sz="1400"/>
        </a:p>
      </dgm:t>
    </dgm:pt>
    <dgm:pt modelId="{C6C1B580-4F11-41AA-B0C6-E4C01E575729}" type="sibTrans" cxnId="{C357E834-72FD-446E-9903-D69FE25CFD90}">
      <dgm:prSet/>
      <dgm:spPr/>
      <dgm:t>
        <a:bodyPr/>
        <a:lstStyle/>
        <a:p>
          <a:endParaRPr lang="fr-FR" sz="1400"/>
        </a:p>
      </dgm:t>
    </dgm:pt>
    <dgm:pt modelId="{13C45155-3026-4898-B662-785FC45D0A74}">
      <dgm:prSet custT="1"/>
      <dgm:spPr/>
      <dgm:t>
        <a:bodyPr/>
        <a:lstStyle/>
        <a:p>
          <a:r>
            <a:rPr lang="fr-FR" sz="1800" i="1" dirty="0"/>
            <a:t>Décliner 2 scénarios techniques sur les volets de gouvernance et de modélisation tarifaire</a:t>
          </a:r>
        </a:p>
      </dgm:t>
    </dgm:pt>
    <dgm:pt modelId="{BD1B8327-28E7-43E7-9A59-4BA132577E70}" type="parTrans" cxnId="{F40BC9D3-6B5E-4FDE-9263-19C6701FD340}">
      <dgm:prSet/>
      <dgm:spPr/>
      <dgm:t>
        <a:bodyPr/>
        <a:lstStyle/>
        <a:p>
          <a:endParaRPr lang="fr-FR" sz="1400"/>
        </a:p>
      </dgm:t>
    </dgm:pt>
    <dgm:pt modelId="{61952CBA-C47B-4DCC-98BA-CA6E18B527FC}" type="sibTrans" cxnId="{F40BC9D3-6B5E-4FDE-9263-19C6701FD340}">
      <dgm:prSet/>
      <dgm:spPr/>
      <dgm:t>
        <a:bodyPr/>
        <a:lstStyle/>
        <a:p>
          <a:endParaRPr lang="fr-FR" sz="1400"/>
        </a:p>
      </dgm:t>
    </dgm:pt>
    <dgm:pt modelId="{74CC03C0-2CC5-4CC9-8DF3-B64C23614ADB}">
      <dgm:prSet custT="1"/>
      <dgm:spPr/>
      <dgm:t>
        <a:bodyPr/>
        <a:lstStyle/>
        <a:p>
          <a:r>
            <a:rPr lang="fr-FR" sz="1800" b="1" dirty="0"/>
            <a:t>Phase 4:</a:t>
          </a:r>
          <a:r>
            <a:rPr lang="fr-FR" sz="1800" dirty="0"/>
            <a:t> Schéma opérationnel de sécurisation et d’optimisation de la production et distribution</a:t>
          </a:r>
        </a:p>
      </dgm:t>
    </dgm:pt>
    <dgm:pt modelId="{029E9E69-0428-4D0D-BE76-C150337478A7}" type="parTrans" cxnId="{25DDEAE3-4C87-4E92-9B09-B3FC2DCC694D}">
      <dgm:prSet/>
      <dgm:spPr/>
      <dgm:t>
        <a:bodyPr/>
        <a:lstStyle/>
        <a:p>
          <a:endParaRPr lang="fr-FR" sz="1400"/>
        </a:p>
      </dgm:t>
    </dgm:pt>
    <dgm:pt modelId="{27B4DB92-0878-4A50-B279-51C2C2A52F8F}" type="sibTrans" cxnId="{25DDEAE3-4C87-4E92-9B09-B3FC2DCC694D}">
      <dgm:prSet/>
      <dgm:spPr/>
      <dgm:t>
        <a:bodyPr/>
        <a:lstStyle/>
        <a:p>
          <a:endParaRPr lang="fr-FR" sz="1400"/>
        </a:p>
      </dgm:t>
    </dgm:pt>
    <dgm:pt modelId="{6155D6B9-7B54-4A6D-9C05-4ABD707EE39D}" type="pres">
      <dgm:prSet presAssocID="{17506077-033A-45BD-B08D-3BAA96A3478F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864CC822-30EF-4682-B37A-DB884410FD6E}" type="pres">
      <dgm:prSet presAssocID="{5EEE0ECA-F2B7-4582-A0BC-D3AD7D46B14E}" presName="Accent1" presStyleCnt="0"/>
      <dgm:spPr/>
    </dgm:pt>
    <dgm:pt modelId="{5CB3A9EB-84ED-4B55-91C4-D7A882B1265C}" type="pres">
      <dgm:prSet presAssocID="{5EEE0ECA-F2B7-4582-A0BC-D3AD7D46B14E}" presName="Accent" presStyleLbl="node1" presStyleIdx="0" presStyleCnt="5"/>
      <dgm:spPr/>
    </dgm:pt>
    <dgm:pt modelId="{5484075C-2381-434E-A321-8FF8FE13E089}" type="pres">
      <dgm:prSet presAssocID="{5EEE0ECA-F2B7-4582-A0BC-D3AD7D46B14E}" presName="Parent1" presStyleLbl="revTx" presStyleIdx="0" presStyleCnt="5" custScaleX="213373" custScaleY="372500" custLinFactX="89571" custLinFactNeighborX="100000" custLinFactNeighborY="35987">
        <dgm:presLayoutVars>
          <dgm:chMax val="1"/>
          <dgm:chPref val="1"/>
          <dgm:bulletEnabled val="1"/>
        </dgm:presLayoutVars>
      </dgm:prSet>
      <dgm:spPr/>
    </dgm:pt>
    <dgm:pt modelId="{EA3D9966-311F-4644-9C1F-E23EEE4E3C6D}" type="pres">
      <dgm:prSet presAssocID="{DDAF43DC-4813-4FCF-B826-5144B35B9EC4}" presName="Accent2" presStyleCnt="0"/>
      <dgm:spPr/>
    </dgm:pt>
    <dgm:pt modelId="{B6AB2E26-52B4-4560-A547-E6398FB5B310}" type="pres">
      <dgm:prSet presAssocID="{DDAF43DC-4813-4FCF-B826-5144B35B9EC4}" presName="Accent" presStyleLbl="node1" presStyleIdx="1" presStyleCnt="5"/>
      <dgm:spPr/>
    </dgm:pt>
    <dgm:pt modelId="{25FA56E1-7342-48A0-B38E-547D3F728AD1}" type="pres">
      <dgm:prSet presAssocID="{DDAF43DC-4813-4FCF-B826-5144B35B9EC4}" presName="Parent2" presStyleLbl="revTx" presStyleIdx="1" presStyleCnt="5" custScaleX="216905" custScaleY="475377" custLinFactX="-100000" custLinFactNeighborX="-119724" custLinFactNeighborY="24677">
        <dgm:presLayoutVars>
          <dgm:chMax val="1"/>
          <dgm:chPref val="1"/>
          <dgm:bulletEnabled val="1"/>
        </dgm:presLayoutVars>
      </dgm:prSet>
      <dgm:spPr/>
    </dgm:pt>
    <dgm:pt modelId="{D5E4D324-3894-462D-8B60-FC2E8320477D}" type="pres">
      <dgm:prSet presAssocID="{496015B6-41C0-4096-BD20-25E23CECD117}" presName="Accent3" presStyleCnt="0"/>
      <dgm:spPr/>
    </dgm:pt>
    <dgm:pt modelId="{D22969D8-8BED-42E7-84DF-66ACE8AC8805}" type="pres">
      <dgm:prSet presAssocID="{496015B6-41C0-4096-BD20-25E23CECD117}" presName="Accent" presStyleLbl="node1" presStyleIdx="2" presStyleCnt="5"/>
      <dgm:spPr/>
    </dgm:pt>
    <dgm:pt modelId="{503CA847-3AEA-479C-BE15-338EF63932F6}" type="pres">
      <dgm:prSet presAssocID="{496015B6-41C0-4096-BD20-25E23CECD117}" presName="Parent3" presStyleLbl="revTx" presStyleIdx="2" presStyleCnt="5" custScaleX="283528" custScaleY="382035" custLinFactX="100000" custLinFactNeighborX="130365" custLinFactNeighborY="-24269">
        <dgm:presLayoutVars>
          <dgm:chMax val="1"/>
          <dgm:chPref val="1"/>
          <dgm:bulletEnabled val="1"/>
        </dgm:presLayoutVars>
      </dgm:prSet>
      <dgm:spPr/>
    </dgm:pt>
    <dgm:pt modelId="{D4B0AA27-6B51-4720-B2FD-1C2C4AC4C185}" type="pres">
      <dgm:prSet presAssocID="{13C45155-3026-4898-B662-785FC45D0A74}" presName="Accent4" presStyleCnt="0"/>
      <dgm:spPr/>
    </dgm:pt>
    <dgm:pt modelId="{59B038E5-1752-4A61-8B8B-9BA79AE372BE}" type="pres">
      <dgm:prSet presAssocID="{13C45155-3026-4898-B662-785FC45D0A74}" presName="Accent" presStyleLbl="node1" presStyleIdx="3" presStyleCnt="5"/>
      <dgm:spPr/>
    </dgm:pt>
    <dgm:pt modelId="{FD864EEA-8FC5-4AD3-9156-2F99915B6109}" type="pres">
      <dgm:prSet presAssocID="{13C45155-3026-4898-B662-785FC45D0A74}" presName="Parent4" presStyleLbl="revTx" presStyleIdx="3" presStyleCnt="5" custScaleX="292657" custScaleY="541782" custLinFactX="-100000" custLinFactNeighborX="-127084" custLinFactNeighborY="26361">
        <dgm:presLayoutVars>
          <dgm:chMax val="1"/>
          <dgm:chPref val="1"/>
          <dgm:bulletEnabled val="1"/>
        </dgm:presLayoutVars>
      </dgm:prSet>
      <dgm:spPr/>
    </dgm:pt>
    <dgm:pt modelId="{75EC2C15-E24A-45D4-9FB4-60F4B3537811}" type="pres">
      <dgm:prSet presAssocID="{74CC03C0-2CC5-4CC9-8DF3-B64C23614ADB}" presName="Accent5" presStyleCnt="0"/>
      <dgm:spPr/>
    </dgm:pt>
    <dgm:pt modelId="{06E885CF-BC3C-40D3-A7D1-139404AF9121}" type="pres">
      <dgm:prSet presAssocID="{74CC03C0-2CC5-4CC9-8DF3-B64C23614ADB}" presName="Accent" presStyleLbl="node1" presStyleIdx="4" presStyleCnt="5"/>
      <dgm:spPr/>
    </dgm:pt>
    <dgm:pt modelId="{5E21CA55-9161-4DAC-AB28-8771B9F63FE7}" type="pres">
      <dgm:prSet presAssocID="{74CC03C0-2CC5-4CC9-8DF3-B64C23614ADB}" presName="Parent5" presStyleLbl="revTx" presStyleIdx="4" presStyleCnt="5" custScaleX="227763" custScaleY="655072" custLinFactX="96271" custLinFactNeighborX="100000">
        <dgm:presLayoutVars>
          <dgm:chMax val="1"/>
          <dgm:chPref val="1"/>
          <dgm:bulletEnabled val="1"/>
        </dgm:presLayoutVars>
      </dgm:prSet>
      <dgm:spPr/>
    </dgm:pt>
  </dgm:ptLst>
  <dgm:cxnLst>
    <dgm:cxn modelId="{E08FBB08-EC53-4C25-AF49-38574947C6AB}" type="presOf" srcId="{17506077-033A-45BD-B08D-3BAA96A3478F}" destId="{6155D6B9-7B54-4A6D-9C05-4ABD707EE39D}" srcOrd="0" destOrd="0" presId="urn:microsoft.com/office/officeart/2009/layout/CircleArrowProcess"/>
    <dgm:cxn modelId="{A8F31410-D7A8-41D6-9F70-5F336DFBD381}" srcId="{17506077-033A-45BD-B08D-3BAA96A3478F}" destId="{5EEE0ECA-F2B7-4582-A0BC-D3AD7D46B14E}" srcOrd="0" destOrd="0" parTransId="{02774630-E15D-4356-BBD3-6B3CC46C0038}" sibTransId="{4B214CCD-F425-4FE7-BAA0-CDBE3E53667D}"/>
    <dgm:cxn modelId="{C357E834-72FD-446E-9903-D69FE25CFD90}" srcId="{17506077-033A-45BD-B08D-3BAA96A3478F}" destId="{496015B6-41C0-4096-BD20-25E23CECD117}" srcOrd="2" destOrd="0" parTransId="{9C1311B7-F721-4A2A-947F-7D7CB45206A3}" sibTransId="{C6C1B580-4F11-41AA-B0C6-E4C01E575729}"/>
    <dgm:cxn modelId="{CA93D54D-A6AB-457F-A37A-57CF5B54BE24}" srcId="{17506077-033A-45BD-B08D-3BAA96A3478F}" destId="{DDAF43DC-4813-4FCF-B826-5144B35B9EC4}" srcOrd="1" destOrd="0" parTransId="{2F47FE19-DC84-4B15-BA76-2A443EB9EE02}" sibTransId="{67D6E278-0D92-4CD5-8339-5A0DBEF72CAC}"/>
    <dgm:cxn modelId="{99A5B455-867B-4827-BED0-67FCCEBAF897}" type="presOf" srcId="{496015B6-41C0-4096-BD20-25E23CECD117}" destId="{503CA847-3AEA-479C-BE15-338EF63932F6}" srcOrd="0" destOrd="0" presId="urn:microsoft.com/office/officeart/2009/layout/CircleArrowProcess"/>
    <dgm:cxn modelId="{245DF27E-A627-46E6-8DF2-905DB3F0362F}" type="presOf" srcId="{74CC03C0-2CC5-4CC9-8DF3-B64C23614ADB}" destId="{5E21CA55-9161-4DAC-AB28-8771B9F63FE7}" srcOrd="0" destOrd="0" presId="urn:microsoft.com/office/officeart/2009/layout/CircleArrowProcess"/>
    <dgm:cxn modelId="{2BD8F398-12FF-42DB-80A2-7AA4264C1658}" type="presOf" srcId="{5EEE0ECA-F2B7-4582-A0BC-D3AD7D46B14E}" destId="{5484075C-2381-434E-A321-8FF8FE13E089}" srcOrd="0" destOrd="0" presId="urn:microsoft.com/office/officeart/2009/layout/CircleArrowProcess"/>
    <dgm:cxn modelId="{99CC94AF-0FC9-47A7-B6A1-B0BA16664DA1}" type="presOf" srcId="{13C45155-3026-4898-B662-785FC45D0A74}" destId="{FD864EEA-8FC5-4AD3-9156-2F99915B6109}" srcOrd="0" destOrd="0" presId="urn:microsoft.com/office/officeart/2009/layout/CircleArrowProcess"/>
    <dgm:cxn modelId="{F40BC9D3-6B5E-4FDE-9263-19C6701FD340}" srcId="{17506077-033A-45BD-B08D-3BAA96A3478F}" destId="{13C45155-3026-4898-B662-785FC45D0A74}" srcOrd="3" destOrd="0" parTransId="{BD1B8327-28E7-43E7-9A59-4BA132577E70}" sibTransId="{61952CBA-C47B-4DCC-98BA-CA6E18B527FC}"/>
    <dgm:cxn modelId="{25DDEAE3-4C87-4E92-9B09-B3FC2DCC694D}" srcId="{17506077-033A-45BD-B08D-3BAA96A3478F}" destId="{74CC03C0-2CC5-4CC9-8DF3-B64C23614ADB}" srcOrd="4" destOrd="0" parTransId="{029E9E69-0428-4D0D-BE76-C150337478A7}" sibTransId="{27B4DB92-0878-4A50-B279-51C2C2A52F8F}"/>
    <dgm:cxn modelId="{01FA99EE-86A8-46DF-AF23-28946720A1AF}" type="presOf" srcId="{DDAF43DC-4813-4FCF-B826-5144B35B9EC4}" destId="{25FA56E1-7342-48A0-B38E-547D3F728AD1}" srcOrd="0" destOrd="0" presId="urn:microsoft.com/office/officeart/2009/layout/CircleArrowProcess"/>
    <dgm:cxn modelId="{6224A3BB-A132-4DEE-BC68-B316E917662A}" type="presParOf" srcId="{6155D6B9-7B54-4A6D-9C05-4ABD707EE39D}" destId="{864CC822-30EF-4682-B37A-DB884410FD6E}" srcOrd="0" destOrd="0" presId="urn:microsoft.com/office/officeart/2009/layout/CircleArrowProcess"/>
    <dgm:cxn modelId="{C0D01EED-950F-42F2-9CB2-D4CF5529CC4C}" type="presParOf" srcId="{864CC822-30EF-4682-B37A-DB884410FD6E}" destId="{5CB3A9EB-84ED-4B55-91C4-D7A882B1265C}" srcOrd="0" destOrd="0" presId="urn:microsoft.com/office/officeart/2009/layout/CircleArrowProcess"/>
    <dgm:cxn modelId="{B16DE12D-3265-44D6-BDF7-5E5DDB6ABCD6}" type="presParOf" srcId="{6155D6B9-7B54-4A6D-9C05-4ABD707EE39D}" destId="{5484075C-2381-434E-A321-8FF8FE13E089}" srcOrd="1" destOrd="0" presId="urn:microsoft.com/office/officeart/2009/layout/CircleArrowProcess"/>
    <dgm:cxn modelId="{9814E0A7-7170-48BE-8AF2-42BD76302723}" type="presParOf" srcId="{6155D6B9-7B54-4A6D-9C05-4ABD707EE39D}" destId="{EA3D9966-311F-4644-9C1F-E23EEE4E3C6D}" srcOrd="2" destOrd="0" presId="urn:microsoft.com/office/officeart/2009/layout/CircleArrowProcess"/>
    <dgm:cxn modelId="{372825F0-61A8-4643-8C8E-0F1DE59955F4}" type="presParOf" srcId="{EA3D9966-311F-4644-9C1F-E23EEE4E3C6D}" destId="{B6AB2E26-52B4-4560-A547-E6398FB5B310}" srcOrd="0" destOrd="0" presId="urn:microsoft.com/office/officeart/2009/layout/CircleArrowProcess"/>
    <dgm:cxn modelId="{581D94DA-222B-42C5-B8F4-FB82612B2BAF}" type="presParOf" srcId="{6155D6B9-7B54-4A6D-9C05-4ABD707EE39D}" destId="{25FA56E1-7342-48A0-B38E-547D3F728AD1}" srcOrd="3" destOrd="0" presId="urn:microsoft.com/office/officeart/2009/layout/CircleArrowProcess"/>
    <dgm:cxn modelId="{BBE0BE75-78F3-4E12-A20E-356B776A54ED}" type="presParOf" srcId="{6155D6B9-7B54-4A6D-9C05-4ABD707EE39D}" destId="{D5E4D324-3894-462D-8B60-FC2E8320477D}" srcOrd="4" destOrd="0" presId="urn:microsoft.com/office/officeart/2009/layout/CircleArrowProcess"/>
    <dgm:cxn modelId="{E13063CD-0CFF-4C41-9F37-D75C2E88875E}" type="presParOf" srcId="{D5E4D324-3894-462D-8B60-FC2E8320477D}" destId="{D22969D8-8BED-42E7-84DF-66ACE8AC8805}" srcOrd="0" destOrd="0" presId="urn:microsoft.com/office/officeart/2009/layout/CircleArrowProcess"/>
    <dgm:cxn modelId="{BF7B5DEE-39DB-4EE9-BD30-D77A9CC7F489}" type="presParOf" srcId="{6155D6B9-7B54-4A6D-9C05-4ABD707EE39D}" destId="{503CA847-3AEA-479C-BE15-338EF63932F6}" srcOrd="5" destOrd="0" presId="urn:microsoft.com/office/officeart/2009/layout/CircleArrowProcess"/>
    <dgm:cxn modelId="{611ED106-D04C-4F83-AADA-043369FACB98}" type="presParOf" srcId="{6155D6B9-7B54-4A6D-9C05-4ABD707EE39D}" destId="{D4B0AA27-6B51-4720-B2FD-1C2C4AC4C185}" srcOrd="6" destOrd="0" presId="urn:microsoft.com/office/officeart/2009/layout/CircleArrowProcess"/>
    <dgm:cxn modelId="{E53107EE-F494-43EE-AA5A-03384A6C6108}" type="presParOf" srcId="{D4B0AA27-6B51-4720-B2FD-1C2C4AC4C185}" destId="{59B038E5-1752-4A61-8B8B-9BA79AE372BE}" srcOrd="0" destOrd="0" presId="urn:microsoft.com/office/officeart/2009/layout/CircleArrowProcess"/>
    <dgm:cxn modelId="{8995FB89-8A63-4B9E-9655-099753E24738}" type="presParOf" srcId="{6155D6B9-7B54-4A6D-9C05-4ABD707EE39D}" destId="{FD864EEA-8FC5-4AD3-9156-2F99915B6109}" srcOrd="7" destOrd="0" presId="urn:microsoft.com/office/officeart/2009/layout/CircleArrowProcess"/>
    <dgm:cxn modelId="{20577E7A-1154-4D4E-B592-F0CAF1EF15DF}" type="presParOf" srcId="{6155D6B9-7B54-4A6D-9C05-4ABD707EE39D}" destId="{75EC2C15-E24A-45D4-9FB4-60F4B3537811}" srcOrd="8" destOrd="0" presId="urn:microsoft.com/office/officeart/2009/layout/CircleArrowProcess"/>
    <dgm:cxn modelId="{946A9E1A-6157-41C3-B1CD-580DF604CC9C}" type="presParOf" srcId="{75EC2C15-E24A-45D4-9FB4-60F4B3537811}" destId="{06E885CF-BC3C-40D3-A7D1-139404AF9121}" srcOrd="0" destOrd="0" presId="urn:microsoft.com/office/officeart/2009/layout/CircleArrowProcess"/>
    <dgm:cxn modelId="{8964B12D-A049-4B4B-A2FF-B281444488C2}" type="presParOf" srcId="{6155D6B9-7B54-4A6D-9C05-4ABD707EE39D}" destId="{5E21CA55-9161-4DAC-AB28-8771B9F63FE7}" srcOrd="9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6D672B-28FE-4EF2-B4AC-14825EF84E5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A31A718-EDB0-42EF-81F5-551EE0588DFB}">
      <dgm:prSet phldrT="[Texte]"/>
      <dgm:spPr/>
      <dgm:t>
        <a:bodyPr/>
        <a:lstStyle/>
        <a:p>
          <a:r>
            <a:rPr lang="fr-FR" dirty="0"/>
            <a:t>COTEC</a:t>
          </a:r>
        </a:p>
      </dgm:t>
    </dgm:pt>
    <dgm:pt modelId="{111F1A23-065C-4175-8AA4-401F4120407A}" type="parTrans" cxnId="{D411D708-CA5C-45A0-93D4-B0D8865352B4}">
      <dgm:prSet/>
      <dgm:spPr/>
      <dgm:t>
        <a:bodyPr/>
        <a:lstStyle/>
        <a:p>
          <a:endParaRPr lang="fr-FR"/>
        </a:p>
      </dgm:t>
    </dgm:pt>
    <dgm:pt modelId="{2F887ACC-1234-4240-BC6E-880CB192136F}" type="sibTrans" cxnId="{D411D708-CA5C-45A0-93D4-B0D8865352B4}">
      <dgm:prSet/>
      <dgm:spPr/>
      <dgm:t>
        <a:bodyPr/>
        <a:lstStyle/>
        <a:p>
          <a:endParaRPr lang="fr-FR"/>
        </a:p>
      </dgm:t>
    </dgm:pt>
    <dgm:pt modelId="{F9863D4B-80A0-4FCA-95E4-57E1E8B099D3}">
      <dgm:prSet phldrT="[Texte]"/>
      <dgm:spPr/>
      <dgm:t>
        <a:bodyPr/>
        <a:lstStyle/>
        <a:p>
          <a:r>
            <a:rPr lang="fr-FR" dirty="0"/>
            <a:t>COPIL</a:t>
          </a:r>
        </a:p>
      </dgm:t>
    </dgm:pt>
    <dgm:pt modelId="{85989D90-AE16-4690-8335-E023C31D8A4C}" type="parTrans" cxnId="{56A08F56-CB9A-4402-9312-FF9A6040235B}">
      <dgm:prSet/>
      <dgm:spPr/>
      <dgm:t>
        <a:bodyPr/>
        <a:lstStyle/>
        <a:p>
          <a:endParaRPr lang="fr-FR"/>
        </a:p>
      </dgm:t>
    </dgm:pt>
    <dgm:pt modelId="{7E55729F-5B29-45ED-80F0-6877D46A0A5B}" type="sibTrans" cxnId="{56A08F56-CB9A-4402-9312-FF9A6040235B}">
      <dgm:prSet/>
      <dgm:spPr/>
      <dgm:t>
        <a:bodyPr/>
        <a:lstStyle/>
        <a:p>
          <a:endParaRPr lang="fr-FR"/>
        </a:p>
      </dgm:t>
    </dgm:pt>
    <dgm:pt modelId="{55003203-C135-4123-BAAC-A8B625F326CA}">
      <dgm:prSet phldrT="[Texte]"/>
      <dgm:spPr/>
      <dgm:t>
        <a:bodyPr/>
        <a:lstStyle/>
        <a:p>
          <a:pPr algn="ctr"/>
          <a:r>
            <a:rPr lang="fr-FR" dirty="0"/>
            <a:t>RESTITUTION REUNION DE CLÔTURE</a:t>
          </a:r>
        </a:p>
      </dgm:t>
    </dgm:pt>
    <dgm:pt modelId="{1CA0C774-7450-4B80-924D-00C4A2286728}" type="parTrans" cxnId="{058BA6D3-37A0-4948-BFF4-834240F734BA}">
      <dgm:prSet/>
      <dgm:spPr/>
      <dgm:t>
        <a:bodyPr/>
        <a:lstStyle/>
        <a:p>
          <a:endParaRPr lang="fr-FR"/>
        </a:p>
      </dgm:t>
    </dgm:pt>
    <dgm:pt modelId="{A17A1666-17AE-4CEE-BD15-3C99C403F42F}" type="sibTrans" cxnId="{058BA6D3-37A0-4948-BFF4-834240F734BA}">
      <dgm:prSet/>
      <dgm:spPr/>
      <dgm:t>
        <a:bodyPr/>
        <a:lstStyle/>
        <a:p>
          <a:endParaRPr lang="fr-FR"/>
        </a:p>
      </dgm:t>
    </dgm:pt>
    <dgm:pt modelId="{AEF93379-A7E1-4BE0-AA74-C46B6AFBB57E}" type="pres">
      <dgm:prSet presAssocID="{676D672B-28FE-4EF2-B4AC-14825EF84E53}" presName="arrowDiagram" presStyleCnt="0">
        <dgm:presLayoutVars>
          <dgm:chMax val="5"/>
          <dgm:dir/>
          <dgm:resizeHandles val="exact"/>
        </dgm:presLayoutVars>
      </dgm:prSet>
      <dgm:spPr/>
    </dgm:pt>
    <dgm:pt modelId="{A1CD864F-2539-4865-BD59-FB6C33F01B69}" type="pres">
      <dgm:prSet presAssocID="{676D672B-28FE-4EF2-B4AC-14825EF84E53}" presName="arrow" presStyleLbl="bgShp" presStyleIdx="0" presStyleCnt="1"/>
      <dgm:spPr/>
    </dgm:pt>
    <dgm:pt modelId="{4B00947D-682D-44E9-9201-EB3F45CEC27C}" type="pres">
      <dgm:prSet presAssocID="{676D672B-28FE-4EF2-B4AC-14825EF84E53}" presName="arrowDiagram3" presStyleCnt="0"/>
      <dgm:spPr/>
    </dgm:pt>
    <dgm:pt modelId="{1CD90A34-A892-4DB6-8CC8-64AB73483DC1}" type="pres">
      <dgm:prSet presAssocID="{FA31A718-EDB0-42EF-81F5-551EE0588DFB}" presName="bullet3a" presStyleLbl="node1" presStyleIdx="0" presStyleCnt="3"/>
      <dgm:spPr/>
    </dgm:pt>
    <dgm:pt modelId="{E4754654-7DF5-4CC0-BE48-4A125ACF8199}" type="pres">
      <dgm:prSet presAssocID="{FA31A718-EDB0-42EF-81F5-551EE0588DFB}" presName="textBox3a" presStyleLbl="revTx" presStyleIdx="0" presStyleCnt="3">
        <dgm:presLayoutVars>
          <dgm:bulletEnabled val="1"/>
        </dgm:presLayoutVars>
      </dgm:prSet>
      <dgm:spPr/>
    </dgm:pt>
    <dgm:pt modelId="{6F1800A9-A939-4E9F-A1F5-790D88FFDEBF}" type="pres">
      <dgm:prSet presAssocID="{F9863D4B-80A0-4FCA-95E4-57E1E8B099D3}" presName="bullet3b" presStyleLbl="node1" presStyleIdx="1" presStyleCnt="3"/>
      <dgm:spPr/>
    </dgm:pt>
    <dgm:pt modelId="{DEEC17C3-0071-4395-848E-7324ACFEF4B4}" type="pres">
      <dgm:prSet presAssocID="{F9863D4B-80A0-4FCA-95E4-57E1E8B099D3}" presName="textBox3b" presStyleLbl="revTx" presStyleIdx="1" presStyleCnt="3">
        <dgm:presLayoutVars>
          <dgm:bulletEnabled val="1"/>
        </dgm:presLayoutVars>
      </dgm:prSet>
      <dgm:spPr/>
    </dgm:pt>
    <dgm:pt modelId="{2F29ECBF-97B3-4DF2-AA57-C2A6C1C9A2D3}" type="pres">
      <dgm:prSet presAssocID="{55003203-C135-4123-BAAC-A8B625F326CA}" presName="bullet3c" presStyleLbl="node1" presStyleIdx="2" presStyleCnt="3"/>
      <dgm:spPr/>
    </dgm:pt>
    <dgm:pt modelId="{23E01868-B5F3-41C5-9B4D-CDB21D0E4150}" type="pres">
      <dgm:prSet presAssocID="{55003203-C135-4123-BAAC-A8B625F326CA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D411D708-CA5C-45A0-93D4-B0D8865352B4}" srcId="{676D672B-28FE-4EF2-B4AC-14825EF84E53}" destId="{FA31A718-EDB0-42EF-81F5-551EE0588DFB}" srcOrd="0" destOrd="0" parTransId="{111F1A23-065C-4175-8AA4-401F4120407A}" sibTransId="{2F887ACC-1234-4240-BC6E-880CB192136F}"/>
    <dgm:cxn modelId="{25B07D17-8DE9-488E-A27E-731F17D1B0FA}" type="presOf" srcId="{FA31A718-EDB0-42EF-81F5-551EE0588DFB}" destId="{E4754654-7DF5-4CC0-BE48-4A125ACF8199}" srcOrd="0" destOrd="0" presId="urn:microsoft.com/office/officeart/2005/8/layout/arrow2"/>
    <dgm:cxn modelId="{BFEF982D-EA68-4547-BDC7-CD60EE01DF61}" type="presOf" srcId="{55003203-C135-4123-BAAC-A8B625F326CA}" destId="{23E01868-B5F3-41C5-9B4D-CDB21D0E4150}" srcOrd="0" destOrd="0" presId="urn:microsoft.com/office/officeart/2005/8/layout/arrow2"/>
    <dgm:cxn modelId="{56A08F56-CB9A-4402-9312-FF9A6040235B}" srcId="{676D672B-28FE-4EF2-B4AC-14825EF84E53}" destId="{F9863D4B-80A0-4FCA-95E4-57E1E8B099D3}" srcOrd="1" destOrd="0" parTransId="{85989D90-AE16-4690-8335-E023C31D8A4C}" sibTransId="{7E55729F-5B29-45ED-80F0-6877D46A0A5B}"/>
    <dgm:cxn modelId="{34A4F9B1-1037-4B31-B1A7-5BE9B8196AD3}" type="presOf" srcId="{676D672B-28FE-4EF2-B4AC-14825EF84E53}" destId="{AEF93379-A7E1-4BE0-AA74-C46B6AFBB57E}" srcOrd="0" destOrd="0" presId="urn:microsoft.com/office/officeart/2005/8/layout/arrow2"/>
    <dgm:cxn modelId="{058BA6D3-37A0-4948-BFF4-834240F734BA}" srcId="{676D672B-28FE-4EF2-B4AC-14825EF84E53}" destId="{55003203-C135-4123-BAAC-A8B625F326CA}" srcOrd="2" destOrd="0" parTransId="{1CA0C774-7450-4B80-924D-00C4A2286728}" sibTransId="{A17A1666-17AE-4CEE-BD15-3C99C403F42F}"/>
    <dgm:cxn modelId="{50D4A4F2-A078-44F5-A26F-64C21DC52385}" type="presOf" srcId="{F9863D4B-80A0-4FCA-95E4-57E1E8B099D3}" destId="{DEEC17C3-0071-4395-848E-7324ACFEF4B4}" srcOrd="0" destOrd="0" presId="urn:microsoft.com/office/officeart/2005/8/layout/arrow2"/>
    <dgm:cxn modelId="{DB53B658-2919-4ACB-A1A0-68D4AC7553BF}" type="presParOf" srcId="{AEF93379-A7E1-4BE0-AA74-C46B6AFBB57E}" destId="{A1CD864F-2539-4865-BD59-FB6C33F01B69}" srcOrd="0" destOrd="0" presId="urn:microsoft.com/office/officeart/2005/8/layout/arrow2"/>
    <dgm:cxn modelId="{4D92E26F-28D1-40A2-88C5-60FD75260E4D}" type="presParOf" srcId="{AEF93379-A7E1-4BE0-AA74-C46B6AFBB57E}" destId="{4B00947D-682D-44E9-9201-EB3F45CEC27C}" srcOrd="1" destOrd="0" presId="urn:microsoft.com/office/officeart/2005/8/layout/arrow2"/>
    <dgm:cxn modelId="{416BE460-4948-4255-AC40-31B2E15388A7}" type="presParOf" srcId="{4B00947D-682D-44E9-9201-EB3F45CEC27C}" destId="{1CD90A34-A892-4DB6-8CC8-64AB73483DC1}" srcOrd="0" destOrd="0" presId="urn:microsoft.com/office/officeart/2005/8/layout/arrow2"/>
    <dgm:cxn modelId="{78A7339C-1758-4A0C-B728-5C2AC8F46326}" type="presParOf" srcId="{4B00947D-682D-44E9-9201-EB3F45CEC27C}" destId="{E4754654-7DF5-4CC0-BE48-4A125ACF8199}" srcOrd="1" destOrd="0" presId="urn:microsoft.com/office/officeart/2005/8/layout/arrow2"/>
    <dgm:cxn modelId="{9975255D-6400-4D87-B7E5-096025F99661}" type="presParOf" srcId="{4B00947D-682D-44E9-9201-EB3F45CEC27C}" destId="{6F1800A9-A939-4E9F-A1F5-790D88FFDEBF}" srcOrd="2" destOrd="0" presId="urn:microsoft.com/office/officeart/2005/8/layout/arrow2"/>
    <dgm:cxn modelId="{9ECEEA74-B7E0-4555-80BA-D3B4E34152C2}" type="presParOf" srcId="{4B00947D-682D-44E9-9201-EB3F45CEC27C}" destId="{DEEC17C3-0071-4395-848E-7324ACFEF4B4}" srcOrd="3" destOrd="0" presId="urn:microsoft.com/office/officeart/2005/8/layout/arrow2"/>
    <dgm:cxn modelId="{252DB56D-2B53-42F2-8D55-FDB0CF244EAB}" type="presParOf" srcId="{4B00947D-682D-44E9-9201-EB3F45CEC27C}" destId="{2F29ECBF-97B3-4DF2-AA57-C2A6C1C9A2D3}" srcOrd="4" destOrd="0" presId="urn:microsoft.com/office/officeart/2005/8/layout/arrow2"/>
    <dgm:cxn modelId="{306078DD-4242-4FF1-928D-221BFC71C44A}" type="presParOf" srcId="{4B00947D-682D-44E9-9201-EB3F45CEC27C}" destId="{23E01868-B5F3-41C5-9B4D-CDB21D0E415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2A9B98-BE9C-4C98-AE52-19A85EF37C5A}">
      <dsp:nvSpPr>
        <dsp:cNvPr id="0" name=""/>
        <dsp:cNvSpPr/>
      </dsp:nvSpPr>
      <dsp:spPr>
        <a:xfrm rot="16200000">
          <a:off x="737244" y="-737244"/>
          <a:ext cx="2690844" cy="4165334"/>
        </a:xfrm>
        <a:prstGeom prst="round1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noProof="0"/>
            <a:t>d’un </a:t>
          </a:r>
          <a:r>
            <a:rPr lang="fr-FR" sz="2000" b="1" u="sng" kern="1200" noProof="0"/>
            <a:t>schéma de prélèvements optimisé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noProof="0"/>
            <a:t>tout en assurant la </a:t>
          </a:r>
          <a:r>
            <a:rPr lang="fr-FR" sz="2000" b="1" u="sng" kern="1200" noProof="0"/>
            <a:t>sécurité</a:t>
          </a:r>
          <a:r>
            <a:rPr lang="fr-FR" sz="2000" kern="1200" noProof="0"/>
            <a:t> et continuité du service</a:t>
          </a:r>
        </a:p>
      </dsp:txBody>
      <dsp:txXfrm rot="5400000">
        <a:off x="0" y="0"/>
        <a:ext cx="4165334" cy="2018133"/>
      </dsp:txXfrm>
    </dsp:sp>
    <dsp:sp modelId="{FD967F1D-688D-47CF-BBE5-78379C4EDE73}">
      <dsp:nvSpPr>
        <dsp:cNvPr id="0" name=""/>
        <dsp:cNvSpPr/>
      </dsp:nvSpPr>
      <dsp:spPr>
        <a:xfrm>
          <a:off x="4165334" y="0"/>
          <a:ext cx="4165334" cy="2690844"/>
        </a:xfrm>
        <a:prstGeom prst="round1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u="sng" kern="1200" noProof="0"/>
            <a:t>Efficace</a:t>
          </a:r>
          <a:r>
            <a:rPr lang="fr-FR" sz="2000" kern="1200" noProof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noProof="0"/>
            <a:t>(évaluation et maitrise des investissements, modélisation tarifaire,…</a:t>
          </a:r>
          <a:r>
            <a:rPr lang="fr-FR" sz="2000" kern="1200" noProof="0" err="1"/>
            <a:t>etc</a:t>
          </a:r>
          <a:r>
            <a:rPr lang="fr-FR" sz="2000" kern="1200" noProof="0"/>
            <a:t>)</a:t>
          </a:r>
        </a:p>
      </dsp:txBody>
      <dsp:txXfrm>
        <a:off x="4165334" y="0"/>
        <a:ext cx="4165334" cy="2018133"/>
      </dsp:txXfrm>
    </dsp:sp>
    <dsp:sp modelId="{FC845792-A569-4629-B463-3BB843200B92}">
      <dsp:nvSpPr>
        <dsp:cNvPr id="0" name=""/>
        <dsp:cNvSpPr/>
      </dsp:nvSpPr>
      <dsp:spPr>
        <a:xfrm rot="10800000">
          <a:off x="0" y="2690844"/>
          <a:ext cx="4165334" cy="2690844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noProof="0"/>
            <a:t>Garantissant l’accès </a:t>
          </a:r>
          <a:r>
            <a:rPr lang="fr-FR" sz="2000" b="1" u="sng" kern="1200" noProof="0"/>
            <a:t>équitable et équilibré</a:t>
          </a:r>
          <a:r>
            <a:rPr lang="fr-FR" sz="2000" kern="1200" noProof="0"/>
            <a:t> à la ressource et garantir la </a:t>
          </a:r>
          <a:r>
            <a:rPr lang="fr-FR" sz="2000" b="1" u="sng" kern="1200" noProof="0"/>
            <a:t>cohésion territoriale </a:t>
          </a:r>
        </a:p>
      </dsp:txBody>
      <dsp:txXfrm rot="10800000">
        <a:off x="0" y="3363556"/>
        <a:ext cx="4165334" cy="2018133"/>
      </dsp:txXfrm>
    </dsp:sp>
    <dsp:sp modelId="{864398E0-8AF2-42B1-9D34-E81F65964C3B}">
      <dsp:nvSpPr>
        <dsp:cNvPr id="0" name=""/>
        <dsp:cNvSpPr/>
      </dsp:nvSpPr>
      <dsp:spPr>
        <a:xfrm rot="5400000">
          <a:off x="4902578" y="1953600"/>
          <a:ext cx="2690844" cy="4165334"/>
        </a:xfrm>
        <a:prstGeom prst="round1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noProof="0"/>
            <a:t>à un </a:t>
          </a:r>
          <a:r>
            <a:rPr lang="fr-FR" sz="2000" b="1" u="sng" kern="1200" noProof="0"/>
            <a:t>horizon opérationnel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noProof="0"/>
            <a:t>base d’un plan d’adaptation à un horizon long terme: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/>
            <a:t>anticiper pour mieux s’adapter</a:t>
          </a:r>
        </a:p>
      </dsp:txBody>
      <dsp:txXfrm rot="-5400000">
        <a:off x="4165334" y="3363556"/>
        <a:ext cx="4165334" cy="2018133"/>
      </dsp:txXfrm>
    </dsp:sp>
    <dsp:sp modelId="{0163B1C4-F319-4DAB-9E8A-EFB1810409BC}">
      <dsp:nvSpPr>
        <dsp:cNvPr id="0" name=""/>
        <dsp:cNvSpPr/>
      </dsp:nvSpPr>
      <dsp:spPr>
        <a:xfrm>
          <a:off x="2915733" y="1962386"/>
          <a:ext cx="2499200" cy="1456917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>
              <a:solidFill>
                <a:schemeClr val="bg1"/>
              </a:solidFill>
              <a:latin typeface="Calibri Light" panose="020F0302020204030204"/>
            </a:rPr>
            <a:t>Suite à la sollicitation de l'AEAG-&gt; formuler</a:t>
          </a:r>
          <a:r>
            <a:rPr lang="fr-FR" sz="2000" b="1" kern="1200" noProof="0">
              <a:solidFill>
                <a:schemeClr val="bg1"/>
              </a:solidFill>
            </a:rPr>
            <a:t> une proposition </a:t>
          </a:r>
        </a:p>
      </dsp:txBody>
      <dsp:txXfrm>
        <a:off x="2986854" y="2033507"/>
        <a:ext cx="2356958" cy="1314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4EA501-7717-4FF4-BDA0-C22B92048DA0}">
      <dsp:nvSpPr>
        <dsp:cNvPr id="0" name=""/>
        <dsp:cNvSpPr/>
      </dsp:nvSpPr>
      <dsp:spPr>
        <a:xfrm>
          <a:off x="2060227" y="0"/>
          <a:ext cx="6261513" cy="6261513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F34E4B-A625-4238-AE72-276E60C6BF6B}">
      <dsp:nvSpPr>
        <dsp:cNvPr id="0" name=""/>
        <dsp:cNvSpPr/>
      </dsp:nvSpPr>
      <dsp:spPr>
        <a:xfrm>
          <a:off x="2534850" y="594843"/>
          <a:ext cx="2441990" cy="24419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/>
        </a:p>
      </dsp:txBody>
      <dsp:txXfrm>
        <a:off x="2654058" y="714051"/>
        <a:ext cx="2203574" cy="2203574"/>
      </dsp:txXfrm>
    </dsp:sp>
    <dsp:sp modelId="{9C7B0539-BFC3-42CB-9A0E-4F39A1F5FAF1}">
      <dsp:nvSpPr>
        <dsp:cNvPr id="0" name=""/>
        <dsp:cNvSpPr/>
      </dsp:nvSpPr>
      <dsp:spPr>
        <a:xfrm>
          <a:off x="5020571" y="594843"/>
          <a:ext cx="2730218" cy="24419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139779" y="714051"/>
        <a:ext cx="2491802" cy="2203574"/>
      </dsp:txXfrm>
    </dsp:sp>
    <dsp:sp modelId="{247F1038-C077-43EF-BEDE-75939A503456}">
      <dsp:nvSpPr>
        <dsp:cNvPr id="0" name=""/>
        <dsp:cNvSpPr/>
      </dsp:nvSpPr>
      <dsp:spPr>
        <a:xfrm>
          <a:off x="2582737" y="3109930"/>
          <a:ext cx="2441990" cy="24419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u="sng" kern="120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sng" kern="1200" err="1"/>
            <a:t>Ressources</a:t>
          </a:r>
          <a:r>
            <a:rPr lang="en-US" sz="1600" b="1" u="sng" kern="1200"/>
            <a:t> </a:t>
          </a:r>
          <a:r>
            <a:rPr lang="en-US" sz="1600" b="1" u="sng" kern="1200" err="1"/>
            <a:t>déficitaires</a:t>
          </a:r>
          <a:r>
            <a:rPr lang="en-US" sz="1600" b="1" u="sng" kern="1200"/>
            <a:t> </a:t>
          </a:r>
        </a:p>
      </dsp:txBody>
      <dsp:txXfrm>
        <a:off x="2701945" y="3229138"/>
        <a:ext cx="2203574" cy="2203574"/>
      </dsp:txXfrm>
    </dsp:sp>
    <dsp:sp modelId="{9DCD562F-A7E9-4CEE-80C5-2466A09169F2}">
      <dsp:nvSpPr>
        <dsp:cNvPr id="0" name=""/>
        <dsp:cNvSpPr/>
      </dsp:nvSpPr>
      <dsp:spPr>
        <a:xfrm>
          <a:off x="5066346" y="3096670"/>
          <a:ext cx="2593002" cy="24419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Calibri Light" panose="020F0302020204030204"/>
            </a:rPr>
            <a:t>Evolution de</a:t>
          </a:r>
          <a:r>
            <a:rPr lang="en-US" sz="1600" kern="1200"/>
            <a:t> la </a:t>
          </a:r>
          <a:r>
            <a:rPr lang="en-US" sz="1600" b="1" kern="1200"/>
            <a:t>population/</a:t>
          </a:r>
          <a:r>
            <a:rPr lang="en-US" sz="1600" b="0" kern="1200" err="1"/>
            <a:t>aménagement</a:t>
          </a:r>
          <a:r>
            <a:rPr lang="en-US" sz="1600" b="0" kern="1200"/>
            <a:t> du </a:t>
          </a:r>
          <a:r>
            <a:rPr lang="en-US" sz="1600" b="0" kern="1200" err="1"/>
            <a:t>territoire</a:t>
          </a:r>
          <a:endParaRPr lang="fr-FR" sz="1600" b="1" kern="1200" err="1"/>
        </a:p>
      </dsp:txBody>
      <dsp:txXfrm>
        <a:off x="5185554" y="3215878"/>
        <a:ext cx="2354586" cy="22035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B3A9EB-84ED-4B55-91C4-D7A882B1265C}">
      <dsp:nvSpPr>
        <dsp:cNvPr id="0" name=""/>
        <dsp:cNvSpPr/>
      </dsp:nvSpPr>
      <dsp:spPr>
        <a:xfrm>
          <a:off x="3513282" y="-374285"/>
          <a:ext cx="1584300" cy="158438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84075C-2381-434E-A321-8FF8FE13E089}">
      <dsp:nvSpPr>
        <dsp:cNvPr id="0" name=""/>
        <dsp:cNvSpPr/>
      </dsp:nvSpPr>
      <dsp:spPr>
        <a:xfrm>
          <a:off x="5037942" y="-243501"/>
          <a:ext cx="1886494" cy="1645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noProof="0" dirty="0"/>
            <a:t> </a:t>
          </a:r>
          <a:r>
            <a:rPr lang="fr-FR" sz="1800" b="1" kern="1200" noProof="0" dirty="0"/>
            <a:t>Phase 1:</a:t>
          </a:r>
          <a:r>
            <a:rPr lang="fr-FR" sz="1800" kern="1200" noProof="0" dirty="0"/>
            <a:t> état</a:t>
          </a:r>
          <a:r>
            <a:rPr lang="en-US" sz="1800" kern="1200" dirty="0"/>
            <a:t> des </a:t>
          </a:r>
          <a:r>
            <a:rPr lang="en-US" sz="1800" kern="1200" dirty="0" err="1"/>
            <a:t>lieux</a:t>
          </a:r>
          <a:r>
            <a:rPr lang="en-US" sz="1800" kern="1200" dirty="0"/>
            <a:t> et diagnostic</a:t>
          </a:r>
          <a:endParaRPr lang="fr-FR" sz="1800" kern="1200" dirty="0"/>
        </a:p>
      </dsp:txBody>
      <dsp:txXfrm>
        <a:off x="5037942" y="-243501"/>
        <a:ext cx="1886494" cy="1645955"/>
      </dsp:txXfrm>
    </dsp:sp>
    <dsp:sp modelId="{B6AB2E26-52B4-4560-A547-E6398FB5B310}">
      <dsp:nvSpPr>
        <dsp:cNvPr id="0" name=""/>
        <dsp:cNvSpPr/>
      </dsp:nvSpPr>
      <dsp:spPr>
        <a:xfrm>
          <a:off x="3073149" y="536042"/>
          <a:ext cx="1584300" cy="158438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FA56E1-7342-48A0-B38E-547D3F728AD1}">
      <dsp:nvSpPr>
        <dsp:cNvPr id="0" name=""/>
        <dsp:cNvSpPr/>
      </dsp:nvSpPr>
      <dsp:spPr>
        <a:xfrm>
          <a:off x="961714" y="391607"/>
          <a:ext cx="1917721" cy="210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Phase 2</a:t>
          </a:r>
          <a:r>
            <a:rPr lang="en-US" sz="1800" kern="1200" dirty="0"/>
            <a:t>: </a:t>
          </a:r>
          <a:r>
            <a:rPr lang="en-US" sz="1800" kern="1200" dirty="0" err="1"/>
            <a:t>estimer</a:t>
          </a:r>
          <a:r>
            <a:rPr lang="en-US" sz="1800" kern="1200" dirty="0"/>
            <a:t> le </a:t>
          </a:r>
          <a:r>
            <a:rPr lang="en-US" sz="1800" kern="1200" dirty="0" err="1"/>
            <a:t>bilan</a:t>
          </a:r>
          <a:r>
            <a:rPr lang="en-US" sz="1800" kern="1200" dirty="0"/>
            <a:t> </a:t>
          </a:r>
          <a:r>
            <a:rPr lang="en-US" sz="1800" kern="1200" dirty="0" err="1"/>
            <a:t>besoin</a:t>
          </a:r>
          <a:r>
            <a:rPr lang="en-US" sz="1800" kern="1200" dirty="0"/>
            <a:t> </a:t>
          </a:r>
          <a:r>
            <a:rPr lang="en-US" sz="1800" kern="1200" dirty="0" err="1"/>
            <a:t>ressources</a:t>
          </a:r>
          <a:r>
            <a:rPr lang="en-US" sz="1800" kern="1200" dirty="0"/>
            <a:t> </a:t>
          </a:r>
          <a:r>
            <a:rPr lang="en-US" sz="1800" kern="1200" dirty="0" err="1"/>
            <a:t>actuel</a:t>
          </a:r>
          <a:r>
            <a:rPr lang="en-US" sz="1800" kern="1200" dirty="0"/>
            <a:t> et future</a:t>
          </a:r>
          <a:endParaRPr lang="fr-FR" sz="1800" kern="1200" dirty="0"/>
        </a:p>
      </dsp:txBody>
      <dsp:txXfrm>
        <a:off x="961714" y="391607"/>
        <a:ext cx="1917721" cy="2100535"/>
      </dsp:txXfrm>
    </dsp:sp>
    <dsp:sp modelId="{D22969D8-8BED-42E7-84DF-66ACE8AC8805}">
      <dsp:nvSpPr>
        <dsp:cNvPr id="0" name=""/>
        <dsp:cNvSpPr/>
      </dsp:nvSpPr>
      <dsp:spPr>
        <a:xfrm>
          <a:off x="3513282" y="1450462"/>
          <a:ext cx="1584300" cy="1584380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3CA847-3AEA-479C-BE15-338EF63932F6}">
      <dsp:nvSpPr>
        <dsp:cNvPr id="0" name=""/>
        <dsp:cNvSpPr/>
      </dsp:nvSpPr>
      <dsp:spPr>
        <a:xfrm>
          <a:off x="5088483" y="1293417"/>
          <a:ext cx="2506755" cy="1688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Phase 3:</a:t>
          </a:r>
          <a:r>
            <a:rPr lang="en-US" sz="1800" kern="1200" dirty="0"/>
            <a:t> </a:t>
          </a:r>
          <a:r>
            <a:rPr lang="en-US" sz="1800" kern="1200" dirty="0" err="1"/>
            <a:t>établir</a:t>
          </a:r>
          <a:r>
            <a:rPr lang="en-US" sz="1800" kern="1200" dirty="0"/>
            <a:t> des scenarios techniques </a:t>
          </a:r>
          <a:r>
            <a:rPr lang="en-US" sz="1800" kern="1200" dirty="0" err="1"/>
            <a:t>mutualisation</a:t>
          </a:r>
          <a:r>
            <a:rPr lang="en-US" sz="1800" kern="1200" dirty="0"/>
            <a:t> et </a:t>
          </a:r>
          <a:r>
            <a:rPr lang="en-US" sz="1800" kern="1200" dirty="0" err="1"/>
            <a:t>d’optimisation</a:t>
          </a:r>
          <a:r>
            <a:rPr lang="en-US" sz="1800" kern="1200" dirty="0"/>
            <a:t> du schema de </a:t>
          </a:r>
          <a:r>
            <a:rPr lang="en-US" sz="1800" kern="1200" dirty="0" err="1"/>
            <a:t>prélévements</a:t>
          </a:r>
          <a:endParaRPr lang="fr-FR" sz="1800" kern="1200" dirty="0"/>
        </a:p>
      </dsp:txBody>
      <dsp:txXfrm>
        <a:off x="5088483" y="1293417"/>
        <a:ext cx="2506755" cy="1688087"/>
      </dsp:txXfrm>
    </dsp:sp>
    <dsp:sp modelId="{59B038E5-1752-4A61-8B8B-9BA79AE372BE}">
      <dsp:nvSpPr>
        <dsp:cNvPr id="0" name=""/>
        <dsp:cNvSpPr/>
      </dsp:nvSpPr>
      <dsp:spPr>
        <a:xfrm>
          <a:off x="3073149" y="2362325"/>
          <a:ext cx="1584300" cy="158438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64EEA-8FC5-4AD3-9156-2F99915B6109}">
      <dsp:nvSpPr>
        <dsp:cNvPr id="0" name=""/>
        <dsp:cNvSpPr/>
      </dsp:nvSpPr>
      <dsp:spPr>
        <a:xfrm>
          <a:off x="561769" y="2076574"/>
          <a:ext cx="2587467" cy="2393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dirty="0"/>
            <a:t>Décliner 2 scénarios techniques sur les volets de gouvernance et de modélisation tarifaire</a:t>
          </a:r>
        </a:p>
      </dsp:txBody>
      <dsp:txXfrm>
        <a:off x="561769" y="2076574"/>
        <a:ext cx="2587467" cy="2393957"/>
      </dsp:txXfrm>
    </dsp:sp>
    <dsp:sp modelId="{06E885CF-BC3C-40D3-A7D1-139404AF9121}">
      <dsp:nvSpPr>
        <dsp:cNvPr id="0" name=""/>
        <dsp:cNvSpPr/>
      </dsp:nvSpPr>
      <dsp:spPr>
        <a:xfrm>
          <a:off x="3625916" y="3378006"/>
          <a:ext cx="1361113" cy="1361912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21CA55-9161-4DAC-AB28-8771B9F63FE7}">
      <dsp:nvSpPr>
        <dsp:cNvPr id="0" name=""/>
        <dsp:cNvSpPr/>
      </dsp:nvSpPr>
      <dsp:spPr>
        <a:xfrm>
          <a:off x="5033566" y="2622172"/>
          <a:ext cx="2013720" cy="2894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/>
            <a:t>Phase 4:</a:t>
          </a:r>
          <a:r>
            <a:rPr lang="fr-FR" sz="1800" kern="1200" dirty="0"/>
            <a:t> Schéma opérationnel de sécurisation et d’optimisation de la production et distribution</a:t>
          </a:r>
        </a:p>
      </dsp:txBody>
      <dsp:txXfrm>
        <a:off x="5033566" y="2622172"/>
        <a:ext cx="2013720" cy="28945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CD864F-2539-4865-BD59-FB6C33F01B69}">
      <dsp:nvSpPr>
        <dsp:cNvPr id="0" name=""/>
        <dsp:cNvSpPr/>
      </dsp:nvSpPr>
      <dsp:spPr>
        <a:xfrm>
          <a:off x="1776729" y="0"/>
          <a:ext cx="6962140" cy="435133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90A34-A892-4DB6-8CC8-64AB73483DC1}">
      <dsp:nvSpPr>
        <dsp:cNvPr id="0" name=""/>
        <dsp:cNvSpPr/>
      </dsp:nvSpPr>
      <dsp:spPr>
        <a:xfrm>
          <a:off x="2660921" y="3003293"/>
          <a:ext cx="181015" cy="1810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754654-7DF5-4CC0-BE48-4A125ACF8199}">
      <dsp:nvSpPr>
        <dsp:cNvPr id="0" name=""/>
        <dsp:cNvSpPr/>
      </dsp:nvSpPr>
      <dsp:spPr>
        <a:xfrm>
          <a:off x="2751429" y="3093801"/>
          <a:ext cx="1622178" cy="125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916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COTEC</a:t>
          </a:r>
        </a:p>
      </dsp:txBody>
      <dsp:txXfrm>
        <a:off x="2751429" y="3093801"/>
        <a:ext cx="1622178" cy="1257536"/>
      </dsp:txXfrm>
    </dsp:sp>
    <dsp:sp modelId="{6F1800A9-A939-4E9F-A1F5-790D88FFDEBF}">
      <dsp:nvSpPr>
        <dsp:cNvPr id="0" name=""/>
        <dsp:cNvSpPr/>
      </dsp:nvSpPr>
      <dsp:spPr>
        <a:xfrm>
          <a:off x="4258732" y="1820599"/>
          <a:ext cx="327220" cy="3272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C17C3-0071-4395-848E-7324ACFEF4B4}">
      <dsp:nvSpPr>
        <dsp:cNvPr id="0" name=""/>
        <dsp:cNvSpPr/>
      </dsp:nvSpPr>
      <dsp:spPr>
        <a:xfrm>
          <a:off x="4422343" y="1984210"/>
          <a:ext cx="1670913" cy="236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38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COPIL</a:t>
          </a:r>
        </a:p>
      </dsp:txBody>
      <dsp:txXfrm>
        <a:off x="4422343" y="1984210"/>
        <a:ext cx="1670913" cy="2367127"/>
      </dsp:txXfrm>
    </dsp:sp>
    <dsp:sp modelId="{2F29ECBF-97B3-4DF2-AA57-C2A6C1C9A2D3}">
      <dsp:nvSpPr>
        <dsp:cNvPr id="0" name=""/>
        <dsp:cNvSpPr/>
      </dsp:nvSpPr>
      <dsp:spPr>
        <a:xfrm>
          <a:off x="6180283" y="1100888"/>
          <a:ext cx="452539" cy="4525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E01868-B5F3-41C5-9B4D-CDB21D0E4150}">
      <dsp:nvSpPr>
        <dsp:cNvPr id="0" name=""/>
        <dsp:cNvSpPr/>
      </dsp:nvSpPr>
      <dsp:spPr>
        <a:xfrm>
          <a:off x="6406553" y="1327158"/>
          <a:ext cx="1670913" cy="3024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791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RESTITUTION REUNION DE CLÔTURE</a:t>
          </a:r>
        </a:p>
      </dsp:txBody>
      <dsp:txXfrm>
        <a:off x="6406553" y="1327158"/>
        <a:ext cx="1670913" cy="30241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B77D14-DA55-4E58-A614-C7E5EA483A2E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7C9D2-ECC3-458C-9798-5D8A58A4F1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878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1" i="0" u="none" strike="noStrike" kern="1200" cap="none" spc="0" normalizeH="0" baseline="0" noProof="0">
              <a:ln>
                <a:noFill/>
              </a:ln>
              <a:solidFill>
                <a:srgbClr val="030F40"/>
              </a:solidFill>
              <a:effectLst/>
              <a:uLnTx/>
              <a:uFillTx/>
              <a:latin typeface="Arial Black" panose="020B0604020202020204" pitchFamily="34" charset="0"/>
              <a:ea typeface="+mn-ea"/>
            </a:endParaRPr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BAF56C-9263-064E-8B53-2EF9B6A89FA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5735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936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37C9D2-ECC3-458C-9798-5D8A58A4F1D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871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37C9D2-ECC3-458C-9798-5D8A58A4F1D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526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27717">
              <a:defRPr/>
            </a:pPr>
            <a:endParaRPr lang="fr-FR" b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344235-8547-49BB-A31F-DC432419C24A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041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344235-8547-49BB-A31F-DC432419C24A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155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27717"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344235-8547-49BB-A31F-DC432419C24A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299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86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>
                <a:ea typeface="Calibri"/>
                <a:cs typeface="Calibri"/>
              </a:rPr>
              <a:t>Vert AO présentes et rouges absentes</a:t>
            </a:r>
          </a:p>
          <a:p>
            <a:endParaRPr lang="fr-FR">
              <a:ea typeface="Calibri"/>
              <a:cs typeface="Calibri"/>
            </a:endParaRPr>
          </a:p>
          <a:p>
            <a:r>
              <a:rPr lang="fr-FR">
                <a:ea typeface="Calibri"/>
                <a:cs typeface="Calibri"/>
              </a:rPr>
              <a:t>En Nb d’AO =&gt; aux alentours de 60%-70% en janvier pour </a:t>
            </a:r>
            <a:r>
              <a:rPr lang="fr-FR" err="1">
                <a:ea typeface="Calibri"/>
                <a:cs typeface="Calibri"/>
              </a:rPr>
              <a:t>Hte</a:t>
            </a:r>
            <a:r>
              <a:rPr lang="fr-FR">
                <a:ea typeface="Calibri"/>
                <a:cs typeface="Calibri"/>
              </a:rPr>
              <a:t> Gironde Lib et Sud Ouest / Aux alentours de 50% sur centre et E2M et 30% </a:t>
            </a:r>
            <a:r>
              <a:rPr lang="fr-FR" err="1">
                <a:ea typeface="Calibri"/>
                <a:cs typeface="Calibri"/>
              </a:rPr>
              <a:t>medoc</a:t>
            </a:r>
            <a:r>
              <a:rPr lang="fr-FR">
                <a:ea typeface="Calibri"/>
                <a:cs typeface="Calibri"/>
              </a:rPr>
              <a:t> et sud =&gt; en juin un peu plus de 70% sur </a:t>
            </a:r>
            <a:r>
              <a:rPr lang="fr-FR" err="1">
                <a:ea typeface="Calibri"/>
                <a:cs typeface="Calibri"/>
              </a:rPr>
              <a:t>Hte</a:t>
            </a:r>
            <a:r>
              <a:rPr lang="fr-FR">
                <a:ea typeface="Calibri"/>
                <a:cs typeface="Calibri"/>
              </a:rPr>
              <a:t> Gironde 50% sud Ouest, 40% E2M, 30% sur centre et Sud et 20% </a:t>
            </a:r>
            <a:r>
              <a:rPr lang="fr-FR" err="1">
                <a:ea typeface="Calibri"/>
                <a:cs typeface="Calibri"/>
              </a:rPr>
              <a:t>Medoc</a:t>
            </a:r>
            <a:endParaRPr lang="fr-FR">
              <a:ea typeface="Calibri"/>
              <a:cs typeface="Calibri"/>
            </a:endParaRPr>
          </a:p>
          <a:p>
            <a:endParaRPr lang="fr-FR">
              <a:ea typeface="Calibri"/>
              <a:cs typeface="Calibri"/>
            </a:endParaRPr>
          </a:p>
          <a:p>
            <a:r>
              <a:rPr lang="fr-FR">
                <a:ea typeface="Calibri"/>
                <a:cs typeface="Calibri"/>
              </a:rPr>
              <a:t>En Nb abonnés =&gt; au </a:t>
            </a:r>
            <a:r>
              <a:rPr lang="fr-FR" err="1">
                <a:ea typeface="Calibri"/>
                <a:cs typeface="Calibri"/>
              </a:rPr>
              <a:t>dela</a:t>
            </a:r>
            <a:r>
              <a:rPr lang="fr-FR">
                <a:ea typeface="Calibri"/>
                <a:cs typeface="Calibri"/>
              </a:rPr>
              <a:t> des 80% pour Centre </a:t>
            </a:r>
            <a:r>
              <a:rPr lang="fr-FR" err="1">
                <a:ea typeface="Calibri"/>
                <a:cs typeface="Calibri"/>
              </a:rPr>
              <a:t>Medoc</a:t>
            </a:r>
            <a:r>
              <a:rPr lang="fr-FR">
                <a:ea typeface="Calibri"/>
                <a:cs typeface="Calibri"/>
              </a:rPr>
              <a:t> et sud Gironde, presque 80 pour </a:t>
            </a:r>
            <a:r>
              <a:rPr lang="fr-FR" err="1">
                <a:ea typeface="Calibri"/>
                <a:cs typeface="Calibri"/>
              </a:rPr>
              <a:t>hte</a:t>
            </a:r>
            <a:r>
              <a:rPr lang="fr-FR">
                <a:ea typeface="Calibri"/>
                <a:cs typeface="Calibri"/>
              </a:rPr>
              <a:t> gironde Lib et entre 50 et 60% pour E2M et Sud Ouest</a:t>
            </a:r>
          </a:p>
          <a:p>
            <a:endParaRPr lang="fr-FR">
              <a:ea typeface="Calibri"/>
              <a:cs typeface="Calibri"/>
            </a:endParaRPr>
          </a:p>
          <a:p>
            <a:r>
              <a:rPr lang="fr-FR">
                <a:ea typeface="Calibri"/>
                <a:cs typeface="Calibri"/>
              </a:rPr>
              <a:t>Sur centre E2M </a:t>
            </a:r>
            <a:r>
              <a:rPr lang="fr-FR" err="1">
                <a:ea typeface="Calibri"/>
                <a:cs typeface="Calibri"/>
              </a:rPr>
              <a:t>Medic</a:t>
            </a:r>
            <a:r>
              <a:rPr lang="fr-FR">
                <a:ea typeface="Calibri"/>
                <a:cs typeface="Calibri"/>
              </a:rPr>
              <a:t> er sud ouest moins de mobilisation sur juin et sur Sud et </a:t>
            </a:r>
            <a:r>
              <a:rPr lang="fr-FR" err="1">
                <a:ea typeface="Calibri"/>
                <a:cs typeface="Calibri"/>
              </a:rPr>
              <a:t>Hte</a:t>
            </a:r>
            <a:r>
              <a:rPr lang="fr-FR">
                <a:ea typeface="Calibri"/>
                <a:cs typeface="Calibri"/>
              </a:rPr>
              <a:t> Gironde +</a:t>
            </a:r>
          </a:p>
          <a:p>
            <a:endParaRPr lang="fr-FR">
              <a:ea typeface="Calibri"/>
              <a:cs typeface="Calibri"/>
            </a:endParaRPr>
          </a:p>
          <a:p>
            <a:r>
              <a:rPr lang="fr-FR">
                <a:ea typeface="Calibri"/>
                <a:cs typeface="Calibri"/>
              </a:rPr>
              <a:t>Moins d'abonnés par rapport au langonais mais plus d'ao car 2 petites ao présentes en juin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3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err="1"/>
              <a:t>Obj</a:t>
            </a:r>
            <a:r>
              <a:rPr lang="fr-FR"/>
              <a:t> : pas revenir sur les </a:t>
            </a:r>
            <a:r>
              <a:rPr lang="fr-FR" err="1"/>
              <a:t>hyp</a:t>
            </a:r>
            <a:r>
              <a:rPr lang="fr-FR"/>
              <a:t> technique de </a:t>
            </a:r>
            <a:r>
              <a:rPr lang="fr-FR" err="1"/>
              <a:t>declinaison</a:t>
            </a:r>
            <a:r>
              <a:rPr lang="fr-FR"/>
              <a:t> des scenarios mais plus rentrer sur la partie financière et gouvernance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37C9D2-ECC3-458C-9798-5D8A58A4F1D8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363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CCLM =&gt; montant des travaux restants +  à priori 15 m€ en – car AEAG va mettre en place redevance pour financer CCLM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211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Constat / </a:t>
            </a:r>
            <a:r>
              <a:rPr lang="fr-FR" dirty="0" err="1"/>
              <a:t>propo</a:t>
            </a:r>
            <a:r>
              <a:rPr lang="fr-FR" dirty="0"/>
              <a:t> par la suite</a:t>
            </a:r>
          </a:p>
          <a:p>
            <a:r>
              <a:rPr lang="fr-FR" dirty="0"/>
              <a:t>En nb abonné =&gt; plus favorable à un nouvel ouvrage (en vert) par rapport aux </a:t>
            </a:r>
            <a:r>
              <a:rPr lang="fr-FR" dirty="0" err="1"/>
              <a:t>interco</a:t>
            </a:r>
            <a:r>
              <a:rPr lang="fr-FR" dirty="0"/>
              <a:t> (orange)</a:t>
            </a:r>
          </a:p>
          <a:p>
            <a:r>
              <a:rPr lang="fr-FR" dirty="0" err="1"/>
              <a:t>Substi</a:t>
            </a:r>
            <a:r>
              <a:rPr lang="fr-FR" dirty="0"/>
              <a:t> : majorité qui souhaite aller plus loin et sur cette majorité qui souhaite aller plus loin ça serait globalement sur nappe superficielle</a:t>
            </a:r>
          </a:p>
          <a:p>
            <a:endParaRPr lang="fr-FR" dirty="0"/>
          </a:p>
          <a:p>
            <a:r>
              <a:rPr lang="fr-FR" dirty="0" err="1"/>
              <a:t>Hte</a:t>
            </a:r>
            <a:r>
              <a:rPr lang="fr-FR" dirty="0"/>
              <a:t> gironde libournais : en cours d’étude / </a:t>
            </a:r>
            <a:r>
              <a:rPr lang="fr-FR" dirty="0" err="1"/>
              <a:t>bcp</a:t>
            </a:r>
            <a:r>
              <a:rPr lang="fr-FR" dirty="0"/>
              <a:t> d’aléa qualité ET productivité donc pas considéré</a:t>
            </a:r>
          </a:p>
          <a:p>
            <a:r>
              <a:rPr lang="fr-FR" dirty="0"/>
              <a:t>Revoir </a:t>
            </a:r>
            <a:r>
              <a:rPr lang="fr-FR" dirty="0" err="1"/>
              <a:t>substi</a:t>
            </a:r>
            <a:r>
              <a:rPr lang="fr-FR" dirty="0"/>
              <a:t> avec uniquement PE2M, </a:t>
            </a:r>
            <a:r>
              <a:rPr lang="fr-FR" dirty="0" err="1"/>
              <a:t>bassanne</a:t>
            </a:r>
            <a:r>
              <a:rPr lang="fr-FR" dirty="0"/>
              <a:t> la </a:t>
            </a:r>
            <a:r>
              <a:rPr lang="fr-FR" dirty="0" err="1"/>
              <a:t>reole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0343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Un souhait très marqué d’axer les efforts sur le renouvellement</a:t>
            </a:r>
          </a:p>
          <a:p>
            <a:endParaRPr lang="fr-FR"/>
          </a:p>
          <a:p>
            <a:r>
              <a:rPr lang="fr-FR"/>
              <a:t>Une majorité favorable à la mutualisation des ouvrages de stockages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709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8D01B-F6AD-26EB-E726-92440A80C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14A3AA0-F207-A632-62B4-EFBC4F6F7C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90D9E3-3C7A-269C-7499-934E10CD5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Pas de mutualisation si pas de retour =&gt; stockage </a:t>
            </a:r>
            <a:r>
              <a:rPr lang="fr-FR" err="1"/>
              <a:t>castelnau</a:t>
            </a:r>
            <a:r>
              <a:rPr lang="fr-FR"/>
              <a:t> / Ste </a:t>
            </a:r>
            <a:r>
              <a:rPr lang="fr-FR" err="1"/>
              <a:t>helene</a:t>
            </a:r>
            <a:r>
              <a:rPr lang="fr-FR"/>
              <a:t>?</a:t>
            </a:r>
          </a:p>
          <a:p>
            <a:r>
              <a:rPr lang="fr-FR"/>
              <a:t>Affiné par les ouvrages retenus notamment </a:t>
            </a:r>
            <a:r>
              <a:rPr lang="fr-FR" err="1"/>
              <a:t>substi</a:t>
            </a:r>
            <a:r>
              <a:rPr lang="fr-FR"/>
              <a:t> sur les AO concernés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E682AE-3ADC-3AAC-391C-81B8D2D936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358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0C989-9863-D685-8A7B-215E23188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EB8ABC-FB22-F8CE-94F5-23E0B6CDB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82F1D5-2D66-55B0-7F6F-EE3F5A0DDC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>
                <a:ea typeface="Calibri"/>
                <a:cs typeface="Calibri"/>
              </a:rPr>
              <a:t>Globalement les territoires les plus en tension sont favorable au syndicat de production</a:t>
            </a:r>
          </a:p>
          <a:p>
            <a:endParaRPr lang="fr-FR">
              <a:ea typeface="Calibri"/>
              <a:cs typeface="Calibri"/>
            </a:endParaRPr>
          </a:p>
          <a:p>
            <a:r>
              <a:rPr lang="fr-FR">
                <a:ea typeface="Calibri"/>
                <a:cs typeface="Calibri"/>
              </a:rPr>
              <a:t>2 études de fusion en cours mais non finalisées:</a:t>
            </a:r>
            <a:endParaRPr lang="fr-FR"/>
          </a:p>
          <a:p>
            <a:r>
              <a:rPr lang="fr-FR"/>
              <a:t>étude de fusion en cours: </a:t>
            </a:r>
            <a:endParaRPr lang="en-US">
              <a:solidFill>
                <a:srgbClr val="444444"/>
              </a:solidFill>
              <a:ea typeface="Calibri"/>
              <a:cs typeface="Calibri"/>
            </a:endParaRPr>
          </a:p>
          <a:p>
            <a:pPr marL="171450" indent="-171450">
              <a:buFont typeface="Calibri,Sans-Serif"/>
              <a:buChar char="-"/>
            </a:pPr>
            <a:r>
              <a:rPr lang="fr-FR" err="1"/>
              <a:t>Cdc</a:t>
            </a:r>
            <a:r>
              <a:rPr lang="fr-FR"/>
              <a:t> des Coteaux Bordelais : 8 communes pour une population totale d’environ 20 000 habitants, </a:t>
            </a:r>
            <a:endParaRPr lang="en-US">
              <a:solidFill>
                <a:srgbClr val="444444"/>
              </a:solidFill>
            </a:endParaRPr>
          </a:p>
          <a:p>
            <a:r>
              <a:rPr lang="fr-FR"/>
              <a:t>- </a:t>
            </a:r>
            <a:r>
              <a:rPr lang="fr-FR" err="1"/>
              <a:t>Cdc</a:t>
            </a:r>
            <a:r>
              <a:rPr lang="fr-FR"/>
              <a:t> du Créonnais : 15 communes pour une population de 18 000 habitants, </a:t>
            </a:r>
            <a:endParaRPr lang="en-US">
              <a:solidFill>
                <a:srgbClr val="444444"/>
              </a:solidFill>
            </a:endParaRPr>
          </a:p>
          <a:p>
            <a:r>
              <a:rPr lang="fr-FR"/>
              <a:t>-</a:t>
            </a:r>
            <a:r>
              <a:rPr lang="fr-FR" err="1"/>
              <a:t>Cdc</a:t>
            </a:r>
            <a:r>
              <a:rPr lang="fr-FR"/>
              <a:t> Rurales entre-deux-mers : regroupe 50 communes pour une population de 17 000 habitants: </a:t>
            </a:r>
            <a:endParaRPr lang="en-US">
              <a:solidFill>
                <a:srgbClr val="444444"/>
              </a:solidFill>
            </a:endParaRPr>
          </a:p>
          <a:p>
            <a:r>
              <a:rPr lang="fr-FR"/>
              <a:t>la création d’un syndicat départemental de l’eau paraît être la solution opportune pour les Elus des 3 CDC.</a:t>
            </a:r>
            <a:endParaRPr lang="fr-FR">
              <a:ea typeface="Calibri"/>
              <a:cs typeface="Calibri"/>
            </a:endParaRPr>
          </a:p>
          <a:p>
            <a:r>
              <a:rPr lang="fr-FR">
                <a:ea typeface="Calibri"/>
                <a:cs typeface="Calibri"/>
              </a:rPr>
              <a:t>Étude de fusion en cours dans le St </a:t>
            </a:r>
            <a:r>
              <a:rPr lang="fr-FR" err="1">
                <a:ea typeface="Calibri"/>
                <a:cs typeface="Calibri"/>
              </a:rPr>
              <a:t>Emilionais</a:t>
            </a:r>
            <a:r>
              <a:rPr lang="fr-FR">
                <a:ea typeface="Calibri"/>
                <a:cs typeface="Calibri"/>
              </a:rPr>
              <a:t>: le président de la </a:t>
            </a:r>
            <a:r>
              <a:rPr lang="fr-FR" err="1">
                <a:ea typeface="Calibri"/>
                <a:cs typeface="Calibri"/>
              </a:rPr>
              <a:t>CdC</a:t>
            </a:r>
            <a:r>
              <a:rPr lang="fr-FR">
                <a:ea typeface="Calibri"/>
                <a:cs typeface="Calibri"/>
              </a:rPr>
              <a:t> serait trop pour une prise de compétence par la </a:t>
            </a:r>
            <a:r>
              <a:rPr lang="fr-FR" err="1">
                <a:ea typeface="Calibri"/>
                <a:cs typeface="Calibri"/>
              </a:rPr>
              <a:t>CdC</a:t>
            </a:r>
            <a:r>
              <a:rPr lang="fr-FR">
                <a:ea typeface="Calibri"/>
                <a:cs typeface="Calibri"/>
              </a:rPr>
              <a:t>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EEA789-8BCC-33DC-34D3-8F9EE4159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363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0C989-9863-D685-8A7B-215E23188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EB8ABC-FB22-F8CE-94F5-23E0B6CDB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C82F1D5-2D66-55B0-7F6F-EE3F5A0DDC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>
              <a:ea typeface="Calibri"/>
              <a:cs typeface="Calibri"/>
            </a:endParaRPr>
          </a:p>
          <a:p>
            <a:endParaRPr lang="fr-FR"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EEA789-8BCC-33DC-34D3-8F9EE4159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611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8D01B-F6AD-26EB-E726-92440A80C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14A3AA0-F207-A632-62B4-EFBC4F6F7C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90D9E3-3C7A-269C-7499-934E10CD5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Louchats reste seul pour les compétences autres que la prod car pas de souhait de regroupement autour </a:t>
            </a:r>
          </a:p>
          <a:p>
            <a:r>
              <a:rPr lang="fr-FR" dirty="0"/>
              <a:t>Regroupement </a:t>
            </a:r>
            <a:r>
              <a:rPr lang="fr-FR" dirty="0" err="1"/>
              <a:t>saucats</a:t>
            </a:r>
            <a:r>
              <a:rPr lang="fr-FR" dirty="0"/>
              <a:t> </a:t>
            </a:r>
            <a:r>
              <a:rPr lang="fr-FR" dirty="0" err="1"/>
              <a:t>etc</a:t>
            </a:r>
            <a:r>
              <a:rPr lang="fr-FR" dirty="0"/>
              <a:t> : plutôt technique</a:t>
            </a:r>
          </a:p>
          <a:p>
            <a:r>
              <a:rPr lang="fr-FR" dirty="0"/>
              <a:t>Regroupement Cestas / </a:t>
            </a:r>
            <a:r>
              <a:rPr lang="fr-FR" dirty="0" err="1"/>
              <a:t>canejan</a:t>
            </a:r>
            <a:r>
              <a:rPr lang="fr-FR" dirty="0"/>
              <a:t> =&gt; EPCI</a:t>
            </a:r>
          </a:p>
          <a:p>
            <a:r>
              <a:rPr lang="fr-FR" dirty="0"/>
              <a:t>Communes seules </a:t>
            </a:r>
            <a:r>
              <a:rPr lang="fr-FR" dirty="0" err="1"/>
              <a:t>Medoc</a:t>
            </a:r>
            <a:r>
              <a:rPr lang="fr-FR" dirty="0"/>
              <a:t> et sud</a:t>
            </a:r>
          </a:p>
          <a:p>
            <a:r>
              <a:rPr lang="fr-FR" dirty="0"/>
              <a:t>Structures existantes +/- grandes conservés sur le reste du territoire </a:t>
            </a:r>
          </a:p>
          <a:p>
            <a:r>
              <a:rPr lang="fr-FR"/>
              <a:t>67 AO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E682AE-3ADC-3AAC-391C-81B8D2D936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0602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49511-DFCC-1458-94E4-D18D66DE0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0B798C-541B-23C4-D79A-D90E6C356E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0D9D43-AE9E-4C1D-1FD2-DF457DAD5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0DAF77-0F62-0D98-0B87-CA924FA09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8189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37C9D2-ECC3-458C-9798-5D8A58A4F1D8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8694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7C9D2-ECC3-458C-9798-5D8A58A4F1D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904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5A02A3-8495-10CC-65BE-B6927702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9AD85-B63F-4C1B-A1F1-587BC6DCBB3D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EB104E-D753-D7D1-70E0-900FBB22E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771DCF-0DE8-CEF9-ABDB-FA8778957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296F4-0BA8-49D2-911A-3100F96E3D5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13431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59BE82-E893-6DFA-BF29-522C6E992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39A0E-68FC-4B8F-91AF-2E5244742C44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34B40-C433-23F6-EE9F-4B853D16C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3AC545-448E-C939-3D86-DDCA4C10B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998BA-1B8D-4FFE-93F1-D7C60568B83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532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EB905C-BEE3-B5CC-26A2-67B1CCB6A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7445E-D7C7-4DF3-A2BF-DC5D553F124C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BBDA10-6E60-F65B-64A2-1A8FF386C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086C01-A50D-EA94-0627-7EA5C553C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F1F01-8910-4B02-BEC4-CDCD5AA7086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21796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5EAE773-3180-1189-1CCF-5BBDBFE1D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3B388-455B-4B7F-9C46-6EBB6640F74A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582F2AD-97E4-DAD0-A29D-1746403A7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CA35A97-9E37-24C6-C9E0-A87028D92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06464-1846-4B8F-812C-DFE28B678D9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3024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C1CC691C-B987-10B2-4AA3-FBD604665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F67EE-14BC-4F7C-92CA-2CF028AE836A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B4D9BEA9-4327-1EBE-598F-6EEC5B639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F117CF50-0757-54A6-EEAB-E09E7E368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5E42C-DF46-4C49-8F72-753F2014DDF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27611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FFF7E76C-77F8-BC4C-8476-E7911A007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FF191-FE75-4C89-B3D5-6983548581C5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86BEA92B-2C4A-CF09-ECCC-DF57836AD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DD41357-9D0B-74ED-C260-FB0B3A608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337B7-020E-4B7D-A9C6-F1A43A202DD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65020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E697AF51-8783-F128-8F99-5E899868A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FA946-076C-4258-85A0-0547C147F553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B973675F-65B5-723D-979A-0AA32C265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36C32D6-E116-8E3B-26FE-F34E1E979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EF350-CA61-4992-BE0F-18018A80030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00961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A808D4A-B42D-87BC-A0A1-1E4CD8BE9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B148C-14F6-4CCB-B2ED-6938E1B5BC97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3040586-3925-E820-D16F-601421509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29868C2-B209-BFE6-D962-A454DAA0C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EC6BD-21DF-4389-95D7-DF0894048F6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2965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FD46F4E5-0405-734D-F92E-5C2465553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1CEFC-699A-4EED-A338-7600B4E99320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9877F7F-91E7-0A1F-E06E-CF3F2E0F3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53F004D-6F7D-D910-C0FB-4D2993156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3C56D-A745-47BA-AD7F-07E23FB754B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78966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5CC8DC-DDD2-1108-2269-E1A23A53C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8BA94-8E65-4B05-BF97-F2282C923770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226670-537E-70F4-92CD-CE1E47FE6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77C128-6693-10EC-C86B-11FA68DB4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D5BCC-BB0E-46F3-8F1E-312AC961D74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73021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F39BA7-1352-55C8-A1A7-0D74E2DA6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47445-E6F3-4EB0-8C07-086C8EFEA6AD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B7F89E-1BFA-73F6-8A04-2342D0368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13CCDA-FFA2-54F2-05DB-24FB5E82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BBDE3-B946-43BF-80C6-85A6701B2B8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85132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fin - Motto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8">
            <a:extLst>
              <a:ext uri="{FF2B5EF4-FFF2-40B4-BE49-F238E27FC236}">
                <a16:creationId xmlns:a16="http://schemas.microsoft.com/office/drawing/2014/main" id="{CB5A3960-4402-75C7-F713-9900309D2B7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38983" y="-20442"/>
            <a:ext cx="6253019" cy="6895471"/>
          </a:xfrm>
          <a:custGeom>
            <a:avLst/>
            <a:gdLst>
              <a:gd name="connsiteX0" fmla="*/ 0 w 3776662"/>
              <a:gd name="connsiteY0" fmla="*/ 0 h 5143500"/>
              <a:gd name="connsiteX1" fmla="*/ 3776662 w 3776662"/>
              <a:gd name="connsiteY1" fmla="*/ 0 h 5143500"/>
              <a:gd name="connsiteX2" fmla="*/ 3776662 w 3776662"/>
              <a:gd name="connsiteY2" fmla="*/ 5143500 h 5143500"/>
              <a:gd name="connsiteX3" fmla="*/ 0 w 3776662"/>
              <a:gd name="connsiteY3" fmla="*/ 5143500 h 5143500"/>
              <a:gd name="connsiteX4" fmla="*/ 0 w 3776662"/>
              <a:gd name="connsiteY4" fmla="*/ 0 h 5143500"/>
              <a:gd name="connsiteX0" fmla="*/ 0 w 3776662"/>
              <a:gd name="connsiteY0" fmla="*/ 0 h 5143500"/>
              <a:gd name="connsiteX1" fmla="*/ 3776662 w 3776662"/>
              <a:gd name="connsiteY1" fmla="*/ 0 h 5143500"/>
              <a:gd name="connsiteX2" fmla="*/ 3776662 w 3776662"/>
              <a:gd name="connsiteY2" fmla="*/ 5143500 h 5143500"/>
              <a:gd name="connsiteX3" fmla="*/ 0 w 3776662"/>
              <a:gd name="connsiteY3" fmla="*/ 5143500 h 5143500"/>
              <a:gd name="connsiteX4" fmla="*/ 0 w 3776662"/>
              <a:gd name="connsiteY4" fmla="*/ 0 h 5143500"/>
              <a:gd name="connsiteX0" fmla="*/ 0 w 3776662"/>
              <a:gd name="connsiteY0" fmla="*/ 0 h 5143500"/>
              <a:gd name="connsiteX1" fmla="*/ 3776662 w 3776662"/>
              <a:gd name="connsiteY1" fmla="*/ 0 h 5143500"/>
              <a:gd name="connsiteX2" fmla="*/ 3776662 w 3776662"/>
              <a:gd name="connsiteY2" fmla="*/ 5143500 h 5143500"/>
              <a:gd name="connsiteX3" fmla="*/ 0 w 3776662"/>
              <a:gd name="connsiteY3" fmla="*/ 5143500 h 5143500"/>
              <a:gd name="connsiteX4" fmla="*/ 0 w 3776662"/>
              <a:gd name="connsiteY4" fmla="*/ 0 h 5143500"/>
              <a:gd name="connsiteX0" fmla="*/ 82411 w 3859073"/>
              <a:gd name="connsiteY0" fmla="*/ 0 h 5143500"/>
              <a:gd name="connsiteX1" fmla="*/ 3859073 w 3859073"/>
              <a:gd name="connsiteY1" fmla="*/ 0 h 5143500"/>
              <a:gd name="connsiteX2" fmla="*/ 3859073 w 3859073"/>
              <a:gd name="connsiteY2" fmla="*/ 5143500 h 5143500"/>
              <a:gd name="connsiteX3" fmla="*/ 82411 w 3859073"/>
              <a:gd name="connsiteY3" fmla="*/ 5143500 h 5143500"/>
              <a:gd name="connsiteX4" fmla="*/ 82411 w 3859073"/>
              <a:gd name="connsiteY4" fmla="*/ 0 h 5143500"/>
              <a:gd name="connsiteX0" fmla="*/ 50789 w 3827451"/>
              <a:gd name="connsiteY0" fmla="*/ 0 h 5148580"/>
              <a:gd name="connsiteX1" fmla="*/ 3827451 w 3827451"/>
              <a:gd name="connsiteY1" fmla="*/ 0 h 5148580"/>
              <a:gd name="connsiteX2" fmla="*/ 3827451 w 3827451"/>
              <a:gd name="connsiteY2" fmla="*/ 5143500 h 5148580"/>
              <a:gd name="connsiteX3" fmla="*/ 878829 w 3827451"/>
              <a:gd name="connsiteY3" fmla="*/ 5148580 h 5148580"/>
              <a:gd name="connsiteX4" fmla="*/ 50789 w 3827451"/>
              <a:gd name="connsiteY4" fmla="*/ 0 h 5148580"/>
              <a:gd name="connsiteX0" fmla="*/ 62493 w 3432755"/>
              <a:gd name="connsiteY0" fmla="*/ 0 h 5153660"/>
              <a:gd name="connsiteX1" fmla="*/ 3432755 w 3432755"/>
              <a:gd name="connsiteY1" fmla="*/ 5080 h 5153660"/>
              <a:gd name="connsiteX2" fmla="*/ 3432755 w 3432755"/>
              <a:gd name="connsiteY2" fmla="*/ 5148580 h 5153660"/>
              <a:gd name="connsiteX3" fmla="*/ 484133 w 3432755"/>
              <a:gd name="connsiteY3" fmla="*/ 5153660 h 5153660"/>
              <a:gd name="connsiteX4" fmla="*/ 62493 w 3432755"/>
              <a:gd name="connsiteY4" fmla="*/ 0 h 5153660"/>
              <a:gd name="connsiteX0" fmla="*/ 4274 w 3374536"/>
              <a:gd name="connsiteY0" fmla="*/ 0 h 5153660"/>
              <a:gd name="connsiteX1" fmla="*/ 3374536 w 3374536"/>
              <a:gd name="connsiteY1" fmla="*/ 5080 h 5153660"/>
              <a:gd name="connsiteX2" fmla="*/ 3374536 w 3374536"/>
              <a:gd name="connsiteY2" fmla="*/ 5148580 h 5153660"/>
              <a:gd name="connsiteX3" fmla="*/ 425914 w 3374536"/>
              <a:gd name="connsiteY3" fmla="*/ 5153660 h 5153660"/>
              <a:gd name="connsiteX4" fmla="*/ 4274 w 3374536"/>
              <a:gd name="connsiteY4" fmla="*/ 0 h 5153660"/>
              <a:gd name="connsiteX0" fmla="*/ 10058 w 3380320"/>
              <a:gd name="connsiteY0" fmla="*/ 0 h 5153660"/>
              <a:gd name="connsiteX1" fmla="*/ 3380320 w 3380320"/>
              <a:gd name="connsiteY1" fmla="*/ 5080 h 5153660"/>
              <a:gd name="connsiteX2" fmla="*/ 3380320 w 3380320"/>
              <a:gd name="connsiteY2" fmla="*/ 5148580 h 5153660"/>
              <a:gd name="connsiteX3" fmla="*/ 431698 w 3380320"/>
              <a:gd name="connsiteY3" fmla="*/ 5153660 h 5153660"/>
              <a:gd name="connsiteX4" fmla="*/ 10058 w 3380320"/>
              <a:gd name="connsiteY4" fmla="*/ 0 h 5153660"/>
              <a:gd name="connsiteX0" fmla="*/ 10540 w 3355402"/>
              <a:gd name="connsiteY0" fmla="*/ 0 h 5153660"/>
              <a:gd name="connsiteX1" fmla="*/ 3355402 w 3355402"/>
              <a:gd name="connsiteY1" fmla="*/ 5080 h 5153660"/>
              <a:gd name="connsiteX2" fmla="*/ 3355402 w 3355402"/>
              <a:gd name="connsiteY2" fmla="*/ 5148580 h 5153660"/>
              <a:gd name="connsiteX3" fmla="*/ 406780 w 3355402"/>
              <a:gd name="connsiteY3" fmla="*/ 5153660 h 5153660"/>
              <a:gd name="connsiteX4" fmla="*/ 10540 w 3355402"/>
              <a:gd name="connsiteY4" fmla="*/ 0 h 5153660"/>
              <a:gd name="connsiteX0" fmla="*/ 0 w 3344862"/>
              <a:gd name="connsiteY0" fmla="*/ 0 h 5153660"/>
              <a:gd name="connsiteX1" fmla="*/ 3344862 w 3344862"/>
              <a:gd name="connsiteY1" fmla="*/ 5080 h 5153660"/>
              <a:gd name="connsiteX2" fmla="*/ 3344862 w 3344862"/>
              <a:gd name="connsiteY2" fmla="*/ 5148580 h 5153660"/>
              <a:gd name="connsiteX3" fmla="*/ 396240 w 3344862"/>
              <a:gd name="connsiteY3" fmla="*/ 5153660 h 5153660"/>
              <a:gd name="connsiteX4" fmla="*/ 0 w 3344862"/>
              <a:gd name="connsiteY4" fmla="*/ 0 h 5153660"/>
              <a:gd name="connsiteX0" fmla="*/ 0 w 3344862"/>
              <a:gd name="connsiteY0" fmla="*/ 0 h 5153660"/>
              <a:gd name="connsiteX1" fmla="*/ 3344862 w 3344862"/>
              <a:gd name="connsiteY1" fmla="*/ 5080 h 5153660"/>
              <a:gd name="connsiteX2" fmla="*/ 3344862 w 3344862"/>
              <a:gd name="connsiteY2" fmla="*/ 5148580 h 5153660"/>
              <a:gd name="connsiteX3" fmla="*/ 396240 w 3344862"/>
              <a:gd name="connsiteY3" fmla="*/ 5153660 h 5153660"/>
              <a:gd name="connsiteX4" fmla="*/ 0 w 3344862"/>
              <a:gd name="connsiteY4" fmla="*/ 0 h 515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4862" h="5153660">
                <a:moveTo>
                  <a:pt x="0" y="0"/>
                </a:moveTo>
                <a:lnTo>
                  <a:pt x="3344862" y="5080"/>
                </a:lnTo>
                <a:lnTo>
                  <a:pt x="3344862" y="5148580"/>
                </a:lnTo>
                <a:lnTo>
                  <a:pt x="396240" y="5153660"/>
                </a:lnTo>
                <a:cubicBezTo>
                  <a:pt x="345440" y="3175000"/>
                  <a:pt x="15240" y="2237740"/>
                  <a:pt x="0" y="0"/>
                </a:cubicBez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s-ES"/>
              <a:t> </a:t>
            </a:r>
          </a:p>
        </p:txBody>
      </p:sp>
      <p:pic>
        <p:nvPicPr>
          <p:cNvPr id="3" name="Image 8" descr="Une image contenant texte, Police, logo, capture d’écran&#10;&#10;Description générée automatiquement">
            <a:extLst>
              <a:ext uri="{FF2B5EF4-FFF2-40B4-BE49-F238E27FC236}">
                <a16:creationId xmlns:a16="http://schemas.microsoft.com/office/drawing/2014/main" id="{118E0A6A-0BD5-457E-A603-FD666903CD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2187" y="5967412"/>
            <a:ext cx="2147888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10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F7893AB9-DCF6-E433-050D-93C5D0BA6A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42012"/>
            <a:ext cx="226218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arcador de texto 18">
            <a:extLst>
              <a:ext uri="{FF2B5EF4-FFF2-40B4-BE49-F238E27FC236}">
                <a16:creationId xmlns:a16="http://schemas.microsoft.com/office/drawing/2014/main" id="{0134D458-ED35-22E0-4CED-92799F7D6A6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8741" y="1341312"/>
            <a:ext cx="2497667" cy="124624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/>
              <a:t>1.1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3F6F150-3CEB-4298-0E21-794E70D896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8741" y="2814330"/>
            <a:ext cx="4385733" cy="890304"/>
          </a:xfrm>
        </p:spPr>
        <p:txBody>
          <a:bodyPr anchor="b">
            <a:noAutofit/>
          </a:bodyPr>
          <a:lstStyle>
            <a:lvl1pPr algn="l">
              <a:defRPr sz="2667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3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solidFill>
          <a:srgbClr val="9DC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C45EE1B7-61A4-D51F-CB41-FDDB741A4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0C89F-4E17-4A8B-A9D7-11257B2E76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4" name="Marcador de posición de imagen 21">
            <a:extLst>
              <a:ext uri="{FF2B5EF4-FFF2-40B4-BE49-F238E27FC236}">
                <a16:creationId xmlns:a16="http://schemas.microsoft.com/office/drawing/2014/main" id="{C558FD10-5AAE-F81A-AB46-BA506AEC730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-125221" y="0"/>
            <a:ext cx="5702711" cy="6858000"/>
          </a:xfrm>
          <a:custGeom>
            <a:avLst/>
            <a:gdLst>
              <a:gd name="connsiteX0" fmla="*/ 0 w 3344863"/>
              <a:gd name="connsiteY0" fmla="*/ 0 h 4721225"/>
              <a:gd name="connsiteX1" fmla="*/ 3344863 w 3344863"/>
              <a:gd name="connsiteY1" fmla="*/ 0 h 4721225"/>
              <a:gd name="connsiteX2" fmla="*/ 3344863 w 3344863"/>
              <a:gd name="connsiteY2" fmla="*/ 4721225 h 4721225"/>
              <a:gd name="connsiteX3" fmla="*/ 0 w 3344863"/>
              <a:gd name="connsiteY3" fmla="*/ 4721225 h 4721225"/>
              <a:gd name="connsiteX4" fmla="*/ 0 w 3344863"/>
              <a:gd name="connsiteY4" fmla="*/ 0 h 4721225"/>
              <a:gd name="connsiteX0" fmla="*/ 0 w 3344863"/>
              <a:gd name="connsiteY0" fmla="*/ 3175 h 4724400"/>
              <a:gd name="connsiteX1" fmla="*/ 2941638 w 3344863"/>
              <a:gd name="connsiteY1" fmla="*/ 0 h 4724400"/>
              <a:gd name="connsiteX2" fmla="*/ 3344863 w 3344863"/>
              <a:gd name="connsiteY2" fmla="*/ 4724400 h 4724400"/>
              <a:gd name="connsiteX3" fmla="*/ 0 w 3344863"/>
              <a:gd name="connsiteY3" fmla="*/ 4724400 h 4724400"/>
              <a:gd name="connsiteX4" fmla="*/ 0 w 3344863"/>
              <a:gd name="connsiteY4" fmla="*/ 3175 h 4724400"/>
              <a:gd name="connsiteX0" fmla="*/ 0 w 3344863"/>
              <a:gd name="connsiteY0" fmla="*/ 3175 h 4724400"/>
              <a:gd name="connsiteX1" fmla="*/ 2941638 w 3344863"/>
              <a:gd name="connsiteY1" fmla="*/ 0 h 4724400"/>
              <a:gd name="connsiteX2" fmla="*/ 3344863 w 3344863"/>
              <a:gd name="connsiteY2" fmla="*/ 4724400 h 4724400"/>
              <a:gd name="connsiteX3" fmla="*/ 0 w 3344863"/>
              <a:gd name="connsiteY3" fmla="*/ 4724400 h 4724400"/>
              <a:gd name="connsiteX4" fmla="*/ 0 w 3344863"/>
              <a:gd name="connsiteY4" fmla="*/ 3175 h 4724400"/>
              <a:gd name="connsiteX0" fmla="*/ 0 w 3347465"/>
              <a:gd name="connsiteY0" fmla="*/ 3175 h 4724400"/>
              <a:gd name="connsiteX1" fmla="*/ 2941638 w 3347465"/>
              <a:gd name="connsiteY1" fmla="*/ 0 h 4724400"/>
              <a:gd name="connsiteX2" fmla="*/ 3344863 w 3347465"/>
              <a:gd name="connsiteY2" fmla="*/ 4724400 h 4724400"/>
              <a:gd name="connsiteX3" fmla="*/ 0 w 3347465"/>
              <a:gd name="connsiteY3" fmla="*/ 4724400 h 4724400"/>
              <a:gd name="connsiteX4" fmla="*/ 0 w 3347465"/>
              <a:gd name="connsiteY4" fmla="*/ 3175 h 4724400"/>
              <a:gd name="connsiteX0" fmla="*/ 0 w 3347595"/>
              <a:gd name="connsiteY0" fmla="*/ 0 h 4721225"/>
              <a:gd name="connsiteX1" fmla="*/ 2963863 w 3347595"/>
              <a:gd name="connsiteY1" fmla="*/ 0 h 4721225"/>
              <a:gd name="connsiteX2" fmla="*/ 3344863 w 3347595"/>
              <a:gd name="connsiteY2" fmla="*/ 4721225 h 4721225"/>
              <a:gd name="connsiteX3" fmla="*/ 0 w 3347595"/>
              <a:gd name="connsiteY3" fmla="*/ 4721225 h 4721225"/>
              <a:gd name="connsiteX4" fmla="*/ 0 w 3347595"/>
              <a:gd name="connsiteY4" fmla="*/ 0 h 472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7595" h="4721225">
                <a:moveTo>
                  <a:pt x="0" y="0"/>
                </a:moveTo>
                <a:lnTo>
                  <a:pt x="2963863" y="0"/>
                </a:lnTo>
                <a:cubicBezTo>
                  <a:pt x="2968096" y="1641475"/>
                  <a:pt x="3385080" y="2917825"/>
                  <a:pt x="3344863" y="4721225"/>
                </a:cubicBezTo>
                <a:lnTo>
                  <a:pt x="0" y="472122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s-ES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40086D9-CBC9-E9CD-8AE3-09FF1785956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3261803"/>
            <a:ext cx="4385733" cy="890304"/>
          </a:xfrm>
        </p:spPr>
        <p:txBody>
          <a:bodyPr anchor="b">
            <a:noAutofit/>
          </a:bodyPr>
          <a:lstStyle>
            <a:lvl1pPr algn="l">
              <a:defRPr sz="2667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</a:t>
            </a:r>
            <a:endParaRPr lang="en-US"/>
          </a:p>
        </p:txBody>
      </p:sp>
      <p:sp>
        <p:nvSpPr>
          <p:cNvPr id="6" name="Marcador de texto 18">
            <a:extLst>
              <a:ext uri="{FF2B5EF4-FFF2-40B4-BE49-F238E27FC236}">
                <a16:creationId xmlns:a16="http://schemas.microsoft.com/office/drawing/2014/main" id="{6A95C04C-8FB5-8E1C-1128-987E74BAF6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5713" y="1526137"/>
            <a:ext cx="2497667" cy="124624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8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/>
              <a:t>1.</a:t>
            </a:r>
          </a:p>
        </p:txBody>
      </p:sp>
      <p:pic>
        <p:nvPicPr>
          <p:cNvPr id="7" name="Picture 4" descr="Résultat de recherche d'images pour &quot;cap hornier logo&quot;&quot;">
            <a:extLst>
              <a:ext uri="{FF2B5EF4-FFF2-40B4-BE49-F238E27FC236}">
                <a16:creationId xmlns:a16="http://schemas.microsoft.com/office/drawing/2014/main" id="{387F06AF-3CA9-D90C-78BE-9DD5C594F3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4485" y="6114400"/>
            <a:ext cx="1199044" cy="48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Résultat de recherche d'images pour &quot;neorama logo&quot;&quot;">
            <a:extLst>
              <a:ext uri="{FF2B5EF4-FFF2-40B4-BE49-F238E27FC236}">
                <a16:creationId xmlns:a16="http://schemas.microsoft.com/office/drawing/2014/main" id="{D0230311-2D9C-8CD2-A1B3-B1434E9F4FF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60171" y="6086546"/>
            <a:ext cx="1003176" cy="87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image028917">
            <a:extLst>
              <a:ext uri="{FF2B5EF4-FFF2-40B4-BE49-F238E27FC236}">
                <a16:creationId xmlns:a16="http://schemas.microsoft.com/office/drawing/2014/main" id="{FA1D14B8-D21D-6BA2-AF13-16169FE8B2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7842" y="6122120"/>
            <a:ext cx="721191" cy="60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82C6B6-3CA0-7536-00EC-17DD742C09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287" y="6157904"/>
            <a:ext cx="1043417" cy="576350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E0D4D8A-5B8F-CDEB-DFB7-04124D72C4DC}"/>
              </a:ext>
            </a:extLst>
          </p:cNvPr>
          <p:cNvGrpSpPr/>
          <p:nvPr userDrawn="1"/>
        </p:nvGrpSpPr>
        <p:grpSpPr>
          <a:xfrm>
            <a:off x="27061" y="6176308"/>
            <a:ext cx="1041043" cy="465673"/>
            <a:chOff x="27061" y="6176308"/>
            <a:chExt cx="1041043" cy="465673"/>
          </a:xfrm>
        </p:grpSpPr>
        <p:pic>
          <p:nvPicPr>
            <p:cNvPr id="36868" name="Picture 4">
              <a:extLst>
                <a:ext uri="{FF2B5EF4-FFF2-40B4-BE49-F238E27FC236}">
                  <a16:creationId xmlns:a16="http://schemas.microsoft.com/office/drawing/2014/main" id="{824B5F27-C414-0536-313C-B9A7901F899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61" y="6176308"/>
              <a:ext cx="997777" cy="249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60FDB03-2F42-1709-7336-3DEB4B2E6819}"/>
                </a:ext>
              </a:extLst>
            </p:cNvPr>
            <p:cNvSpPr txBox="1"/>
            <p:nvPr userDrawn="1"/>
          </p:nvSpPr>
          <p:spPr>
            <a:xfrm>
              <a:off x="77127" y="6364982"/>
              <a:ext cx="9909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>
                  <a:solidFill>
                    <a:srgbClr val="B0E4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Consulting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5133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uv 2">
    <p:bg>
      <p:bgPr>
        <a:solidFill>
          <a:srgbClr val="030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raphique 4">
            <a:extLst>
              <a:ext uri="{FF2B5EF4-FFF2-40B4-BE49-F238E27FC236}">
                <a16:creationId xmlns:a16="http://schemas.microsoft.com/office/drawing/2014/main" id="{5C5A1B0B-0883-4FA1-B3A7-E9C58A8EE5CF}"/>
              </a:ext>
            </a:extLst>
          </p:cNvPr>
          <p:cNvSpPr/>
          <p:nvPr userDrawn="1"/>
        </p:nvSpPr>
        <p:spPr>
          <a:xfrm>
            <a:off x="-70881" y="3156149"/>
            <a:ext cx="12315745" cy="3701852"/>
          </a:xfrm>
          <a:custGeom>
            <a:avLst/>
            <a:gdLst>
              <a:gd name="connsiteX0" fmla="*/ 0 w 6858000"/>
              <a:gd name="connsiteY0" fmla="*/ 0 h 2233421"/>
              <a:gd name="connsiteX1" fmla="*/ 6763 w 6858000"/>
              <a:gd name="connsiteY1" fmla="*/ 2233422 h 2233421"/>
              <a:gd name="connsiteX2" fmla="*/ 6851237 w 6858000"/>
              <a:gd name="connsiteY2" fmla="*/ 2233422 h 2233421"/>
              <a:gd name="connsiteX3" fmla="*/ 6858000 w 6858000"/>
              <a:gd name="connsiteY3" fmla="*/ 264605 h 2233421"/>
              <a:gd name="connsiteX4" fmla="*/ 0 w 6858000"/>
              <a:gd name="connsiteY4" fmla="*/ 0 h 2233421"/>
              <a:gd name="connsiteX5" fmla="*/ 0 w 6858000"/>
              <a:gd name="connsiteY5" fmla="*/ 0 h 223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2233421">
                <a:moveTo>
                  <a:pt x="0" y="0"/>
                </a:moveTo>
                <a:lnTo>
                  <a:pt x="6763" y="2233422"/>
                </a:lnTo>
                <a:lnTo>
                  <a:pt x="6851237" y="2233422"/>
                </a:lnTo>
                <a:lnTo>
                  <a:pt x="6858000" y="264605"/>
                </a:lnTo>
                <a:cubicBezTo>
                  <a:pt x="4225005" y="230696"/>
                  <a:pt x="2977801" y="10192"/>
                  <a:pt x="0" y="0"/>
                </a:cubicBez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200" r="54"/>
            </a:stretch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4210" y="421427"/>
            <a:ext cx="8574156" cy="1079055"/>
          </a:xfrm>
        </p:spPr>
        <p:txBody>
          <a:bodyPr anchor="b">
            <a:noAutofit/>
          </a:bodyPr>
          <a:lstStyle>
            <a:lvl1pPr algn="l">
              <a:defRPr sz="3733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fr-FR"/>
              <a:t>NETSCAN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4209" y="1830807"/>
            <a:ext cx="6640107" cy="3889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Un outil novateur de gestion patrimoniale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4209" y="6031474"/>
            <a:ext cx="2743200" cy="365125"/>
          </a:xfrm>
        </p:spPr>
        <p:txBody>
          <a:bodyPr anchor="ctr">
            <a:noAutofit/>
          </a:bodyPr>
          <a:lstStyle>
            <a:lvl1pPr algn="l">
              <a:defRPr sz="1867">
                <a:solidFill>
                  <a:schemeClr val="bg1"/>
                </a:solidFill>
              </a:defRPr>
            </a:lvl1pPr>
          </a:lstStyle>
          <a:p>
            <a:fld id="{95F5238B-9D9A-5847-B779-A44D407B58BD}" type="datetime1">
              <a:rPr lang="fr-FR" smtClean="0"/>
              <a:t>22/09/2025</a:t>
            </a:fld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F425083-4615-6ED8-5D64-0D3BDF2CE424}"/>
              </a:ext>
            </a:extLst>
          </p:cNvPr>
          <p:cNvGrpSpPr/>
          <p:nvPr userDrawn="1"/>
        </p:nvGrpSpPr>
        <p:grpSpPr>
          <a:xfrm>
            <a:off x="5756652" y="6031474"/>
            <a:ext cx="1041043" cy="465673"/>
            <a:chOff x="27061" y="6176308"/>
            <a:chExt cx="1041043" cy="465673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920718E4-92A4-4D56-BEEA-5BE0BFEB8C5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61" y="6176308"/>
              <a:ext cx="997777" cy="249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278DA90-0FC5-0D8B-B42C-047926F3C677}"/>
                </a:ext>
              </a:extLst>
            </p:cNvPr>
            <p:cNvSpPr txBox="1"/>
            <p:nvPr userDrawn="1"/>
          </p:nvSpPr>
          <p:spPr>
            <a:xfrm>
              <a:off x="77127" y="6364982"/>
              <a:ext cx="9909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>
                  <a:solidFill>
                    <a:srgbClr val="B0E4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Consulting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54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53142"/>
            <a:ext cx="10980906" cy="481181"/>
          </a:xfrm>
        </p:spPr>
        <p:txBody>
          <a:bodyPr/>
          <a:lstStyle>
            <a:lvl1pPr>
              <a:defRPr sz="24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C45EE1B7-61A4-D51F-CB41-FDDB741A4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0C89F-4E17-4A8B-A9D7-11257B2E76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53E44E-17E0-F1E8-0C94-A72B36A4DA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rgbClr val="FF0000">
                <a:tint val="45000"/>
                <a:satMod val="400000"/>
              </a:srgbClr>
            </a:duotone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432" y="226022"/>
            <a:ext cx="453347" cy="384134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201F452-0829-1C53-7CC0-A4BD9B9FD4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7175" y="1098551"/>
            <a:ext cx="11561763" cy="4660900"/>
          </a:xfrm>
        </p:spPr>
        <p:txBody>
          <a:bodyPr/>
          <a:lstStyle>
            <a:lvl1pPr marL="447675" indent="-447675">
              <a:defRPr lang="fr-FR" altLang="fr-FR" sz="2400" b="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15950" indent="-342900">
              <a:defRPr lang="fr-FR" altLang="fr-FR" sz="20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>
              <a:defRPr lang="fr-FR" altLang="fr-FR" sz="18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F0000"/>
              </a:buClr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fr-FR" altLang="fr-F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Sous-partie</a:t>
            </a:r>
          </a:p>
          <a:p>
            <a:pPr marL="534988" marR="0" lvl="1" indent="-261938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alt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Sous partie 1</a:t>
            </a:r>
          </a:p>
          <a:p>
            <a:pPr marL="1143000" marR="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Sous-partie 2</a:t>
            </a:r>
          </a:p>
        </p:txBody>
      </p:sp>
    </p:spTree>
    <p:extLst>
      <p:ext uri="{BB962C8B-B14F-4D97-AF65-F5344CB8AC3E}">
        <p14:creationId xmlns:p14="http://schemas.microsoft.com/office/powerpoint/2010/main" val="3957466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E25508EB-A849-5EF2-B776-650A0CA855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376E8-281F-4963-967B-114AC2D0065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023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C45EE1B7-61A4-D51F-CB41-FDDB741A4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0C89F-4E17-4A8B-A9D7-11257B2E76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1216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53142"/>
            <a:ext cx="10980906" cy="481181"/>
          </a:xfrm>
        </p:spPr>
        <p:txBody>
          <a:bodyPr/>
          <a:lstStyle>
            <a:lvl1pPr>
              <a:defRPr sz="24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C45EE1B7-61A4-D51F-CB41-FDDB741A4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0C89F-4E17-4A8B-A9D7-11257B2E76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53E44E-17E0-F1E8-0C94-A72B36A4DA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rgbClr val="FF0000">
                <a:tint val="45000"/>
                <a:satMod val="400000"/>
              </a:srgb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432" y="226022"/>
            <a:ext cx="453347" cy="384134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201F452-0829-1C53-7CC0-A4BD9B9FD4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7175" y="1098551"/>
            <a:ext cx="11561763" cy="4660900"/>
          </a:xfrm>
        </p:spPr>
        <p:txBody>
          <a:bodyPr/>
          <a:lstStyle>
            <a:lvl1pPr marL="447675" indent="-447675">
              <a:defRPr lang="fr-FR" altLang="fr-FR" sz="2400" b="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15950" indent="-342900">
              <a:defRPr lang="fr-FR" altLang="fr-FR" sz="20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>
              <a:defRPr lang="fr-FR" altLang="fr-FR" sz="18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F0000"/>
              </a:buClr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fr-FR" altLang="fr-F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Sous-partie</a:t>
            </a:r>
          </a:p>
          <a:p>
            <a:pPr marL="534988" marR="0" lvl="1" indent="-261938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alt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Sous partie 1</a:t>
            </a:r>
          </a:p>
          <a:p>
            <a:pPr marL="1143000" marR="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Sous-partie 2</a:t>
            </a:r>
          </a:p>
        </p:txBody>
      </p:sp>
    </p:spTree>
    <p:extLst>
      <p:ext uri="{BB962C8B-B14F-4D97-AF65-F5344CB8AC3E}">
        <p14:creationId xmlns:p14="http://schemas.microsoft.com/office/powerpoint/2010/main" val="24291229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solidFill>
          <a:srgbClr val="9DC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C45EE1B7-61A4-D51F-CB41-FDDB741A4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0C89F-4E17-4A8B-A9D7-11257B2E76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4" name="Marcador de posición de imagen 21">
            <a:extLst>
              <a:ext uri="{FF2B5EF4-FFF2-40B4-BE49-F238E27FC236}">
                <a16:creationId xmlns:a16="http://schemas.microsoft.com/office/drawing/2014/main" id="{C558FD10-5AAE-F81A-AB46-BA506AEC730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-125221" y="0"/>
            <a:ext cx="5702711" cy="6858000"/>
          </a:xfrm>
          <a:custGeom>
            <a:avLst/>
            <a:gdLst>
              <a:gd name="connsiteX0" fmla="*/ 0 w 3344863"/>
              <a:gd name="connsiteY0" fmla="*/ 0 h 4721225"/>
              <a:gd name="connsiteX1" fmla="*/ 3344863 w 3344863"/>
              <a:gd name="connsiteY1" fmla="*/ 0 h 4721225"/>
              <a:gd name="connsiteX2" fmla="*/ 3344863 w 3344863"/>
              <a:gd name="connsiteY2" fmla="*/ 4721225 h 4721225"/>
              <a:gd name="connsiteX3" fmla="*/ 0 w 3344863"/>
              <a:gd name="connsiteY3" fmla="*/ 4721225 h 4721225"/>
              <a:gd name="connsiteX4" fmla="*/ 0 w 3344863"/>
              <a:gd name="connsiteY4" fmla="*/ 0 h 4721225"/>
              <a:gd name="connsiteX0" fmla="*/ 0 w 3344863"/>
              <a:gd name="connsiteY0" fmla="*/ 3175 h 4724400"/>
              <a:gd name="connsiteX1" fmla="*/ 2941638 w 3344863"/>
              <a:gd name="connsiteY1" fmla="*/ 0 h 4724400"/>
              <a:gd name="connsiteX2" fmla="*/ 3344863 w 3344863"/>
              <a:gd name="connsiteY2" fmla="*/ 4724400 h 4724400"/>
              <a:gd name="connsiteX3" fmla="*/ 0 w 3344863"/>
              <a:gd name="connsiteY3" fmla="*/ 4724400 h 4724400"/>
              <a:gd name="connsiteX4" fmla="*/ 0 w 3344863"/>
              <a:gd name="connsiteY4" fmla="*/ 3175 h 4724400"/>
              <a:gd name="connsiteX0" fmla="*/ 0 w 3344863"/>
              <a:gd name="connsiteY0" fmla="*/ 3175 h 4724400"/>
              <a:gd name="connsiteX1" fmla="*/ 2941638 w 3344863"/>
              <a:gd name="connsiteY1" fmla="*/ 0 h 4724400"/>
              <a:gd name="connsiteX2" fmla="*/ 3344863 w 3344863"/>
              <a:gd name="connsiteY2" fmla="*/ 4724400 h 4724400"/>
              <a:gd name="connsiteX3" fmla="*/ 0 w 3344863"/>
              <a:gd name="connsiteY3" fmla="*/ 4724400 h 4724400"/>
              <a:gd name="connsiteX4" fmla="*/ 0 w 3344863"/>
              <a:gd name="connsiteY4" fmla="*/ 3175 h 4724400"/>
              <a:gd name="connsiteX0" fmla="*/ 0 w 3347465"/>
              <a:gd name="connsiteY0" fmla="*/ 3175 h 4724400"/>
              <a:gd name="connsiteX1" fmla="*/ 2941638 w 3347465"/>
              <a:gd name="connsiteY1" fmla="*/ 0 h 4724400"/>
              <a:gd name="connsiteX2" fmla="*/ 3344863 w 3347465"/>
              <a:gd name="connsiteY2" fmla="*/ 4724400 h 4724400"/>
              <a:gd name="connsiteX3" fmla="*/ 0 w 3347465"/>
              <a:gd name="connsiteY3" fmla="*/ 4724400 h 4724400"/>
              <a:gd name="connsiteX4" fmla="*/ 0 w 3347465"/>
              <a:gd name="connsiteY4" fmla="*/ 3175 h 4724400"/>
              <a:gd name="connsiteX0" fmla="*/ 0 w 3347595"/>
              <a:gd name="connsiteY0" fmla="*/ 0 h 4721225"/>
              <a:gd name="connsiteX1" fmla="*/ 2963863 w 3347595"/>
              <a:gd name="connsiteY1" fmla="*/ 0 h 4721225"/>
              <a:gd name="connsiteX2" fmla="*/ 3344863 w 3347595"/>
              <a:gd name="connsiteY2" fmla="*/ 4721225 h 4721225"/>
              <a:gd name="connsiteX3" fmla="*/ 0 w 3347595"/>
              <a:gd name="connsiteY3" fmla="*/ 4721225 h 4721225"/>
              <a:gd name="connsiteX4" fmla="*/ 0 w 3347595"/>
              <a:gd name="connsiteY4" fmla="*/ 0 h 472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7595" h="4721225">
                <a:moveTo>
                  <a:pt x="0" y="0"/>
                </a:moveTo>
                <a:lnTo>
                  <a:pt x="2963863" y="0"/>
                </a:lnTo>
                <a:cubicBezTo>
                  <a:pt x="2968096" y="1641475"/>
                  <a:pt x="3385080" y="2917825"/>
                  <a:pt x="3344863" y="4721225"/>
                </a:cubicBezTo>
                <a:lnTo>
                  <a:pt x="0" y="472122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s-ES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40086D9-CBC9-E9CD-8AE3-09FF1785956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3261803"/>
            <a:ext cx="4385733" cy="890304"/>
          </a:xfrm>
        </p:spPr>
        <p:txBody>
          <a:bodyPr anchor="b">
            <a:noAutofit/>
          </a:bodyPr>
          <a:lstStyle>
            <a:lvl1pPr algn="l">
              <a:defRPr sz="2667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</a:t>
            </a:r>
            <a:endParaRPr lang="en-US"/>
          </a:p>
        </p:txBody>
      </p:sp>
      <p:sp>
        <p:nvSpPr>
          <p:cNvPr id="6" name="Marcador de texto 18">
            <a:extLst>
              <a:ext uri="{FF2B5EF4-FFF2-40B4-BE49-F238E27FC236}">
                <a16:creationId xmlns:a16="http://schemas.microsoft.com/office/drawing/2014/main" id="{6A95C04C-8FB5-8E1C-1128-987E74BAF6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5713" y="1526137"/>
            <a:ext cx="2497667" cy="124624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8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/>
              <a:t>1.</a:t>
            </a:r>
          </a:p>
        </p:txBody>
      </p:sp>
      <p:pic>
        <p:nvPicPr>
          <p:cNvPr id="7" name="Picture 4" descr="Résultat de recherche d'images pour &quot;cap hornier logo&quot;&quot;">
            <a:extLst>
              <a:ext uri="{FF2B5EF4-FFF2-40B4-BE49-F238E27FC236}">
                <a16:creationId xmlns:a16="http://schemas.microsoft.com/office/drawing/2014/main" id="{387F06AF-3CA9-D90C-78BE-9DD5C594F3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4485" y="6114400"/>
            <a:ext cx="1199044" cy="48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Résultat de recherche d'images pour &quot;neorama logo&quot;&quot;">
            <a:extLst>
              <a:ext uri="{FF2B5EF4-FFF2-40B4-BE49-F238E27FC236}">
                <a16:creationId xmlns:a16="http://schemas.microsoft.com/office/drawing/2014/main" id="{D0230311-2D9C-8CD2-A1B3-B1434E9F4FF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60171" y="6086546"/>
            <a:ext cx="1003176" cy="87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image028917">
            <a:extLst>
              <a:ext uri="{FF2B5EF4-FFF2-40B4-BE49-F238E27FC236}">
                <a16:creationId xmlns:a16="http://schemas.microsoft.com/office/drawing/2014/main" id="{FA1D14B8-D21D-6BA2-AF13-16169FE8B2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7842" y="6122120"/>
            <a:ext cx="721191" cy="60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82C6B6-3CA0-7536-00EC-17DD742C09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287" y="6157904"/>
            <a:ext cx="1043417" cy="576350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E0D4D8A-5B8F-CDEB-DFB7-04124D72C4DC}"/>
              </a:ext>
            </a:extLst>
          </p:cNvPr>
          <p:cNvGrpSpPr/>
          <p:nvPr userDrawn="1"/>
        </p:nvGrpSpPr>
        <p:grpSpPr>
          <a:xfrm>
            <a:off x="27061" y="6176308"/>
            <a:ext cx="1041043" cy="465673"/>
            <a:chOff x="27061" y="6176308"/>
            <a:chExt cx="1041043" cy="465673"/>
          </a:xfrm>
        </p:grpSpPr>
        <p:pic>
          <p:nvPicPr>
            <p:cNvPr id="36868" name="Picture 4">
              <a:extLst>
                <a:ext uri="{FF2B5EF4-FFF2-40B4-BE49-F238E27FC236}">
                  <a16:creationId xmlns:a16="http://schemas.microsoft.com/office/drawing/2014/main" id="{824B5F27-C414-0536-313C-B9A7901F899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61" y="6176308"/>
              <a:ext cx="997777" cy="249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60FDB03-2F42-1709-7336-3DEB4B2E6819}"/>
                </a:ext>
              </a:extLst>
            </p:cNvPr>
            <p:cNvSpPr txBox="1"/>
            <p:nvPr userDrawn="1"/>
          </p:nvSpPr>
          <p:spPr>
            <a:xfrm>
              <a:off x="77127" y="6364982"/>
              <a:ext cx="9909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>
                  <a:solidFill>
                    <a:srgbClr val="B0E4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Consulting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2201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9C6ACB-0E10-CAE2-ABBC-A04C42FFA7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50301-E030-46B3-A65F-122748CEDA79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744655-634E-C004-DDD6-AE1A021D5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E6B72-D6CD-0FC5-32DE-955096785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FA26B-2225-4CAF-8330-C214BF7FDC4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819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16F032-2FC2-1B6E-CA9F-72EE0615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646B1-56EE-4BBE-8291-9C282DE71900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F1D077-F58A-BDA7-C5BC-DAA835B5F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6D1BD1-9C0B-478D-8B49-966995E30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02520-0319-4AF6-85B9-B8AFB00BF0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492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39D0A9-438A-A30D-7304-529D0BFC7F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392F2-DE44-4113-AD0D-5186B8C9D618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9B7B0D3-F9F4-5BA1-919E-056435BFE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666DAB7-2B8B-767E-B4B9-B9694B9FF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67361-C9F5-4286-A9F9-4DAFF8BC22D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7032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4150" y="311859"/>
            <a:ext cx="5364163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graphique 6"/>
          <p:cNvSpPr>
            <a:spLocks noGrp="1"/>
          </p:cNvSpPr>
          <p:nvPr>
            <p:ph type="chart" sz="quarter" idx="13"/>
          </p:nvPr>
        </p:nvSpPr>
        <p:spPr>
          <a:xfrm>
            <a:off x="5779363" y="311859"/>
            <a:ext cx="6303100" cy="5468229"/>
          </a:xfrm>
        </p:spPr>
        <p:txBody>
          <a:bodyPr rtlCol="0">
            <a:normAutofit/>
          </a:bodyPr>
          <a:lstStyle/>
          <a:p>
            <a:pPr lvl="0"/>
            <a:endParaRPr lang="fr-FR" noProof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177800" y="1801813"/>
            <a:ext cx="5264150" cy="3978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C5AA432-A2DA-DEE6-1E29-1137E42D70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981D1-A441-46C8-B5B2-46BB4FFF03E6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E7EFBC-7FFC-3849-1024-CA21027FFCF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CFF5D5-C653-B0C7-41FE-202FD54379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A1644-F915-4AA2-8DB1-BC94AFA410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7229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65DCCB-F274-E036-3D74-6FEE006EB6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21"/>
          </p:nvPr>
        </p:nvSpPr>
        <p:spPr>
          <a:xfrm>
            <a:off x="1598613" y="2068513"/>
            <a:ext cx="2174875" cy="2450221"/>
          </a:xfrm>
        </p:spPr>
        <p:txBody>
          <a:bodyPr/>
          <a:lstStyle>
            <a:lvl1pPr marL="0" indent="0">
              <a:buNone/>
              <a:defRPr sz="16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22"/>
          </p:nvPr>
        </p:nvSpPr>
        <p:spPr>
          <a:xfrm>
            <a:off x="3870680" y="2352599"/>
            <a:ext cx="7812087" cy="73683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3"/>
          </p:nvPr>
        </p:nvSpPr>
        <p:spPr>
          <a:xfrm>
            <a:off x="3870679" y="3675972"/>
            <a:ext cx="7812088" cy="603250"/>
          </a:xfrm>
        </p:spPr>
        <p:txBody>
          <a:bodyPr/>
          <a:lstStyle>
            <a:lvl1pPr marL="0" indent="0">
              <a:buNone/>
              <a:defRPr sz="20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e la date 1">
            <a:extLst>
              <a:ext uri="{FF2B5EF4-FFF2-40B4-BE49-F238E27FC236}">
                <a16:creationId xmlns:a16="http://schemas.microsoft.com/office/drawing/2014/main" id="{D4D308A6-2116-FB28-DA77-C35BCF23BC36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F2CB0-407E-480E-AF8F-49DAD0FDFFC0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4" name="Espace réservé du pied de page 2">
            <a:extLst>
              <a:ext uri="{FF2B5EF4-FFF2-40B4-BE49-F238E27FC236}">
                <a16:creationId xmlns:a16="http://schemas.microsoft.com/office/drawing/2014/main" id="{D1D8727B-2F0F-43CD-FEEF-F6CC3B2B8F30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E133C28F-0A51-C23D-A81E-FF110ABAD21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01117-1ABB-41DA-B9C1-80928655B4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119862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20CF1007-8ECB-1D43-EC0D-1EFB8F0D6A09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Modifiez le style du titre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6612" y="1651839"/>
            <a:ext cx="3932237" cy="683896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1651840"/>
            <a:ext cx="6172200" cy="385737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6611" y="2463326"/>
            <a:ext cx="3932237" cy="304588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88CCD8BB-E05B-4849-BC6E-86FE9BEE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1E9F2-01C8-4F47-AFE5-537FAEC4301D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8B7C5FDE-B7F3-42C1-B49F-1FB1A608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6">
            <a:extLst>
              <a:ext uri="{FF2B5EF4-FFF2-40B4-BE49-F238E27FC236}">
                <a16:creationId xmlns:a16="http://schemas.microsoft.com/office/drawing/2014/main" id="{4066B3B3-E13F-A338-E972-4A1FEDD5B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A99E3-3088-4AD6-889D-38AE4B320E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0353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431762" y="136526"/>
            <a:ext cx="6668501" cy="554518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2349083"/>
            <a:ext cx="3932237" cy="304353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32237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2" name="Espace réservé de la date 4">
            <a:extLst>
              <a:ext uri="{FF2B5EF4-FFF2-40B4-BE49-F238E27FC236}">
                <a16:creationId xmlns:a16="http://schemas.microsoft.com/office/drawing/2014/main" id="{18D65FF8-48AF-7C8B-EF1A-69B7FB0FD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00CC1-DEDC-45A9-A4EF-329AC6018B68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E07AF5C1-73F6-13ED-AC5D-D3406277A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6">
            <a:extLst>
              <a:ext uri="{FF2B5EF4-FFF2-40B4-BE49-F238E27FC236}">
                <a16:creationId xmlns:a16="http://schemas.microsoft.com/office/drawing/2014/main" id="{AC42A384-CD9E-5928-E507-597CF1B3E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A8672-5BA2-4324-BA82-C54357285E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1063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BBD47-5AC4-44C4-829E-2165B90C9750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721F8-99E0-4BD1-8763-4E047B925C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6C6258-BD9E-4394-8854-E3C6D77E6B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3401" y="6051560"/>
            <a:ext cx="1451383" cy="60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41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80B94B-36E5-C656-FF15-2A3A3E8B6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63DA0C-F54A-5F84-AB54-07EEA406E8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B1FD5-99DE-28EC-6D30-A141EE85D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EAE5B0-2EA5-401B-29B2-E00EAEF49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22395D-E63C-CBCF-E8D7-50EB87246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71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15AE7-70C1-4E1D-E9FE-478460992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93FCE2-B082-7722-4683-C555ED4A4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598446-050C-C27F-C64E-58BA37634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EF9BA0-5E2A-528D-DF83-F5C58211E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A582F0-EA01-4351-2653-2C44C3E05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2380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7F96CA-84D3-DA51-99FB-6926A9F3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23D5FCD-1C36-B4D9-4817-73C07F198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7AE87B-0888-6CDF-EF24-D685DD457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C15428-CEDC-7B8D-0022-73B533843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BCBABC-30D7-1701-F94C-F80916651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3867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81EA94-73B9-8E0C-CD3E-482400ED8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E0D4DF-2D93-5BD7-6AE4-124BE5C19D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8829D4E-9C9D-6E93-B27F-4E057EE84D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2D634B-3301-51BE-7AA4-E77B556AA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CCFD33-D943-3469-DE25-4BA531C6F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01B9C6-0313-C595-C8B5-0D1A125C8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3456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F75E5-C79D-450F-0E5E-00F82A247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C1C336-B316-E544-0A9A-752E34757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8A9841-C1DE-3413-1C76-CB9DB2799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B9C8C38-2620-3434-27BF-6FF19A1FFA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9306EE4-E7FE-9818-EDB2-50944AE1F2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422AF3-3557-6E5A-ADC1-0B73602D4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2038CCA-8FD6-1D72-F7EB-5BCEDEAD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912DF15-BC37-2950-10B1-9AFB03FD2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4596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D0258B-C90F-AC18-C328-B9E04890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25DBD7A-8406-89FA-8718-9B1562274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A6DCBC-3FF9-4BCD-AE49-2245EBC3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9D2E07-6377-8DA1-6959-97C2591A9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46425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752FBC7-9EE0-B2F3-E59D-5C1B0397D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9476625-CB03-A799-662D-BE8F6C46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BA1361-5385-D246-6E38-AAEB23929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29871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BC46A4-AEF1-7130-5BA2-44F238182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11BA38-3801-8CEA-AA39-7959C4088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601EC8-098C-2826-511F-F80C1193D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5D8EBB-16C6-DF61-1ACC-E1D8B089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576451-FC33-782B-D6AA-E6E18D70E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15434DE-D533-9A7C-F639-229B4907F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7481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6D70A-9B85-0C7A-77E5-3D7535C47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150A73C-A278-975C-9248-F6DCA3B5A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8F4B5D-A220-DE42-87B6-906682C16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A6EE21-B3A3-F717-80B3-8CB0BA8F7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15F42B-DCE5-EE33-5BF6-BF3C0786F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02C757-168E-3F09-DF2C-339196D93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1158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4DAD60-8E44-B4FA-9215-CF9775AEF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1F4BCE-CEB3-50D4-41A8-DFAD78CC94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148CAF-D2E4-67B4-353D-41EF37C21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F767D1-EDB2-24AF-88FB-E454310A2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881DED-60B8-73C1-51D2-465602AEE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2602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59A0FEA-FD5A-A6B8-1863-C6BBAE7446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9E6B67-893F-A654-B958-C02E74F45A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153DA1-50EF-E35E-79ED-07B8C7CA8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035B48-5187-B90B-C29B-103E8681E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4CC135-9ED4-4528-04CD-D3D72B957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12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733F1484-FA3F-AFE6-A1F4-F7C890CA2BA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B7EE6FDA-2586-A28E-11EE-07C1A761B8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778035-412A-FDDD-F48B-46A9D4248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E7DBB74-6C80-404F-90F9-033AA22AE90A}" type="datetimeFigureOut">
              <a:rPr lang="fr-FR"/>
              <a:pPr>
                <a:defRPr/>
              </a:pPr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B8912C-21F9-DF04-B53A-CC590394D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F92031-AD5D-B3FE-9B8B-119EF8C0B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FFB6B08-56DA-47CB-A657-AB0B0CB425D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66E581-98B0-EEF2-E044-AC481798E0E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4349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18" r:id="rId12"/>
    <p:sldLayoutId id="2147483832" r:id="rId13"/>
    <p:sldLayoutId id="2147483893" r:id="rId14"/>
    <p:sldLayoutId id="2147483894" r:id="rId1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F88E36A5-CCD7-DAA4-4386-CDBEFDB5C8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3BFBC4EE-B7D7-A1A1-6FE7-8C768AA382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1BE9A5-23E5-E296-8708-3038135B7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C0DF966-9D09-4B64-AC90-E22DF99C8B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2053" name="Image 8" descr="Une image contenant texte, Police, logo, capture d’écran&#10;&#10;Description générée automatiquement">
            <a:extLst>
              <a:ext uri="{FF2B5EF4-FFF2-40B4-BE49-F238E27FC236}">
                <a16:creationId xmlns:a16="http://schemas.microsoft.com/office/drawing/2014/main" id="{F22A0427-51B8-35D3-7AD1-62FA33EF23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21875" y="5994400"/>
            <a:ext cx="2147888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Image 10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D217AE2A-3213-ABD9-CCF6-9E3571E1F4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9688" y="5969000"/>
            <a:ext cx="226218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9E5BE67-E28B-873E-AEBA-39DCA4A3909F}"/>
              </a:ext>
            </a:extLst>
          </p:cNvPr>
          <p:cNvCxnSpPr>
            <a:cxnSpLocks/>
          </p:cNvCxnSpPr>
          <p:nvPr userDrawn="1"/>
        </p:nvCxnSpPr>
        <p:spPr>
          <a:xfrm>
            <a:off x="0" y="5886450"/>
            <a:ext cx="12206288" cy="0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6" name="ZoneTexte 17">
            <a:extLst>
              <a:ext uri="{FF2B5EF4-FFF2-40B4-BE49-F238E27FC236}">
                <a16:creationId xmlns:a16="http://schemas.microsoft.com/office/drawing/2014/main" id="{0E92513C-EB16-4E0C-33D9-8D0D03FC28B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84213" y="6288088"/>
            <a:ext cx="5637212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fr-FR" altLang="fr-FR" sz="1200" b="1" i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Schéma Stratégique Départemental de l’Alimentation en Eau Potable</a:t>
            </a:r>
          </a:p>
        </p:txBody>
      </p:sp>
      <p:pic>
        <p:nvPicPr>
          <p:cNvPr id="2057" name="Graphique 21" descr="Eau avec un remplissage uni">
            <a:extLst>
              <a:ext uri="{FF2B5EF4-FFF2-40B4-BE49-F238E27FC236}">
                <a16:creationId xmlns:a16="http://schemas.microsoft.com/office/drawing/2014/main" id="{F5C1C6C0-4D03-7496-2299-EBA3D48A27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013" y="61293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65EB3B-0B8F-27B7-49F6-ED39C496E2F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4349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19" r:id="rId3"/>
    <p:sldLayoutId id="2147483816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92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9DC3E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9DC3E6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9DC3E6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9DC3E6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9DC3E6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9DC3E6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9DC3E6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9DC3E6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9DC3E6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D3C23F5-FBA0-F9D7-246E-D899A915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BBF2C18-11E0-77A5-B660-4928BC4BD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E32639-E673-6011-7BFA-7D02C41AE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CCD60-DCB8-4757-A21D-BD0405DF986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CB8738-AF64-84A7-893D-B1F74EAA97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1BA0A4-F4E7-0FCD-6C18-C0BB31D8B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8EDE0-F266-4C4C-AFD4-18BBF07E02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522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18/10/relationships/comments" Target="../comments/modernComment_29F_B9F3C306.xml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11" Type="http://schemas.openxmlformats.org/officeDocument/2006/relationships/image" Target="../media/image28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7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11" Type="http://schemas.openxmlformats.org/officeDocument/2006/relationships/image" Target="../media/image33.png"/><Relationship Id="rId5" Type="http://schemas.openxmlformats.org/officeDocument/2006/relationships/diagramColors" Target="../diagrams/colors2.xml"/><Relationship Id="rId15" Type="http://schemas.openxmlformats.org/officeDocument/2006/relationships/slide" Target="slide6.xml"/><Relationship Id="rId10" Type="http://schemas.openxmlformats.org/officeDocument/2006/relationships/image" Target="../media/image32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1.png"/><Relationship Id="rId1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11" Type="http://schemas.openxmlformats.org/officeDocument/2006/relationships/image" Target="../media/image43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42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7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67_148F293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chart" Target="../charts/char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65_F33CB59A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18/10/relationships/comments" Target="../comments/modernComment_35A_C67B199E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png"/><Relationship Id="rId5" Type="http://schemas.openxmlformats.org/officeDocument/2006/relationships/chart" Target="../charts/chart3.xml"/><Relationship Id="rId4" Type="http://schemas.openxmlformats.org/officeDocument/2006/relationships/image" Target="../media/image59.png"/><Relationship Id="rId9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5F_428D360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microsoft.com/office/2018/10/relationships/comments" Target="../comments/modernComment_368_E6FCEB52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72.jpeg"/><Relationship Id="rId5" Type="http://schemas.openxmlformats.org/officeDocument/2006/relationships/diagramLayout" Target="../diagrams/layout4.xml"/><Relationship Id="rId10" Type="http://schemas.openxmlformats.org/officeDocument/2006/relationships/image" Target="../media/image71.png"/><Relationship Id="rId4" Type="http://schemas.openxmlformats.org/officeDocument/2006/relationships/diagramData" Target="../diagrams/data4.xml"/><Relationship Id="rId9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3034D7-A6AC-4D92-8F54-E1E3FBCFB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4210" y="421427"/>
            <a:ext cx="8574156" cy="742772"/>
          </a:xfrm>
        </p:spPr>
        <p:txBody>
          <a:bodyPr/>
          <a:lstStyle/>
          <a:p>
            <a:r>
              <a:rPr lang="fr-FR"/>
              <a:t>SSDEP Gironde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4C736E8-66E1-4FC0-ACB3-790F896A3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209" y="1384204"/>
            <a:ext cx="10786107" cy="1611155"/>
          </a:xfrm>
        </p:spPr>
        <p:txBody>
          <a:bodyPr/>
          <a:lstStyle/>
          <a:p>
            <a:pPr algn="ctr"/>
            <a:r>
              <a:rPr lang="fr-FR" dirty="0">
                <a:latin typeface="Arial"/>
                <a:cs typeface="Arial"/>
              </a:rPr>
              <a:t>CLE DU SAGE NAPPES PROFONDES DE LA GIRONDE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8A93A7-4DE6-4E32-AC3F-B67996755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29/09/2025</a:t>
            </a:r>
          </a:p>
        </p:txBody>
      </p:sp>
      <p:pic>
        <p:nvPicPr>
          <p:cNvPr id="5" name="Picture 2" descr="logo_gironde_couleur">
            <a:extLst>
              <a:ext uri="{FF2B5EF4-FFF2-40B4-BE49-F238E27FC236}">
                <a16:creationId xmlns:a16="http://schemas.microsoft.com/office/drawing/2014/main" id="{E6B321CD-2FAD-56DD-99C4-F91F63C97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9054" y="5604351"/>
            <a:ext cx="2116708" cy="85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8" descr="Une image contenant texte, Police, logo, capture d’écran&#10;&#10;Description générée automatiquement">
            <a:extLst>
              <a:ext uri="{FF2B5EF4-FFF2-40B4-BE49-F238E27FC236}">
                <a16:creationId xmlns:a16="http://schemas.microsoft.com/office/drawing/2014/main" id="{8D829949-51B9-E4D7-4579-4007451D6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7172" y="5660633"/>
            <a:ext cx="1904165" cy="7416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342561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64D661-2950-2F4A-235E-2E5BAF475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Arial"/>
                <a:cs typeface="Arial"/>
              </a:rPr>
              <a:t>Organisation</a:t>
            </a:r>
          </a:p>
        </p:txBody>
      </p:sp>
      <p:cxnSp>
        <p:nvCxnSpPr>
          <p:cNvPr id="7" name="Connecteur droit 38">
            <a:extLst>
              <a:ext uri="{FF2B5EF4-FFF2-40B4-BE49-F238E27FC236}">
                <a16:creationId xmlns:a16="http://schemas.microsoft.com/office/drawing/2014/main" id="{B16E13BA-8B26-AA72-B31B-D43EA5451A73}"/>
              </a:ext>
            </a:extLst>
          </p:cNvPr>
          <p:cNvCxnSpPr/>
          <p:nvPr/>
        </p:nvCxnSpPr>
        <p:spPr>
          <a:xfrm flipH="1">
            <a:off x="1280745" y="775324"/>
            <a:ext cx="20594" cy="4070849"/>
          </a:xfrm>
          <a:prstGeom prst="line">
            <a:avLst/>
          </a:prstGeom>
          <a:ln w="381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lipse 3">
            <a:extLst>
              <a:ext uri="{FF2B5EF4-FFF2-40B4-BE49-F238E27FC236}">
                <a16:creationId xmlns:a16="http://schemas.microsoft.com/office/drawing/2014/main" id="{9C7FD0FB-F402-0035-FB4D-D006374117BA}"/>
              </a:ext>
            </a:extLst>
          </p:cNvPr>
          <p:cNvSpPr/>
          <p:nvPr/>
        </p:nvSpPr>
        <p:spPr>
          <a:xfrm>
            <a:off x="931557" y="768684"/>
            <a:ext cx="703392" cy="703392"/>
          </a:xfrm>
          <a:prstGeom prst="ellipse">
            <a:avLst/>
          </a:prstGeom>
          <a:solidFill>
            <a:srgbClr val="B0D9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6" descr="Une image contenant capture d’écran, conception, Graphique, symbole&#10;&#10;Description générée automatiquement">
            <a:extLst>
              <a:ext uri="{FF2B5EF4-FFF2-40B4-BE49-F238E27FC236}">
                <a16:creationId xmlns:a16="http://schemas.microsoft.com/office/drawing/2014/main" id="{C0C15E1B-D09B-E06E-DA83-AA3019C352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4551" y="905166"/>
            <a:ext cx="620744" cy="620744"/>
          </a:xfrm>
          <a:prstGeom prst="rect">
            <a:avLst/>
          </a:prstGeom>
        </p:spPr>
      </p:pic>
      <p:sp>
        <p:nvSpPr>
          <p:cNvPr id="13" name="ZoneTexte 7">
            <a:extLst>
              <a:ext uri="{FF2B5EF4-FFF2-40B4-BE49-F238E27FC236}">
                <a16:creationId xmlns:a16="http://schemas.microsoft.com/office/drawing/2014/main" id="{90FF0EA5-6B7C-069D-C219-54CB19954B03}"/>
              </a:ext>
            </a:extLst>
          </p:cNvPr>
          <p:cNvSpPr txBox="1"/>
          <p:nvPr/>
        </p:nvSpPr>
        <p:spPr>
          <a:xfrm>
            <a:off x="2228789" y="964004"/>
            <a:ext cx="4872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Rappel contexte, enjeux et objectifs</a:t>
            </a:r>
          </a:p>
        </p:txBody>
      </p:sp>
      <p:sp>
        <p:nvSpPr>
          <p:cNvPr id="15" name="ZoneTexte 13">
            <a:extLst>
              <a:ext uri="{FF2B5EF4-FFF2-40B4-BE49-F238E27FC236}">
                <a16:creationId xmlns:a16="http://schemas.microsoft.com/office/drawing/2014/main" id="{2D02F977-5971-279E-48F9-F187768905A0}"/>
              </a:ext>
            </a:extLst>
          </p:cNvPr>
          <p:cNvSpPr txBox="1"/>
          <p:nvPr/>
        </p:nvSpPr>
        <p:spPr>
          <a:xfrm>
            <a:off x="2228789" y="1987609"/>
            <a:ext cx="4159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Méthode et participation</a:t>
            </a:r>
          </a:p>
        </p:txBody>
      </p:sp>
      <p:sp>
        <p:nvSpPr>
          <p:cNvPr id="19" name="ZoneTexte 15">
            <a:extLst>
              <a:ext uri="{FF2B5EF4-FFF2-40B4-BE49-F238E27FC236}">
                <a16:creationId xmlns:a16="http://schemas.microsoft.com/office/drawing/2014/main" id="{DE955814-0E30-26EA-487F-AAF9B7C3423C}"/>
              </a:ext>
            </a:extLst>
          </p:cNvPr>
          <p:cNvSpPr txBox="1"/>
          <p:nvPr/>
        </p:nvSpPr>
        <p:spPr>
          <a:xfrm>
            <a:off x="2272548" y="2889493"/>
            <a:ext cx="4872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Scénario retenu</a:t>
            </a:r>
          </a:p>
        </p:txBody>
      </p:sp>
      <p:sp>
        <p:nvSpPr>
          <p:cNvPr id="21" name="Ellipse 16">
            <a:extLst>
              <a:ext uri="{FF2B5EF4-FFF2-40B4-BE49-F238E27FC236}">
                <a16:creationId xmlns:a16="http://schemas.microsoft.com/office/drawing/2014/main" id="{6673B817-AFC9-36D9-E130-655881C41CDB}"/>
              </a:ext>
            </a:extLst>
          </p:cNvPr>
          <p:cNvSpPr/>
          <p:nvPr/>
        </p:nvSpPr>
        <p:spPr>
          <a:xfrm>
            <a:off x="931557" y="1790796"/>
            <a:ext cx="703392" cy="703392"/>
          </a:xfrm>
          <a:prstGeom prst="ellipse">
            <a:avLst/>
          </a:prstGeom>
          <a:solidFill>
            <a:srgbClr val="B0D9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18">
            <a:extLst>
              <a:ext uri="{FF2B5EF4-FFF2-40B4-BE49-F238E27FC236}">
                <a16:creationId xmlns:a16="http://schemas.microsoft.com/office/drawing/2014/main" id="{9D21B06F-E827-C821-83D9-8665DDE5A138}"/>
              </a:ext>
            </a:extLst>
          </p:cNvPr>
          <p:cNvSpPr/>
          <p:nvPr/>
        </p:nvSpPr>
        <p:spPr>
          <a:xfrm>
            <a:off x="921260" y="2743086"/>
            <a:ext cx="703392" cy="703392"/>
          </a:xfrm>
          <a:prstGeom prst="ellipse">
            <a:avLst/>
          </a:prstGeom>
          <a:solidFill>
            <a:srgbClr val="B0D9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0">
            <a:extLst>
              <a:ext uri="{FF2B5EF4-FFF2-40B4-BE49-F238E27FC236}">
                <a16:creationId xmlns:a16="http://schemas.microsoft.com/office/drawing/2014/main" id="{9B627B71-10C8-4B74-3CA5-B311E9EA8FFC}"/>
              </a:ext>
            </a:extLst>
          </p:cNvPr>
          <p:cNvSpPr/>
          <p:nvPr/>
        </p:nvSpPr>
        <p:spPr>
          <a:xfrm>
            <a:off x="931557" y="3828236"/>
            <a:ext cx="703392" cy="703392"/>
          </a:xfrm>
          <a:prstGeom prst="ellipse">
            <a:avLst/>
          </a:prstGeom>
          <a:solidFill>
            <a:srgbClr val="B0D9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2">
            <a:extLst>
              <a:ext uri="{FF2B5EF4-FFF2-40B4-BE49-F238E27FC236}">
                <a16:creationId xmlns:a16="http://schemas.microsoft.com/office/drawing/2014/main" id="{715D7875-4419-37B8-398F-BBD752176E56}"/>
              </a:ext>
            </a:extLst>
          </p:cNvPr>
          <p:cNvSpPr/>
          <p:nvPr/>
        </p:nvSpPr>
        <p:spPr>
          <a:xfrm>
            <a:off x="931557" y="4872012"/>
            <a:ext cx="703392" cy="703392"/>
          </a:xfrm>
          <a:prstGeom prst="ellipse">
            <a:avLst/>
          </a:prstGeom>
          <a:solidFill>
            <a:srgbClr val="B0D9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4">
            <a:extLst>
              <a:ext uri="{FF2B5EF4-FFF2-40B4-BE49-F238E27FC236}">
                <a16:creationId xmlns:a16="http://schemas.microsoft.com/office/drawing/2014/main" id="{FF4CD7C5-6EDD-FFA4-CF44-5A82640B5DAD}"/>
              </a:ext>
            </a:extLst>
          </p:cNvPr>
          <p:cNvSpPr txBox="1"/>
          <p:nvPr/>
        </p:nvSpPr>
        <p:spPr>
          <a:xfrm>
            <a:off x="2272548" y="5084721"/>
            <a:ext cx="3381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suite… </a:t>
            </a:r>
          </a:p>
        </p:txBody>
      </p:sp>
      <p:pic>
        <p:nvPicPr>
          <p:cNvPr id="31" name="Image 28" descr="Une image contenant Police, Graphique, conception, typographie&#10;&#10;Description générée automatiquement">
            <a:extLst>
              <a:ext uri="{FF2B5EF4-FFF2-40B4-BE49-F238E27FC236}">
                <a16:creationId xmlns:a16="http://schemas.microsoft.com/office/drawing/2014/main" id="{24A1016D-5050-EACA-F886-41D5D9BB47C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235" y="2651424"/>
            <a:ext cx="730125" cy="730125"/>
          </a:xfrm>
          <a:prstGeom prst="rect">
            <a:avLst/>
          </a:prstGeom>
        </p:spPr>
      </p:pic>
      <p:pic>
        <p:nvPicPr>
          <p:cNvPr id="33" name="Image 3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F5F191-5261-D4BF-B29D-EE8CB20FFD2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2567" y="5084721"/>
            <a:ext cx="620744" cy="620744"/>
          </a:xfrm>
          <a:prstGeom prst="rect">
            <a:avLst/>
          </a:prstGeom>
        </p:spPr>
      </p:pic>
      <p:pic>
        <p:nvPicPr>
          <p:cNvPr id="35" name="Image 32" descr="Une image contenant Graphique, symbole, clipart, Police&#10;&#10;Le contenu généré par l’IA peut être incorrect.">
            <a:extLst>
              <a:ext uri="{FF2B5EF4-FFF2-40B4-BE49-F238E27FC236}">
                <a16:creationId xmlns:a16="http://schemas.microsoft.com/office/drawing/2014/main" id="{C31B04F6-E044-F013-DE07-FCCA36F529E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385" y="5084721"/>
            <a:ext cx="550058" cy="550058"/>
          </a:xfrm>
          <a:prstGeom prst="rect">
            <a:avLst/>
          </a:prstGeom>
        </p:spPr>
      </p:pic>
      <p:pic>
        <p:nvPicPr>
          <p:cNvPr id="37" name="Image 36" descr="Une image contenant Police, Graphiqu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AAB6772A-34BB-DC6D-7668-9147422BDC2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212" y="1818690"/>
            <a:ext cx="620744" cy="620744"/>
          </a:xfrm>
          <a:prstGeom prst="rect">
            <a:avLst/>
          </a:prstGeom>
        </p:spPr>
      </p:pic>
      <p:sp>
        <p:nvSpPr>
          <p:cNvPr id="22" name="ZoneTexte 15">
            <a:extLst>
              <a:ext uri="{FF2B5EF4-FFF2-40B4-BE49-F238E27FC236}">
                <a16:creationId xmlns:a16="http://schemas.microsoft.com/office/drawing/2014/main" id="{DE955814-0E30-26EA-487F-AAF9B7C3423C}"/>
              </a:ext>
            </a:extLst>
          </p:cNvPr>
          <p:cNvSpPr txBox="1"/>
          <p:nvPr/>
        </p:nvSpPr>
        <p:spPr>
          <a:xfrm>
            <a:off x="2272548" y="3914131"/>
            <a:ext cx="4872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Calendrier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733" y="3750029"/>
            <a:ext cx="718432" cy="82835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976013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569C4BE-B3DE-CE3B-906F-089BD80A7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7553" y="1526137"/>
            <a:ext cx="4385733" cy="890304"/>
          </a:xfrm>
        </p:spPr>
        <p:txBody>
          <a:bodyPr/>
          <a:lstStyle/>
          <a:p>
            <a:r>
              <a:rPr lang="fr-FR" sz="2650" dirty="0">
                <a:latin typeface="Arial"/>
                <a:cs typeface="Arial"/>
              </a:rPr>
              <a:t>Rappel des enjeux et des objectifs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611390A-2222-8477-1E77-B36D2F1F89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sz="4000" dirty="0">
                <a:latin typeface="Arial"/>
                <a:cs typeface="Arial"/>
              </a:rPr>
              <a:t>1.</a:t>
            </a:r>
          </a:p>
        </p:txBody>
      </p:sp>
      <p:pic>
        <p:nvPicPr>
          <p:cNvPr id="5" name="Picture 4" descr="Résultat de recherche d'images pour &quot;cap hornier logo&quot;&quot;">
            <a:extLst>
              <a:ext uri="{FF2B5EF4-FFF2-40B4-BE49-F238E27FC236}">
                <a16:creationId xmlns:a16="http://schemas.microsoft.com/office/drawing/2014/main" id="{222114E2-E8A1-DFB5-C9FB-397A26AA2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4485" y="6114400"/>
            <a:ext cx="1199044" cy="48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ésultat de recherche d'images pour &quot;neorama logo&quot;&quot;">
            <a:extLst>
              <a:ext uri="{FF2B5EF4-FFF2-40B4-BE49-F238E27FC236}">
                <a16:creationId xmlns:a16="http://schemas.microsoft.com/office/drawing/2014/main" id="{22D67FE0-92D7-91D4-5BA2-84EC0B1120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60171" y="6086546"/>
            <a:ext cx="1003176" cy="87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image028917">
            <a:extLst>
              <a:ext uri="{FF2B5EF4-FFF2-40B4-BE49-F238E27FC236}">
                <a16:creationId xmlns:a16="http://schemas.microsoft.com/office/drawing/2014/main" id="{F459C527-F7A6-DDD2-8AD6-F01ACF52E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7842" y="6122120"/>
            <a:ext cx="721191" cy="60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902680-8BCB-4C7D-0BA3-DF0CA0E0C19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287" y="6157904"/>
            <a:ext cx="1043417" cy="57635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5831231-EB2B-5E32-B1F7-5D1C55D69085}"/>
              </a:ext>
            </a:extLst>
          </p:cNvPr>
          <p:cNvGrpSpPr/>
          <p:nvPr/>
        </p:nvGrpSpPr>
        <p:grpSpPr>
          <a:xfrm>
            <a:off x="27061" y="6176308"/>
            <a:ext cx="1041043" cy="465673"/>
            <a:chOff x="27061" y="6176308"/>
            <a:chExt cx="1041043" cy="465673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FD1E4B10-3274-4F2A-9F87-ED2955989D2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61" y="6176308"/>
              <a:ext cx="997777" cy="249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F8339DE-8425-9BDE-588A-E91572C27BA0}"/>
                </a:ext>
              </a:extLst>
            </p:cNvPr>
            <p:cNvSpPr txBox="1"/>
            <p:nvPr userDrawn="1"/>
          </p:nvSpPr>
          <p:spPr>
            <a:xfrm>
              <a:off x="77127" y="6364982"/>
              <a:ext cx="9909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>
                  <a:solidFill>
                    <a:srgbClr val="B0E4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Consulting</a:t>
              </a:r>
            </a:p>
          </p:txBody>
        </p:sp>
      </p:grp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3D013855-7C28-7938-523B-01069B24A9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633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67544-BAC3-D23E-407A-1E744C08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AFC8-D9F2-0B87-EEEB-FFFDC32C2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Arial"/>
                <a:cs typeface="Arial"/>
              </a:rPr>
              <a:t>Enjeux</a:t>
            </a:r>
            <a:r>
              <a:rPr lang="en-US">
                <a:latin typeface="Arial"/>
                <a:cs typeface="Arial"/>
              </a:rPr>
              <a:t> et </a:t>
            </a:r>
            <a:r>
              <a:rPr lang="en-US" err="1">
                <a:latin typeface="Arial"/>
                <a:cs typeface="Arial"/>
              </a:rPr>
              <a:t>objectifs</a:t>
            </a:r>
            <a:endParaRPr lang="en-US">
              <a:latin typeface="Arial"/>
              <a:cs typeface="Arial"/>
            </a:endParaRPr>
          </a:p>
        </p:txBody>
      </p:sp>
      <p:graphicFrame>
        <p:nvGraphicFramePr>
          <p:cNvPr id="4" name="Diagramme 3"/>
          <p:cNvGraphicFramePr/>
          <p:nvPr/>
        </p:nvGraphicFramePr>
        <p:xfrm>
          <a:off x="3488438" y="456402"/>
          <a:ext cx="8330668" cy="5381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9035" y="2202855"/>
            <a:ext cx="831074" cy="88219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1086" y="2202855"/>
            <a:ext cx="882192" cy="88219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9035" y="3250168"/>
            <a:ext cx="831074" cy="83128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1086" y="3250168"/>
            <a:ext cx="882192" cy="78333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300705" y="2075213"/>
            <a:ext cx="702398" cy="57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38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67544-BAC3-D23E-407A-1E744C08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AFC8-D9F2-0B87-EEEB-FFFDC32C2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Arial"/>
                <a:cs typeface="Arial"/>
              </a:rPr>
              <a:t>Contexte</a:t>
            </a:r>
            <a:endParaRPr lang="en-US">
              <a:latin typeface="Arial"/>
              <a:cs typeface="Arial"/>
            </a:endParaRPr>
          </a:p>
        </p:txBody>
      </p:sp>
      <p:graphicFrame>
        <p:nvGraphicFramePr>
          <p:cNvPr id="4" name="Diagramme 3"/>
          <p:cNvGraphicFramePr/>
          <p:nvPr/>
        </p:nvGraphicFramePr>
        <p:xfrm>
          <a:off x="-581890" y="167739"/>
          <a:ext cx="10141526" cy="6261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5307" y="1771582"/>
            <a:ext cx="2238375" cy="210502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6295" y="4288536"/>
            <a:ext cx="1676400" cy="6762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3278" y="3581623"/>
            <a:ext cx="1095375" cy="44767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165120" y="527538"/>
            <a:ext cx="2238375" cy="975946"/>
          </a:xfrm>
          <a:prstGeom prst="rect">
            <a:avLst/>
          </a:prstGeom>
          <a:solidFill>
            <a:srgbClr val="E4F1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chemeClr val="tx1"/>
                </a:solidFill>
              </a:rPr>
              <a:t>A plus long terme…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8855" y="408118"/>
            <a:ext cx="1258871" cy="125887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0504" y="825666"/>
            <a:ext cx="1091908" cy="109278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1208" y="838422"/>
            <a:ext cx="841924" cy="939538"/>
          </a:xfrm>
          <a:prstGeom prst="rect">
            <a:avLst/>
          </a:prstGeom>
        </p:spPr>
      </p:pic>
      <p:pic>
        <p:nvPicPr>
          <p:cNvPr id="18" name="Picture 17" descr="ACCUEIL - jeconomiseleau.org">
            <a:extLst>
              <a:ext uri="{FF2B5EF4-FFF2-40B4-BE49-F238E27FC236}">
                <a16:creationId xmlns:a16="http://schemas.microsoft.com/office/drawing/2014/main" id="{7A7DF00B-BCCA-E2EC-AB1C-D0F249883AD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5495" y="3660706"/>
            <a:ext cx="1142999" cy="721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6E845A3-480D-9EC2-E350-262D39B33C6A}"/>
              </a:ext>
            </a:extLst>
          </p:cNvPr>
          <p:cNvSpPr txBox="1"/>
          <p:nvPr/>
        </p:nvSpPr>
        <p:spPr>
          <a:xfrm>
            <a:off x="2138078" y="1621026"/>
            <a:ext cx="2207949" cy="7965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5B2E40FA-B684-248C-3015-D2819340836A}"/>
              </a:ext>
            </a:extLst>
          </p:cNvPr>
          <p:cNvSpPr txBox="1"/>
          <p:nvPr/>
        </p:nvSpPr>
        <p:spPr>
          <a:xfrm>
            <a:off x="4601471" y="1924388"/>
            <a:ext cx="2370282" cy="92333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u="sng" dirty="0">
                <a:solidFill>
                  <a:schemeClr val="bg1"/>
                </a:solidFill>
                <a:latin typeface="Calibri"/>
                <a:ea typeface="Calibri"/>
                <a:cs typeface="Calibri"/>
                <a:hlinkClick r:id="rId14" action="ppaction://hlinksldjump"/>
              </a:rPr>
              <a:t>Faible niveau de sécurisation</a:t>
            </a:r>
            <a:endParaRPr lang="fr-FR" u="sng" dirty="0">
              <a:solidFill>
                <a:schemeClr val="bg1"/>
              </a:solidFill>
              <a:latin typeface="Calibri"/>
              <a:ea typeface="Calibri"/>
              <a:cs typeface="Calibri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US" dirty="0">
              <a:ea typeface="Calibri"/>
              <a:cs typeface="Calibri"/>
            </a:endParaRPr>
          </a:p>
        </p:txBody>
      </p:sp>
      <p:sp>
        <p:nvSpPr>
          <p:cNvPr id="233" name="TextBox 61">
            <a:extLst>
              <a:ext uri="{FF2B5EF4-FFF2-40B4-BE49-F238E27FC236}">
                <a16:creationId xmlns:a16="http://schemas.microsoft.com/office/drawing/2014/main" id="{0A924F45-6999-9FE4-F015-543827365F7A}"/>
              </a:ext>
            </a:extLst>
          </p:cNvPr>
          <p:cNvSpPr txBox="1"/>
          <p:nvPr/>
        </p:nvSpPr>
        <p:spPr>
          <a:xfrm>
            <a:off x="2064943" y="1897651"/>
            <a:ext cx="2370282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u="sng" dirty="0">
                <a:solidFill>
                  <a:schemeClr val="bg1"/>
                </a:solidFill>
                <a:latin typeface="Calibri"/>
                <a:ea typeface="Calibri"/>
                <a:cs typeface="Calibri"/>
                <a:hlinkClick r:id="rId15" action="ppaction://hlinksldjump"/>
              </a:rPr>
              <a:t>Capacité de production limitante</a:t>
            </a:r>
            <a:endParaRPr lang="en-US" u="sng" dirty="0">
              <a:solidFill>
                <a:schemeClr val="bg1"/>
              </a:solidFill>
              <a:latin typeface="Calibri"/>
              <a:ea typeface="Calibri"/>
              <a:cs typeface="Calibri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144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5">
            <a:extLst>
              <a:ext uri="{FF2B5EF4-FFF2-40B4-BE49-F238E27FC236}">
                <a16:creationId xmlns:a16="http://schemas.microsoft.com/office/drawing/2014/main" id="{84872098-9B91-2BA0-54ED-3E04E24C4DFB}"/>
              </a:ext>
            </a:extLst>
          </p:cNvPr>
          <p:cNvSpPr txBox="1"/>
          <p:nvPr/>
        </p:nvSpPr>
        <p:spPr>
          <a:xfrm>
            <a:off x="160149" y="1377102"/>
            <a:ext cx="3899624" cy="157684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447675" indent="-447675">
              <a:spcBef>
                <a:spcPts val="0"/>
              </a:spcBef>
              <a:spcAft>
                <a:spcPts val="300"/>
              </a:spcAft>
              <a:buClr>
                <a:srgbClr val="FF0000"/>
              </a:buClr>
              <a:buSzPts val="1600"/>
              <a:buFont typeface="Symbol" panose="05050102010706020507" pitchFamily="18" charset="2"/>
              <a:buChar char="Þ"/>
            </a:pPr>
            <a:r>
              <a:rPr lang="fr-FR" sz="1600">
                <a:latin typeface="Arial"/>
                <a:cs typeface="Arial"/>
              </a:rPr>
              <a:t>Basé sur :</a:t>
            </a:r>
          </a:p>
          <a:p>
            <a:pPr marL="615950" lvl="1" indent="-34290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ts val="1600"/>
              <a:buFont typeface="Wingdings" panose="05000000000000000000" pitchFamily="2" charset="2"/>
              <a:buChar char="q"/>
            </a:pPr>
            <a:r>
              <a:rPr lang="fr-FR" altLang="fr-FR" sz="1400">
                <a:latin typeface="Arial"/>
                <a:cs typeface="Arial"/>
              </a:rPr>
              <a:t>BBR à l’échelle de l’AO (moyen et </a:t>
            </a:r>
            <a:r>
              <a:rPr lang="fr-FR" altLang="fr-FR" sz="1400" err="1">
                <a:latin typeface="Arial"/>
                <a:cs typeface="Arial"/>
              </a:rPr>
              <a:t>pte</a:t>
            </a:r>
            <a:r>
              <a:rPr lang="fr-FR" altLang="fr-FR" sz="1400">
                <a:latin typeface="Arial"/>
                <a:cs typeface="Arial"/>
              </a:rPr>
              <a:t>)</a:t>
            </a:r>
            <a:endParaRPr lang="fr-FR" altLang="fr-FR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5950" lvl="1" indent="-34290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ts val="1600"/>
              <a:buFont typeface="Wingdings" panose="05000000000000000000" pitchFamily="2" charset="2"/>
              <a:buChar char="q"/>
            </a:pPr>
            <a:r>
              <a:rPr lang="fr-FR" altLang="fr-FR" sz="1400">
                <a:latin typeface="Arial"/>
                <a:cs typeface="Arial"/>
              </a:rPr>
              <a:t>BBR à l’échelle adaptée (moyen et </a:t>
            </a:r>
            <a:r>
              <a:rPr lang="fr-FR" altLang="fr-FR" sz="1400" err="1">
                <a:latin typeface="Arial"/>
                <a:cs typeface="Arial"/>
              </a:rPr>
              <a:t>pte</a:t>
            </a:r>
            <a:r>
              <a:rPr lang="fr-FR" altLang="fr-FR" sz="1400">
                <a:latin typeface="Arial"/>
                <a:cs typeface="Arial"/>
              </a:rPr>
              <a:t>)</a:t>
            </a:r>
          </a:p>
          <a:p>
            <a:pPr marL="615950" lvl="1" indent="-34290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ts val="1600"/>
              <a:buFont typeface="Wingdings" panose="05000000000000000000" pitchFamily="2" charset="2"/>
              <a:buChar char="q"/>
            </a:pPr>
            <a:r>
              <a:rPr lang="fr-FR" altLang="fr-FR" sz="1400">
                <a:latin typeface="Arial"/>
                <a:cs typeface="Arial"/>
              </a:rPr>
              <a:t>BBR à l’échelle de l’UG</a:t>
            </a:r>
          </a:p>
          <a:p>
            <a:pPr marR="0" lvl="2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0000"/>
              </a:buClr>
              <a:buSzTx/>
              <a:tabLst/>
              <a:defRPr/>
            </a:pPr>
            <a:endParaRPr lang="fr-FR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56629EF-EF11-5086-1FE6-D3CACFFFB068}"/>
              </a:ext>
            </a:extLst>
          </p:cNvPr>
          <p:cNvSpPr>
            <a:spLocks noGrp="1"/>
          </p:cNvSpPr>
          <p:nvPr/>
        </p:nvSpPr>
        <p:spPr bwMode="auto">
          <a:xfrm>
            <a:off x="4005191" y="351876"/>
            <a:ext cx="4106292" cy="481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9DC3E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9DC3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9DC3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9DC3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9DC3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9DC3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9DC3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9DC3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9DC3E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800"/>
              <a:t>Indicateur de tension des ressources vis-à-vis des besoins actuels</a:t>
            </a:r>
            <a:endParaRPr lang="en-US"/>
          </a:p>
        </p:txBody>
      </p:sp>
      <p:pic>
        <p:nvPicPr>
          <p:cNvPr id="6" name="Image 10">
            <a:extLst>
              <a:ext uri="{FF2B5EF4-FFF2-40B4-BE49-F238E27FC236}">
                <a16:creationId xmlns:a16="http://schemas.microsoft.com/office/drawing/2014/main" id="{0980C6EE-84E9-1B6B-D1AB-56902D2FBAB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8207" y="1163933"/>
            <a:ext cx="4033820" cy="569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11">
            <a:extLst>
              <a:ext uri="{FF2B5EF4-FFF2-40B4-BE49-F238E27FC236}">
                <a16:creationId xmlns:a16="http://schemas.microsoft.com/office/drawing/2014/main" id="{EDF776D7-FEFD-E851-4725-53010B053AA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0155" y="1169281"/>
            <a:ext cx="4092367" cy="569354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56629EF-EF11-5086-1FE6-D3CACFFFB068}"/>
              </a:ext>
            </a:extLst>
          </p:cNvPr>
          <p:cNvSpPr txBox="1">
            <a:spLocks/>
          </p:cNvSpPr>
          <p:nvPr/>
        </p:nvSpPr>
        <p:spPr bwMode="auto">
          <a:xfrm>
            <a:off x="8079484" y="266010"/>
            <a:ext cx="4110362" cy="639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9DC3E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DC3E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DC3E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DC3E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DC3E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DC3E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DC3E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DC3E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9DC3E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fr-FR" sz="1800">
                <a:latin typeface="Arial"/>
                <a:cs typeface="Arial"/>
              </a:rPr>
              <a:t>Indicateur de tension des ressources vis-à-vis des besoins à un horizon opérationnel</a:t>
            </a:r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704912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A0354-05E3-1994-335F-2CCF359AD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Indicateur de sécurisation</a:t>
            </a:r>
            <a:endParaRPr lang="en-US"/>
          </a:p>
        </p:txBody>
      </p:sp>
      <p:sp>
        <p:nvSpPr>
          <p:cNvPr id="4" name="ZoneTexte 5">
            <a:extLst>
              <a:ext uri="{FF2B5EF4-FFF2-40B4-BE49-F238E27FC236}">
                <a16:creationId xmlns:a16="http://schemas.microsoft.com/office/drawing/2014/main" id="{E514CC0C-197D-FCBA-8515-2DDF19B1F4F1}"/>
              </a:ext>
            </a:extLst>
          </p:cNvPr>
          <p:cNvSpPr txBox="1"/>
          <p:nvPr/>
        </p:nvSpPr>
        <p:spPr>
          <a:xfrm>
            <a:off x="302964" y="1246839"/>
            <a:ext cx="6125396" cy="1569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447675" marR="0" lvl="0" indent="-447675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fr-FR" alt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Basé sur :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alt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nb ressources et importance de la ressource principale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alt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nb interconnexions secours 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alt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présence de captage sensible</a:t>
            </a:r>
          </a:p>
          <a:p>
            <a:pPr marL="1143000" marR="0" lvl="2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3607D9-7288-3F36-91FF-A8DD330B7A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322" y="153458"/>
            <a:ext cx="4707467" cy="566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08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569C4BE-B3DE-CE3B-906F-089BD80A7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6771" y="1258956"/>
            <a:ext cx="4385733" cy="890304"/>
          </a:xfrm>
        </p:spPr>
        <p:txBody>
          <a:bodyPr/>
          <a:lstStyle/>
          <a:p>
            <a:r>
              <a:rPr lang="fr-FR" sz="2650" dirty="0">
                <a:latin typeface="Arial"/>
                <a:cs typeface="Arial"/>
              </a:rPr>
              <a:t>Méthode et participation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611390A-2222-8477-1E77-B36D2F1F89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5713" y="1526137"/>
            <a:ext cx="5253605" cy="1246246"/>
          </a:xfrm>
        </p:spPr>
        <p:txBody>
          <a:bodyPr/>
          <a:lstStyle/>
          <a:p>
            <a:r>
              <a:rPr lang="fr-FR" sz="4000" dirty="0">
                <a:latin typeface="Arial"/>
                <a:cs typeface="Arial"/>
              </a:rPr>
              <a:t>2.</a:t>
            </a:r>
          </a:p>
        </p:txBody>
      </p:sp>
      <p:pic>
        <p:nvPicPr>
          <p:cNvPr id="5" name="Picture 4" descr="Résultat de recherche d'images pour &quot;cap hornier logo&quot;&quot;">
            <a:extLst>
              <a:ext uri="{FF2B5EF4-FFF2-40B4-BE49-F238E27FC236}">
                <a16:creationId xmlns:a16="http://schemas.microsoft.com/office/drawing/2014/main" id="{222114E2-E8A1-DFB5-C9FB-397A26AA2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4485" y="6114400"/>
            <a:ext cx="1199044" cy="48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ésultat de recherche d'images pour &quot;neorama logo&quot;&quot;">
            <a:extLst>
              <a:ext uri="{FF2B5EF4-FFF2-40B4-BE49-F238E27FC236}">
                <a16:creationId xmlns:a16="http://schemas.microsoft.com/office/drawing/2014/main" id="{22D67FE0-92D7-91D4-5BA2-84EC0B1120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60171" y="6086546"/>
            <a:ext cx="1003176" cy="87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image028917">
            <a:extLst>
              <a:ext uri="{FF2B5EF4-FFF2-40B4-BE49-F238E27FC236}">
                <a16:creationId xmlns:a16="http://schemas.microsoft.com/office/drawing/2014/main" id="{F459C527-F7A6-DDD2-8AD6-F01ACF52E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7842" y="6122120"/>
            <a:ext cx="721191" cy="60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902680-8BCB-4C7D-0BA3-DF0CA0E0C19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287" y="6157904"/>
            <a:ext cx="1043417" cy="57635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5831231-EB2B-5E32-B1F7-5D1C55D69085}"/>
              </a:ext>
            </a:extLst>
          </p:cNvPr>
          <p:cNvGrpSpPr/>
          <p:nvPr/>
        </p:nvGrpSpPr>
        <p:grpSpPr>
          <a:xfrm>
            <a:off x="27061" y="6176308"/>
            <a:ext cx="1041043" cy="465673"/>
            <a:chOff x="27061" y="6176308"/>
            <a:chExt cx="1041043" cy="465673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FD1E4B10-3274-4F2A-9F87-ED2955989D2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61" y="6176308"/>
              <a:ext cx="997777" cy="249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F8339DE-8425-9BDE-588A-E91572C27BA0}"/>
                </a:ext>
              </a:extLst>
            </p:cNvPr>
            <p:cNvSpPr txBox="1"/>
            <p:nvPr userDrawn="1"/>
          </p:nvSpPr>
          <p:spPr>
            <a:xfrm>
              <a:off x="77127" y="6364982"/>
              <a:ext cx="9909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>
                  <a:solidFill>
                    <a:srgbClr val="B0E4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Consulting</a:t>
              </a:r>
            </a:p>
          </p:txBody>
        </p:sp>
      </p:grp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3D013855-7C28-7938-523B-01069B24A9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444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2DE5D-EE69-024D-ABE2-AE78CAA30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La </a:t>
            </a:r>
            <a:r>
              <a:rPr lang="fr-FR">
                <a:latin typeface="Arial"/>
                <a:cs typeface="Arial"/>
              </a:rPr>
              <a:t>méthodologie</a:t>
            </a:r>
            <a:r>
              <a:rPr lang="en-US">
                <a:latin typeface="Arial"/>
                <a:cs typeface="Arial"/>
              </a:rPr>
              <a:t> et la participation</a:t>
            </a:r>
            <a:endParaRPr lang="en-US"/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4065382770"/>
              </p:ext>
            </p:extLst>
          </p:nvPr>
        </p:nvGraphicFramePr>
        <p:xfrm>
          <a:off x="1803400" y="1024128"/>
          <a:ext cx="8128000" cy="5114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1536" y="766603"/>
            <a:ext cx="1461279" cy="143710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6784" y="1847088"/>
            <a:ext cx="1405128" cy="1143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5941" y="2706623"/>
            <a:ext cx="770918" cy="77971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449" y="3856780"/>
            <a:ext cx="1524000" cy="128107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4940" y="4297680"/>
            <a:ext cx="2048256" cy="136550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2982" y="1943889"/>
            <a:ext cx="1058498" cy="93781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2926" y="996369"/>
            <a:ext cx="1058498" cy="937814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0738" y="2866952"/>
            <a:ext cx="1058498" cy="937814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2926" y="4668944"/>
            <a:ext cx="1058498" cy="93781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8266" y="5128737"/>
            <a:ext cx="934081" cy="93408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B56FED4C-5753-1BEF-C831-A1FA2D948820}"/>
              </a:ext>
            </a:extLst>
          </p:cNvPr>
          <p:cNvSpPr/>
          <p:nvPr/>
        </p:nvSpPr>
        <p:spPr>
          <a:xfrm rot="5400000">
            <a:off x="-1189669" y="2665024"/>
            <a:ext cx="4247992" cy="197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Flèche droite 12">
            <a:extLst>
              <a:ext uri="{FF2B5EF4-FFF2-40B4-BE49-F238E27FC236}">
                <a16:creationId xmlns:a16="http://schemas.microsoft.com/office/drawing/2014/main" id="{68844AF3-AD1A-00C0-88D1-BD68BB990F0B}"/>
              </a:ext>
            </a:extLst>
          </p:cNvPr>
          <p:cNvSpPr/>
          <p:nvPr/>
        </p:nvSpPr>
        <p:spPr>
          <a:xfrm rot="5400000">
            <a:off x="597154" y="5274169"/>
            <a:ext cx="686078" cy="3952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E6B08F6-3BE3-85A5-755E-A27B314B8469}"/>
              </a:ext>
            </a:extLst>
          </p:cNvPr>
          <p:cNvSpPr/>
          <p:nvPr/>
        </p:nvSpPr>
        <p:spPr>
          <a:xfrm>
            <a:off x="1205734" y="5274349"/>
            <a:ext cx="2132532" cy="3874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3</a:t>
            </a:r>
            <a:r>
              <a:rPr lang="fr-FR" baseline="30000"/>
              <a:t>ème</a:t>
            </a:r>
            <a:r>
              <a:rPr lang="fr-FR"/>
              <a:t> trimestre 2025</a:t>
            </a:r>
          </a:p>
        </p:txBody>
      </p:sp>
      <p:sp>
        <p:nvSpPr>
          <p:cNvPr id="5" name="Rectangle 4"/>
          <p:cNvSpPr/>
          <p:nvPr/>
        </p:nvSpPr>
        <p:spPr>
          <a:xfrm>
            <a:off x="99973" y="1039099"/>
            <a:ext cx="1526268" cy="631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2021-2023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8824" y="2056566"/>
            <a:ext cx="1526268" cy="631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2024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3181" y="3276964"/>
            <a:ext cx="1526268" cy="631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410938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-0.0599 -0.1458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5" y="-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60" grpId="0" animBg="1"/>
      <p:bldP spid="73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7491" y="89430"/>
            <a:ext cx="5628835" cy="65748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9654177" y="996731"/>
            <a:ext cx="78739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b="1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SCoT</a:t>
            </a:r>
            <a:endParaRPr lang="fr-FR" b="1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1008283" y="877215"/>
            <a:ext cx="3527664" cy="454554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sz="2000" b="1" u="sng">
                <a:latin typeface="Arial" panose="020B0604020202020204" pitchFamily="34" charset="0"/>
                <a:cs typeface="Arial" panose="020B0604020202020204" pitchFamily="34" charset="0"/>
              </a:rPr>
              <a:t>Constitution des COTEAUP</a:t>
            </a:r>
          </a:p>
          <a:p>
            <a:endParaRPr lang="fr-FR" sz="2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1">
                <a:latin typeface="Arial" panose="020B0604020202020204" pitchFamily="34" charset="0"/>
                <a:cs typeface="Arial" panose="020B0604020202020204" pitchFamily="34" charset="0"/>
              </a:rPr>
              <a:t>Territoires des </a:t>
            </a:r>
            <a:r>
              <a:rPr lang="fr-FR" sz="1800" b="1" err="1">
                <a:latin typeface="Arial" panose="020B0604020202020204" pitchFamily="34" charset="0"/>
                <a:cs typeface="Arial" panose="020B0604020202020204" pitchFamily="34" charset="0"/>
              </a:rPr>
              <a:t>SCoT</a:t>
            </a:r>
            <a:endParaRPr lang="fr-FR" sz="1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24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419167" y="162705"/>
            <a:ext cx="7886700" cy="13255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sz="2400" b="1" dirty="0">
                <a:solidFill>
                  <a:srgbClr val="9DC3E6"/>
                </a:solidFill>
                <a:latin typeface="Arial"/>
                <a:cs typeface="Arial"/>
              </a:rPr>
              <a:t>Instances de participation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0644" y="344992"/>
            <a:ext cx="364878" cy="52966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16043" y="1067097"/>
            <a:ext cx="493776" cy="2286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05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0748" y="43529"/>
            <a:ext cx="5666007" cy="66212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0746" y="39041"/>
            <a:ext cx="5664828" cy="6617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9589128" y="755121"/>
            <a:ext cx="78739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b="1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SCoT</a:t>
            </a:r>
            <a:endParaRPr lang="fr-FR" b="1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17366" y="1249627"/>
            <a:ext cx="53091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fr-FR" b="1">
                <a:solidFill>
                  <a:srgbClr val="FF0000"/>
                </a:solidFill>
                <a:latin typeface="Arial"/>
                <a:cs typeface="Arial"/>
              </a:rPr>
              <a:t>AO</a:t>
            </a:r>
            <a:endParaRPr lang="fr-FR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1060238" y="755988"/>
            <a:ext cx="3527664" cy="454554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sz="2000" b="1" u="sng">
                <a:latin typeface="Arial" panose="020B0604020202020204" pitchFamily="34" charset="0"/>
                <a:cs typeface="Arial" panose="020B0604020202020204" pitchFamily="34" charset="0"/>
              </a:rPr>
              <a:t>Constitution des COTEAUP</a:t>
            </a:r>
          </a:p>
          <a:p>
            <a:endParaRPr lang="fr-FR" sz="2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1">
                <a:latin typeface="Arial"/>
                <a:cs typeface="Arial"/>
              </a:rPr>
              <a:t>Territoires des SCoT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1">
                <a:latin typeface="Arial"/>
                <a:cs typeface="Arial"/>
              </a:rPr>
              <a:t>AO Eau potable</a:t>
            </a:r>
          </a:p>
          <a:p>
            <a:pPr>
              <a:lnSpc>
                <a:spcPct val="150000"/>
              </a:lnSpc>
            </a:pPr>
            <a:endParaRPr lang="fr-FR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374344" y="162705"/>
            <a:ext cx="7886700" cy="13255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sz="2400" b="1" dirty="0">
                <a:solidFill>
                  <a:srgbClr val="9DC3E6"/>
                </a:solidFill>
                <a:latin typeface="Arial"/>
                <a:cs typeface="Arial"/>
              </a:rPr>
              <a:t>Instances de participation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4083" y="47626"/>
            <a:ext cx="364878" cy="52966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060287" y="825487"/>
            <a:ext cx="493776" cy="2286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9070430" y="1319993"/>
            <a:ext cx="493776" cy="2286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33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4236" y="867"/>
            <a:ext cx="5446662" cy="67588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9569892" y="755121"/>
            <a:ext cx="82586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704542" y="1249627"/>
            <a:ext cx="55656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864989" y="896768"/>
            <a:ext cx="3527664" cy="454554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Constitution des COTEAUP</a:t>
            </a:r>
          </a:p>
          <a:p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Territoires des </a:t>
            </a:r>
            <a:r>
              <a:rPr lang="fr-F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SCoT</a:t>
            </a:r>
            <a:endParaRPr lang="fr-FR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MO Eau potable</a:t>
            </a:r>
          </a:p>
          <a:p>
            <a:pPr>
              <a:lnSpc>
                <a:spcPct val="150000"/>
              </a:lnSpc>
            </a:pP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6 territoires</a:t>
            </a:r>
            <a:endParaRPr lang="fr-FR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400858" y="277005"/>
            <a:ext cx="7886700" cy="13255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sz="2400" b="1" dirty="0">
                <a:solidFill>
                  <a:srgbClr val="9DC3E6"/>
                </a:solidFill>
                <a:latin typeface="Arial"/>
                <a:cs typeface="Arial"/>
              </a:rPr>
              <a:t>Instances de participation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4236" y="-102198"/>
            <a:ext cx="5509262" cy="696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0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64D661-2950-2F4A-235E-2E5BAF475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"/>
                <a:cs typeface="Arial"/>
              </a:rPr>
              <a:t>Participation: 2 temps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40" y="1078912"/>
            <a:ext cx="5438103" cy="454191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9113" y="1078912"/>
            <a:ext cx="5992887" cy="462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6629EF-EF11-5086-1FE6-D3CACFFFB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Arial"/>
                <a:cs typeface="Arial"/>
              </a:rPr>
              <a:t>Participation aux COTEAUP 2025</a:t>
            </a:r>
            <a:endParaRPr lang="fr-FR"/>
          </a:p>
        </p:txBody>
      </p:sp>
      <p:sp>
        <p:nvSpPr>
          <p:cNvPr id="20" name="AutoShape 6" descr="data:image/png;base64,iVBORw0KGgoAAAANSUhEUgAAAiUAAAEaCAYAAADOqScOAAAAAXNSR0IArs4c6QAAIABJREFUeF7tnVFoXkX6/0dYiC4UxRRRWcgKosSLUn4U3C0oK/Yiy5JdShc1aALJ/oLLCpYQWEqhXlgo3atsuwiW/jDQNERdm73IhV5YXCQoC+FHtxeGym8vRClBGknIIiks65/n+J93J9Nz3pw580ze877ncyCQvJmZM/N5njnzPc/MO3OX4YIABCAAAQhAAAI1IHCX1OHLL7/87ttvv61BdagCBCAAAQhAAAJNJHDXXXf9NRMlN27c+O6xxx5rIgPaDAEIQAACEIBADQh8/vnnBlFSA0NQBQhAAAIQgEDTCSBKmu4BtB8CEIAABCBQEwKIkpoYgmpAAAIQgAAEmk4AUdJ0D6D9EIAABCAAgZoQQJTUxBBUAwIQgAAEINB0AoiSpnsA7YcABCAAAQjUhACipCaGoBoQgAAEIACBphNAlDTdA2g/BCAAAQhAoCYEECU1MQTVgAAEIAABCDSdAKKk6R5A+yEAAQhAAAI1IYAoqYkhqAYEIAABCECg6QQQJU33ANoPAQhAAAIQqAkBRElNDEE1IAABCEAAAk0ngChpugfQfghAAAIQgEBNCCBKamIIqgGBIgIffPCB+fDDD82pU6fMvffe2xOgvvjiC3PmzBnz5JNPmomJiVJtun79ujl79qw5ceKEOXDgQKk8NlEvMgwCQGIIdAkBREmXGIpqpiOwublpTp8+bW7evLnjJgcPHjTHjx83fX196W6+S8l28H7llVeCB+KOVbrEjfdSlPQqwxKYSQKBriOAKOk6k1FhbQJWlBw5csQMDQ1lxdvP5PdORShu375tzp07l4kRWy/ttpcpz9Zj//79paMattyYvGXqJtGTN954w5w8edIMDAzckaUuDMu0hTQQgIAxiBK8oPEE8kSJQNltwGsKuBhhEZO3DF9sVIYSaSDQPQQQJd1jK2qaiECRKJF1CH/5y192vIXbQfbatWtZbfbt23fHW/pbb72V/e/ZZ5/N1k1sbW1lf7trIew9x8bGzMrKSrZmxJ0uslMONm/eVJLU79KlS4X1sGswLDaJBLnrN+Qe58+fN6+++qq5evVqVge53HR+GX6b/Xo+/PDDrchSXl7fhNL+Z555JosIyeVPl7k2kP8LT5nKevzxx7M81g55bSzDMJFLUSwEIFCRAKKkIjiy9Q6BdtM3DzzwQGugtOncz6wwcAWHiBIZ4N0B2k/nrmORgdmdnrGDuf3cCqGvv/56x4DvTlvIALy0tGQmJyezNTBF93Pr7g7atv72s6NHj7bqVBTtkHrKfayQyONTlNdn3k4AWrGytrbWEiV2oWtRpKQMw97xYFoCgd4hgCjpHVvSkooEiha6+t/yyPsGR96gK6Lkb3/7W26Exa7LyBvApfpFg7i/WFPqIgNv3kLcstNReQJE6iD1v3XrVqvskCkYn1FZUZJXZ7/NeQtW80RJWYYV3YVsEIBAQgKIkoRwKbo7CPgDYpFg8Adr2zr/8zLptre3s2/8uItrpbwiQeF/biMBedM6Rd82KTPIW1Hy2WeftaIyoaLEnfIqK0ryxJC0Uaan7ELjsqKkLMPu8E5qCYFmEUCUNMvetDaHQLu3dDuN4a8l8YtxxUE7UWIHe8mfJ0r8dRD+fdypHnfNhru2Zbe1HP5Ujf91Y6l/WVGy25qTEFHiRz3s2hy7DqasKAlhSIeAAATqRQBRUi97UJsOEMgTJXYwlerYKZIiseFXOUWkpB0W/+vLGxsbd6y9yMtfFFEpK0ry1tP4a0NCRIm7+Fe+3iuiTUSYXT9SVpQURUo64FrcEgIQCCSAKAkERvLeI1D22zdldwX1B3V3WuaJJ57IvgFTdM+QqRLXEm6U4b777suNwviWixEleaJNyo8RJZLfRkcOHTq0Y+pG/ldWlFRl2HueTYsg0H0EECXdZzNqrEygSCD4u47adFZY2GrIQCrftLHfoCn69o271qLd23zeduqSfmZmxoyPj5sHH3ww+zqs3M9GEXwhlPdtFmnP7OysmZqayrarLytKrFhwp3TyPrP19r8m3U6k+Wtq7DoS+ZaQv1lbXn2LFuvuxjBvozVlt6I4CECgAgFESQVoZOktArtFLdyv4uatLfG/0munb372s5+ZP/7xjxksf6DebYrBXxdRlN9uje9+/dhax1/v4acJESXuN5RsXaw4snuFSPm//OUvzfz8/I5vHuXlLYrmuGn9bz8V1dfdr8XdY2U3hr3lxbQGAr1BAFHSG3akFTUiUHbtSY2qTFUgAAEI1IIAoqQWZqASvUQAUdJL1qQtEIDAXhJAlOwlbe7VCAKIkkaYmUZCAAIJCCBKEkClSAhAAAIQgAAEwgkgSsKZkQMCEIAABCAAgQQEECUJoFIkBCAAAQhAAALhBBAl4czIAQEIQAACEIBAAgKIkgRQKRICEIAABCAAgXACiJJwZuSAAAQgAAEIQCABAURJAqgUCQEIQAACEIBAOAFESTgzckAAAhCAAAQgkIAAoiQBVIqEAAQgAAEIQCCcAKIknBk5IAABCEAAAhBIQABRkgAqRUIAAhCAAAQgEE4AURLOjBwQgAAEIAABCCQgECxKbt++bc6dO2f2799vJiYmWlWSQ8g+/PDD7O+xsTEzNDSU/Z73+RdffGHOnDljtra2zIkTJ8yBAweytAsLC+bw4cNmYGAgQVMpEgIQgAAEIACBOhMIEiUiJs6fP2+eeuop880337REyfXr180HH3xgjh8/bra3t83MzIwZHx83m5ubuZ+vrq6ahx9+2Nx7773mk08+MSMjI1k6uayYqTM06gYBCEAAAhCAgD6BIFFiby8iZGVlpSVKJBpy6NChVsTD/i1p8j6/efPmDlEi0ZGlpSUzOTlp+vr69FtJiRCAAAQgAAEI1J5AMlEikRARH74okc8HBwez6Ru5pqenzfLysjl27FgWOeGCAAQgAAEIQKCZBJKIEjsV44uSvCka+UyEikRVZE3KkSNHdqxVaaZZaDUEIAABCECgeQSSiJLdpm/swlZZoyJrSuz0zejoqJmbmzPDw8NBi13X19eN/HBBAAIQgAAEINBZAv39/UZ+qlwqosRd6Lq2tmZmZ2fN1NSUEdFhF8C6n8s0jXyLZ35+Ppu22djYaK0pWVxc5Bs4VSxJHghAAAIQgECXEwgSJe5XeW277Vd63a/+ul/zbfe5v96E6Zsu9yaqDwEIQAACEIggECRKIu5DVghAAAIQgAAEINCWAKIEB4EABCAAAQhAoBYEECW1MAOVgAAEIAABCEAAUYIPQAACEIAABCBQCwKIklqYgUpAAAIQgAAEIIAowQcgAAEIQAACEKgFAURJLcxAJSAAAQhAAAIQUBMlZfYpGRsby04Bdvc7cfc0WVhYYOM0fBICEIAABCDQUAIqokR2bZVzbiYmJjLBkbej6/b2tpmZmTHj4+NmdXV1xynBIyMj2c6vcolo4YIABCAAAQhAoHkEVESJPetGzrSR7ePPnTuXiQs5ZM/ftVX+FgEjh/DJdvPu2TeTk5Omr6+veVagxRCAAAQgAAEIGBVR4kZKhGm7A/lEjAwODpozZ85k+Kenp83y8nJ2Bo6IFC4IQAACEIAABJpJQEWUbG5umtOnT2cREHvJWhE/UpI3RSOfiVCRtJx900wnpNUQgAAEIAABIaAiSlyUMn1z8eJFMzw8bK5evZo7fSPTPHLJ+hN3+mZ0dNTMzc1leQcGBrAQBCAAAQhAAAINIqAuSiTycf36dXP8+HFz48aNbAGr/L62ttZaACvTNCJe5ufns2mbjY0Ns7S0ZGRNyeLiYvA3cNbX1438cEEAAhCAAAQg0FkC/f39Rn6qXCqiRETI2bNns/sfPHgwEyF2wWq7rwr7i2CZvqliQvJAAAIQgAAEeoOAiijpDRS0AgIQgAAEIACBThJAlHSSPveGAAQgAAEIQKBFAFGCM0AAAhCAAAQgUAsCiJI9NsM3r/2Xyh3vf/1/VcqhEAhAAAIQgEBdCCBK9tgSiJI9Bs7tIAABCECgawggSvbYVIiSPQbO7SAAAQhAoGsIIEo8U730P5+pGe/yfz9xR1mIEjW8FAQBCEAAAj1GAFGCKOkxl6Y5EIAABCDQrQRURIk9GfjatWsZhyNHjpiJiYnsd3fztLGxsez0YNleXg7k29raMnJGjt12fmFhIXg3V23wREq0iVJe3QhoReukXSy4rpt1qQ8EupuAiiiRHV3lQD0RIu7ZN3JQn91mfnt728zMzJjx8XGzurqaHcIn283L2TcjIyNZOrlEtHTyQpR0kj733gsCiJK9oMw9IACBKgSSiBJ7ps2VK1dyD+ST04RdUXL48OHW2Td2e/oqjdHIgyjRoEgZsQRS+iGiJNY65IcABFIRUBEl7jTNvn37zMmTJ7NTfmXqxj/fRsTI4OBgNn0j1/T0tFleXs4O5pPISaevlIOBtE1rQCBs3mlPSXv/lH6o5YNCAD9M6weUDoGmEVARJXZNyWOPPWakQLnkUD6JmLiiJG+KRj4ToSLTP3U4kC/lYIAoaVr3qt7elH6IKKluF3JCAAJpCaiIEomIiLCw60FshESEhh8pcf+WBa+ypsRO34yOjpq5uTkzPDycRVrKXuvr60Z+NK7XP/6XRjFZGa89/YM7ytp/+QWV8m+99LZKORRSTwIp/VDLB4UcflhP/6FWEOgkgf7+fiM/VS51UWKjJlag2IWua2trZnZ21kxNTWXTNJLOrj3Z2NhorSlZXFzs6DdwUr6hEimp4qLNzJPSD4mUNNOnaDUEuoGAiiiRb9mcPn3ayAJWuYq+Eux+/TdvvQnTN+Vdhrn88qy6MSWipButRp0hcCcBrb6ctxlnL/JWESW9BEbLgYQJO7r2kmfsbVtS+iGRkr21JXdrNgGtvowoaagfaTkQoqShDqTU7JR+iChRMhLFQKAEAa2+jCgpAbsXk2g5EKKkF71j79qU0g8RJXtnR+4EAa2+jChpqC9pORCipKEOpNTslH6IKFEyEsVAoAQBrb6MKCkBuxeTaDkQoqQXvWPv2pTSDxEle2dH7gQBrb6MKGmoL2k5EKKkoQ6k1OyUfogoUTISxUCgBAGtvowoKQG7F5NoORCipBe9Y+/alNIPESV7Z0fuBAGtvowoCfAl2XNE9hhxL7snifu/sbGxbNdX2clVzr7Z2toy7t4lCwsLHd04Teqv5UCIkgAHIukdBFL6IaIEh4PA3hHQ6suIkoo2k43ULly4YF5++eVMfNgdXbe3t83MzIwZHx83q6urO04JHhkZydLJZXeCrXj76GxaDoQoiTZFowtI6YeIkka7Fo3fYwJafRlRUtFw169fzw7Xm5iYyD0lWM6+kZ1f5awc2W7ePftmcnLS9PX1VbyzTjYtB0KU6NijqaWk9ENESVO9inZ3goBWX27KZpyqO7rKeTYXL15sHaiXt5W8iJHBwcFs+kau6elps7y8bI4dO5aJlE5fWg6EKOm0Jbv7/in9EFHS3b5B7buLgFZfRpRUsLtM1ywtLRkb8fBFSd4UjXwmQkWiK5x9Ux46Z9+UZ9WNKbUeZHniGFHSjR5BnbuVgFZfRpRU8IC8yIhM1xw4cCArzf+/iBh3+mZ0dNTMzc21Ii0VqhCdRcuBiJREm6LRBaT0Q0RJo12Lxu8xAa2+jCgJNJwIjNnZWTM1NdWahpH1JXah69ra2o7/y1TP/Px8Nm2zsbHRirAsLi4GfwNnfX3dyI/G9frH/9IoJivjtad/cEdZ+y+/oFL+rZfeVimHQupJIKUfavmgkMMP6+k/1Ko+BLT6cjeNJ/39/UZ+qlxqa0pEfMgCVlng6l7uV4Ldr//mRVWYvilvQqZvyrPqxpRab1d5ETsiJd3oEdS5Wwlo9WUiJd3qAZH11nKgvMFAPtMaEBAlkYauefaUfqjlg4IQP6y5I1G9jhPQ6suIko6bsjMV0HIgREln7Ncrd03ph4iSXvES2tENBLT6MqKkG6ydoI5aDoQoSWCcBhWZ0g8RJQ1yJJracQJafRlR0nFTdqYCWg6EKOmM/Xrlrin9EFHSK15CO7qBgFZfRpR0g7UT1FHLgRAlCYzToCJT+iGipEGORFM7TkCrLyNKOm7KzlRAy4EQJZ2xX6/cNaUfIkrivQSG8QybUoJWX0aUNMVjvHZqORCipKEOpNTslH7IgBpvJBjGM2xKCVp9GVHSFI9BlDTU0vVuttaDLE8cM6DG2x6G8QybUoJWX0aUBHqM7Ogqh+xtbW1lZ9mcOnUq29nV3TxtbGzMDA0NGTetu6HawsJC8G6ugdXcNbmWAxEp2RU1CdoQSOmHDKjxrgfDeIZNKUGrLyNKAjxmc3PTzMzMmPHxcTMwMNDK6W4zv7293UqzurqaCRcRLXL2zcjISLYdvVwiWjp5aTlQk0VJSoZNGQxg2MmnwO73boof7k6CFLsR0OrLiJLdSDv/F/Ehp/zmbTGfdyCfbEfvipLDhw/vOF044NbqSbUcCFGiYxq/IzZlMEjph01hqOOB+aXAMCXd3ipbqy8jSgL8QqIcly5dauU4ePCgOX78eHbgni9KRIwMDg5mUz1yTU9Pm+Xl5exgPomcdPrSciBEiY4lESXxHJvKMJ5ccQmIkpR0e6tsrTEFURLgF+7Ui5z+e+7cuWwaRqInrijJm6KRz0SoSFoO5CsPvc5njmh1wjxh15TBAIbl+0InUjbFDzvBttfuqdWXESUBnuGLDfu3TNPkTd8cOHAgK10WvMqaEjt9Mzo6aubm5szw8PCOtSm7VWV9fd3Ij8aldcy01KWbjprWYGfLSMlw/+UX1Kp666W31crSLgiG2kR1y2uKH+pSa2ZpWn25m8aT/v5+Iz9Vrs8//9zcJRlv3Ljx3WOPPValDFO0oFUWwIpAkamctbU1Mzs7a6amprJpGomoyPSOTNtsbGy01pQsLi529Bs4Wqo27y1fPtN6wyJSUslVd2SCYW8zjG9dcQla/VjuUGc/TMmwKWVrjSlESgI9Ju+rv1KE+7n79V/53I+iMH1THnqdH2RanTBP2DVlMIBh+b7QiZRN8cNOsO21e2r1ZURJr3lGyfZoORCRkpLAd0nW1EWaKf2QATXeN2EYz7ApJWj1ZURJUzzGa6eWAyFKdBwIURLPsakM48kxfZOSYVPK1hpTECVN8RhEibqltToh0zc6pkGU6HB0SyFSos+0V0vUeh4iSnrVQ3Zpl5YDESnRcaCmDqgp/ZABNd43YRjPsCklaPVlRElTPIZIibqltTohkRId0zRV2OnQyy8FUZKSbm+VrfU8RJT0ll+Ubo2WAxEpKY28bcKmDqgp/ZABNd43YRjPsCklaPVlRElTPIZIibqltTohkRId0zRV2OnQI1KSkmMTytZ6HiJKArxFdmaVs2y2trayXEeOHGkdzpe3f4mb3t27ZGFhoaMbp0ndtRyISEmAA7VJ2tQBNaUfNuUtH4Y6fZBS4gho+SGiJMAOIjKWlpbM5OSk6evra+Us2ul1dXV1xynBIyMj2c6vcsmZOZ28tBwIUaJjRURJPEcYwjCeACVUJaA1piBKAixQJErydm2VXVzlTBw5hE+2m3fPvvFFTUAV1JJqORCiRMckDKjxHGEIw3gClFCVgNaYgigJsIA/fWOnZPJEiYiRwcHBbLpHrunpabO8vJydgSMipdOXlgMhSnQsyYAazxGGMIwnQAlVCWiNKYiSihYQgXL+/Hnz6quvmqtXr+443yZvikY+E6GysrJiOPumPHTOvinPqiglDGFYlkBThV1ZPqQrJoAoCfMOlVOC3VvK6b8XL140w8PDd4gSP3IiAsadvhkdHTVzc3NZ3oGBgbCWKKXWciAiJToGaepgkNIPWega7ptN9cNwUuTwCWj1ZSIlFX1LhMbs7KyZmpoy8rtEQo4fP27W1tZan8s0jYiX+fn5bNpmY2OjtVB2cXEx+Bs46+vrRn40rtc//pdGMVkZrz39gzvK2n/5BZXyb730tko5KQpJyVCLn7QbhvHWh2FvM4xvHSVoPQ+7aTzp7+838lPlUomUuF/73bdvnzl58mQr0uH+z/36b956E6ZvypuQqYfyrIpSwhCGZQkQKSlLinRESuJ8QEWUxFWhXrm1Qm3SqqaE21J1wjyGTD2E95emDqgp+3JT/DDc28iR6nnYlPEEUeJ5UMoHmdxK62HGW378ww+GMCxLoKnCriwf0hUT0BpTECUN9TItByJSouNATR0MUvqhljAWCyPs4v28zgzjW0cJWn0ZUdJQX9JyIESJjgMhSuI5whCG8QQooSoBrTEFUVLVAl2eT8uBECU6jsCAGs8RhjCMJ0AJVQlojSmIkqoW6PJ8Wg6EKNFxBAbUeI4whGE8AUqoSkBrTEGUVLVAl+fTciBEiY4jMKDGc4QhDOMJUEJVAlpjCqKkqgW6PJ+WAyFKdByBATWeIwxhGE+AEqoS0BpTECUVLGAP5jt69KgZGhrKSnA3TxsbG8s+dw/wczdUW1hYCN7NtUI122bRciBEiY5lGFDjOcIQhvEEKKEqAa0xBVESaAF75o1ke/TRRzPxcf369dY289vb22ZmZsaMj4+b1dXV7BA+2W5ezr4ZGRnJ0sllxUzg7dWSazkQokTHJAyo8RxhCMN4ApRQlYDWmIIoCbSAFRU2m4iLvK3kDx06ZG7evLlDlBw+fLh19k1fX1/gnXWTazkQokTHLgyo8RxhCMN4ApRQlYDWmIIoCbDA5uamuXLlinnxxRfNRx991Ip45IkSiZAMDg6aM2fOZOmmp6fN8vJydjCfRE46fWk5EKJEx5IMqPEcYQjDeAKUUJWA1piCKAmwgCs+3GkYX5TkTdHIZyJUVlZWDAfylYde510gtTphnrBjN9LyPmJTIkrCmfk5msownhwlaD0PESUlfUnWkpw7d85cu3ZtRw5Z1CrTNDJdc+DAgex/vkiRBa+ypsRO34yOjpq5uTkzPDzcOmW4TDXW19eN/GhcWsdMS1266ahpDXa2jJQM919+Qa2qt156W60s7YJgGE8UhvEMKSGegJYfdtN40t/fb+SnyqV+IJ8bDXEXuq6trZnZ2VkzNTWVTdOImJmfn8+mbTY2NlprShYXFzv6DRwtVZv3li+fab3pEymp4u4788AQhmUJECkpS4p0PgGtMYVISUXf8qdo3K8Eu1//zVtvwvRNeegMqOVZFaWEIQzLEkCUlCVFOkRJnA+oR0riqtP53FqqlkiJji2bOhik9EOtaJ1YGGEX7+d1ZhjfOkrQ6stEShrqS1oOhCjRcSBESTxHGMIwngAlVCWgNaYgSqpaoMvzaTkQokTHERhQ4znCEIbxBCihKgGtMQVRUtUCXZ5Py4EQJTqOwIAazxGGMIwnQAlVCWiNKYiSqhbo8nxaDoQo0XEEBtR4jjCEYTwBSqhKQGtMQZRUtUCX59NyIESJjiMwoMZzhCEM4wlQQlUCWmMKoqSqBbo8n5YDIUp0HIEBNZ4jDGEYT4ASqhLQGlMQJQEW8Hd19fcjkf1H5JJdXuWgPtnJVc6+2draMm7ahYWFjm6cJnXUciBESYADtUnKgBrPEYYwjCdACVUJaI0piJIAC8jOrXLJdvIiOJaWlszk5KS5ceOGkc3Ujh8/bra3t83MzIwZHx83q6urO04JHhkZydLJJaKlk5eWAyFKdKzIgBrPEYYwjCdACVUJaI0piJKKFhCBIofrTUxM3HHWjd3FVc7EkUP4ZLt59+wbETJ9fX0V76yTTcuBECU69mBAjecIQxjGE9AvgU38wpgiSgJ4udM3IjZOnTqVCY68reTl/4ODg9n0jVzT09NmeXk5OwNH8nT6QpTEWyAlQx5k4fZBlIQz83PAMI5hygFValbnXXG1nocpGdaJn/o28zJ9Yw/eu3Llyo5TgvOmaOQzESoSXeHsm/Idv05O5NdaqxPmRZsQJeV9xKZkQA1nhij5noBWX045oCJK4v27TuOJuiiRqMnFixfN8PCwuXr16g5R4kdORMC40zejo6Nmbm4uyzswMBBPukIJWp2Q6ZsK8HOyMKDGc4QhDKsS0HoeIkqqWuA/+VIy7DlR8vHHH2ciQn7cSIn8bhe6rq2ttSIoMk0j4mV+fj6bttnY2Ggtjl1cXAz+Bs76+rqRH43r9Y//pVFMVsZrT//gjrL2X35BpfxbL72tUk6KQlIy1OIn7YZhvPVhCMMyBFI+C5vSl1My1O7H/f39Rn6qXCqREvcrvlKJoq8E+58fOnQo+8aOXBJFYfqmvAnrpGz9Wmu9XeVFm5i+Ke8jNiWRknBmfg4YxjFM+ZYvNWvC8zAlwzrxUxElce5ar9wpB1RpqdagWicnQpTo+3BKP9TywaYMBojjeP9OOaA2xQ9TMqzTeIIo8fpbysEAURL+cOMNNZwZb/nfE0jZlxF2YX6ZckBFlITZIi81oiSeYbISUj7IECXhZkOUhDNDlCBK4r1GlyGiJN4iKRkiSuLtk6wEREk82pQMeUMNtw/CLpwZwg5REu813cMQUaJl7QTlpBxQiZSEG4wBNZwZA6ruYCCl4YdxfpjyLZ/pmzjb1I0fa0o8eyJK4h08JUMiJeH2YUANZ4aw0xV2iBJ9H+zVl1xECaIkvrfsIUNESbi5ECXhzBAliJJ4r+kehkzfaFk7QTkp3/J7Vdn6ZkjJEFES7vSIknBmiJLuGVDrNv2Q6nmYMtrUc6LEPZBPDFK0edrY2JgZGhrKdn2VA/m2trZ2pF1YWAjezTX+cbOzhJQDKqIk3FoMqOHMGFB1B1QpDT+M88OUAyqiJM42deOnMn1z/fp1c/PmzUxwyO92a/kbN260ft/e3jYzMzNmfHzcrK6uZofwyXbzcvbNyMhIlk4uKaOTF6Iknn5KhkRKwu3DgBrODGGnK+wQJfo+2KsvuSqixMXd7pRgeyCfCBhXlBw+fLh19k1fX1+89SJKSDmg9qoTpQpX8oYa4chOVkRJPEcYxjFElMTxy3sW9up4oi5KJFKysrJiJiYmsvNs/PNtRIwMDg5m0zeQHOCUAAAa0UlEQVRyTU9Pm+Xl5exgPomcdPpClMRbICVDIiXh9mFADWdGpIRISbzXdA/DnltTYo23ublpLly4YF5++eVMYPiiJG+KRj4ToSJChgP5yneDOjkRkZLydiubEmFXllRxOhjWhyGRknhbpGRYp/FELVJiF7vKmhD35F8/UuL+LVM9sqbETt+Mjo6aubk5Mzw8bAYGBkpbcX193ciPxvX6x//SKCYro5uOmlZrtDEmJcP9l19Qq6r2cd1qFYOhCkr8MB6jFsOUz0JpZRP6ckqG2vz6+/uN/FS5VESJREhOnz5t5Ns1VpBIZdxFr2tra2Z2dtZMTU1lURQRMfPz89m0zcbGRmtNyeLiYke/gZPy7UqYaE0/1EnZEimp0vXa50nph1o+KC3AD+Nt3wSGKd/ym+KHKRnWyQdVRIlMwVy6dGlH77RfC5YpHJmWkcv/qrAfRWH6pvwDrk5OhCgpb7eyKRElZUkVp4NhfRimHFARJfF2rtN4oiJK4pHUp4SUDzIiJeF2ZpFmODM/BwxhWJWA1vMQUVLVAv/Jl5IhoiTePslK0OqEUsGmOBGREn13TOmHTN+E2wthF87MzZHyWUikJM42deNHpMSzZ8rBgEhJeOdhMAhnRqTkewIp+zLCLswvESVhvPJSp2RIpCTePslKSPkgQ5SEmw1REs4MUYIoifcaXYYpB9S6vemnihynZIgo0eoxCcpBlMRDTcmQN9Rw+yDswpkh7BAl8V7TPQwRJVrWTlBOygGVSEm4wRhQw5kxoOoOBlIafhjnhynf8omUxNmmbvxYU+LZE1ES7+ApGRIpCbcPA2o4M4SdrrBDlOj7YK++5KqJEruj6/79+7Nzb+zl7lMim6vJjq+yk6ucfbO1tbVj75KFhYWObpwmdU45oPaqE/ndLSVDREn4ww1REs4MUYIoifea7mHYc9M3IjLOnz9vnnrqKfPNN9+0RIm7o+v29raZmZkx4+PjZnV1dccpwSMjIybvXBwtpwgpJ+WAiigJscT3aRlQw5kxoOoOBvihvg9qPgulrDoNqqle0lJGm+rETy1SIoZwTwiWv/NOCZZdXG/evLlDlNizbyYnJ01fX198D4goAVESAe//Z03JkEhJuH0QduHMEHa6wi7lgIooiffvRosSORF4cHAwm76Ra3p62iwvL2dn4MiZOJ2+Ug6omm8HdXKiVG8GvKHq9AZESTxHGMYxRJTE8ct7FvbqeLKnkZK8KRr5TITKyspKdkbOkSNHdqxJiTdlWAmIkjBeealTMiRSEm4fBtRwZkRKiJTEe033MKzTS+6eihJ/OkfWonzyySfZ4talpSUzOjpq5ubmzPDwsBkYGCjtE+vr60Z+NC6to7qlLt101LQGO1tGSob7L7+gVlXt47rVKmaMgWE8TRjWh2HKZ6G0sgl9OSVDbX79/f1GfqpcSUWJu9B1bW3NzM7OmqmpqWyaRr6tMz8/n03bbGxsZKJE1pQsLi529Bs4Kd/yezXcxvRNla7XPk9KPyTaFG4vok3hzNwcTN/E8ZPcKRn2XKTE/YqvRX/ixAlz4MCBbLGrTMvIZT+T3/MWwTJ9U95x6+REiJLydiubElFSllRxOhjWh2HKAVVa2YTnYUqGdeKnGimJ7wKdLyHlg4xISbh9eUMNZ+bngCEMqxLQeh6mHFARJVWt+598iJJ4hslK0OqETQq3ESnRd8eUfsj0Tbi9EHbhzNwciJI4fk0aT4iUeL6ScjAgUhLeMRkMwpkRKfmeQMq+jLAL80tESRivvNQpGRIpibdPshJSPsgQJeFmQ5SEM0OUIErivUaXYcoBVWpap0E1VeQ4JcM68SNSQqRE6/nVKielsOMNNdxcCLtwZgg7REm813QPQ0SJlrUTlJNyQCVSEm4wBtRwZgyouoOBlIYfxvlhyrd8IiVxtqkbPyIlREriPXoPGRIpCTcXA2o4M4SdrrBDlOj7YK++5CJK9nBA7VUn8rtbymgToiT84YYoCWeGKEGUxHtN9zBs1PSNu3na2NiYGRoaMu5ma+6GagsLCx3dzVVcKOWAiigJ7+YMqOHMGFB1BwOmb/R9UPNZWLfph1QvaSmjTY0RJe4289vb22ZmZsaMj4+b1dXV7BA+2W5ezr4ZGRkxeYf1xXeF8BIQJeHMUnVCBoN4W8AQhjEEtJ6HKQdUREmMhb/P2xhRkreV/KFDh8zNmzd3iBJ7IJ+cfdPX1xdPOKIErU6YNxhovh3UyYkQJREOV5A1pR8yBRZuLyJ24czcHIiSOH5NGk+SrinJEyUSIRkcHDRnzpzJrDQ9PW2Wl5ezg/kkctLpK+VggCgJty6DQTgzPwcMYViVgNbzEFFS1QL/yZeSYZ1ecvdUlORN0chnIlRWVlayg/uOHDliJiYm4i1YsQStTtgkZUukpKKztcmW0g+JlITbC2EXzoxIyfcEtPoyoiTOB7PcRdM3cnqwXLLgVdaU2Omb0dFRMzc3Z4aHh83AwEDpGqyvrxv54YIABCAAAQhAoLME+vv7jfxUuZJGStyFrmtra2Z2dtZMTU1l0zS3b9828/Pz2bTNxsaGWVpaMrKmZHFxsePfwKkCkjwQgAAEIAABCMQRSCpKbLREpmXkcr/+mxdFqcP0TRxOckMAAhCAAAQgUJVAclFStWLkgwAEIAABCECgWQQQJc2yN62FAAQgAAEI1JYAoqS2pqFiEIAABCAAgWYRQJQ0y960FgIQgAAEIFBbAoiS2pqGikEAAhCAAASaRQBR0ix701oIQAACEIBAbQkgSmprGioGAQhAAAIQaBYBREmz7E1rIQCBAAKyAaQcgdHJoy8CqktSCHQ9AURJSRNubm6a06dPZyccy+VuBFeyiJ5L5jPZt2+fOXnyZNARAaFQ5GgCOcxxa2sryyrnJp06daoWhznmtcXfJFDqb3cv3qsTsWVgPXv2bKt6Y2NjZmhoyMi5U/K/48ePq5/O3Yl27uZL1l8feOCBO9osLC5durSjX0v6CxcumJdffjnXv+rYxt0YuP+XXbXPnTtnrl27FtyP2rHx+6g9z8zyF/+zR42E1Ldd2t1spXWfsuVIv5fNQKs8E/1nhr2n/7w9ePBgkr5bto2p0iFKSpD1O5N05vfff9/8/Oc/D36Y5x1KWKIKtUxS5UEQ235/IJBBVQaTugoTTVFShbfPxz3eIeWp3HUcsIXfzMyM+fe//21+85vftMSz5SqdTMRa2QGzjm0MeVBIX5SXLIkCSVvk5+mnny5VRJEvShnnz583r776aovvwsJC8qNDqvSNUg2tkMg9XmV7e9v89a9/Nb/61a9Kl5QnSvIEnaSTSyuKV5eoIKKkhKu0M5Z9w5Ji7BuBdMx33nnHfPvtt0YAW0X70UcfZQOofcP//e9/b959993sbzmYUKIvMlDYSEDdowDtHkyp2p83EEjnFFYyoLhvaZbf3XffbS5evNg66NGW8fzzz5s33njDjI+PmwcffHBHmhJuUSpJO1Fy48aNVgTDfaNy81jGIyMj2VutjdTJ2+ZPf/rTVvQu741MBIjbbr/Crl/bB5y83UnZzzzzTOstWvLZyGCRb0vUx2Uvh2zKJedZyYPZRhmrvDmWAl0ikWX5k5/8xPzf//1f62FuOUgRhw4dykRJnh9J3yxqo+S1UQeXl/xu35rldxulKlHd5ElcUWJv5vuM299cO8ozTS4/ilT0li9p3bLlb/uM+Oc//5m9VMi9bETPPjMlnfiwfUa6/uNGDvz6dJK5K0rcaGhev7b8bH3lmSWRPF8c59nKff4KO3ea0b1X3hjlR8nkDLo//elPGedO9lG5P6KkRNcveru3pxzLgGEfPvJQs8LilVdeMY8//nj2sLJO5pZlHWP//v3ZA9J/i62Lci1CVBROlMMXRVilaH+eKLGcXnzxxdYhj2ID9/M8USIDpggD6czyMLBvjSVconQS9+FoM+WFXX2BYAdH98Ej+d3pBPcNNI/Lbm+P/j1v3brVCgf7Qs8epimHZ+bZ1vdzyW/Lcw/Z7GR0wfJ44YUXzNtvv90aUC3Hq1evZqJE2mIPC/X9yO3LbhslvSuMLS9pr/T5FFNkpZ2wIKHtvzIVaqdd24kSt43SJhGwboRyNxHsixLrR1YEuge2Wv+z4tg+I93B2fVRtz7CXPqyPHN3q1Msw7z87oBfdN6bLyisj7jPTjdi57Y1T0BKeXmiRPxXXnj9MUrKsIxseXUZbxAlJbwyzyEkmz9Xb9+EBgcHd6wbcIWIL0rcwdIf5KW8Os8btouUuOsmNNvfTpSI2nfX/Vh+v/3tb7MI1fDwcBZSdsuQNDLQfP3110mmgNpFSuy9ZU5fLhtpK3qjckWJRH/cN3P5nx9Zk3baB738349WuA8y9555Uzz2//KQy7OtRG2uXLliRBjaqImkk8jAm2++ma1bsFenIoCuv0pd7QuEbY8MuvKZ+EieH0lETdLmtfG9997LTjy3U2KWlzz4pb1lp4RKPI7Uk9joz9GjR7MIWZ6AFzu6bczr+3Z6zEYe/ciRiD1btjTC9SN5lrqDpO2jct+8vtuuPp9++mkrIm1hdWINoH2eP/HEE9lLZ1G/lvq6PpIXbaoqSqT97noyd4wSUSg2F/Fmx7M6LOpGlJTo4nmhM8nWLoJSZVDu5FtkCQx3JNEWJWXa3276xheDeW8URaLkH//4R5JFuu1EiUznySUPhdBIiStQitaG5L0lup8ViZI8u+4mSnz27hSZCKOixaJV/K5qnrxwtwwG1gZFbbT3832vXRttWfKQt1GvqvXei3xWwP7ud7/LppR9AS9Tna4di/p+0YBqI1BFosR/lu4mStrVxwrOOghBV6jZSJzUK08g2/rmMaw6fWOne63w8H3JjzAhSvaityncw19kZN8kn3zySfPnP//ZTE1N7Vid7z+8ykYKbNgvZLGdQvMqF6EtSsq032frLuS00YM8fm5Hd8PuVhgIhFTTN+6g5NbfFSXuQ8f3Fxsm94VIUQTPNagfZi8jSiR/u+mbPMHtv2EXTW1UdjaFjP5UmERD5LJTENZH/KmoInHb7dM37vSfuw7CRoxkkPTbaH05b/rGvm3LOi33W3gu1yJR4kb1RGS70zdFU69uPf3BtZNTZnJvG/lw2yURESuAi8SAjVrJ1LcrquRzfwGxMJLLLlS2/dKdAhKW7rRYXjeyfuBPASl0uUpFECkpic1d4CZZbDjQXURkFwjJ/4siJbYcSWsXutq3Esnn36dOC+N8VHnTTXaxbqr2+3zypizcrwxbfm4+uwhTxMvly5czUdlO0JR0kdxk7SIl9uEhc/oPPfRQ9kYtc79lFvD5C13l5nb6x6+IP81opwTteho/tCz5fdu6C12LbOve57nnnjNfffXVHQtd29UzhnOZvL6I9t8+XVsV9cOybfTXEoiwlKtO/dlto7u4Ma+vyPor11/lmfXll1/mRsCK+qi74Nx/Rsrf7rPUX+iaN/Xarj5iS8t8r6cLi/pOUb92p2Kl3T/84Q+zb0H5kR6fq9/fbZv9xbJ5Y9Tq6mprisv/yra7xqhMv9JOgyjRJkp5EIAABCAAAQhUIoAoqYSNTBCAAAQgAAEIaBNAlGgTpTwIQAACEIAABCoRQJRUwkYmCEAAAhCAAAS0CSBKtIlSHgQgAAEIQAAClQggSiphIxMEIAABCEAAAtoEECXaRCmvFAH7NTV/p0X7tbm8k1xLFdylifI2hRNG9hRfd0+GTjfRrddenXTc6TZzfwhAYG8IIEr2hjN38QjIwCZnMvz4xz/eccqlfC6HpckleyM0ZdDbbTfbvF0ecSoIQAACvUYAUdJrFu2S9oj4kFNHZYMtuzGS3W1UNg2SCIEVJe5GSHbzKbsDpZxZI1EVOW/jD3/4Q7Yra53PCyoyT7szfezmZvfff795//33jWxu5G7C5W7oVWbTKYm6yGVPBJbNlsQewlL4uadduxvR2aiWuyW+e+86bQzWJd2AakIAAh4BRAku0RECdit1e3PZXVUGZomeyI6rdtdQ2XU078RPmeZxt7N2t3buSIMib1pGlNhTd2UnS/fU3qLTVdttz+2eCCzCwrK87777zMzMTCby5Jwge7n1szvB+qcyRyIgOwQgAAGDKMEJOkLAihL3IDe7bsI9iVbOh5FTQt1L3tjlcg+Psm/snTgNVANgGVFizx3xz68JOV1Vok/++hT/yHL/nCC7XXfR9vSfffZZkhOWNbhSBgQg0F0EECXdZa+eqa0VJfYgNznrQT6T02Q3NjZakZKiBZ7+QGrBuAeIddN6lKqiRM6wkMueArrb6aohosQVfnmREplWkssuTpZpn6LTSHvGcWkIBCCQlACiJCleCi8i4J+EK9EQ9/A8d/om78TPIlFiT3A+duzYjpOb626JMqJE2mBPBN1t+kbEQdHJyGUjJa4ocU+RdQ/ys1zt1JscKMgFAQhAoCoBRElVcuSLIuCKEnnTdtcx+AN03omfksadvslbDBtVwT3O7J8AKlMlzz77rPn73/+eCRE5Xvyee+4x7777blYzd5oq73RViRIVnfZaVpTImpLTp09na3rkFONHHnkkW3xsRYkIP/t/95TZPUbH7SAAgR4igCjpIWPSFAhAAAIQgEA3E0CUdLP1qDsEIAABCECghwggSnrImDQFAhCAAAQg0M0EECXdbD3qDgEIQAACEOghAoiSHjImTYEABCAAAQh0MwFESTdbj7pDAAIQgAAEeogAoqSHjElTIAABCEAAAt1MAFHSzdaj7hCAAAQgAIEeIoAo6SFj0hQIQAACEIBANxNAlHSz9ag7BCAAAQhAoIcIIEp6yJg0BQIQgAAEINDNBBAl3Ww96g4BCEAAAhDoIQKIkh4yJk2BAAQgAAEIdDMBREk3W4+6QwACEIAABHqIAKKkh4xJUyAAAQhAAALdTABR0s3Wo+4QgAAEIACBHiKAKOkhY9IUCEAAAhCAQDcTQJR0s/WoOwSUCXzxxRdmaWnJTE5Omr6+PuXSKQ4CEIBAewKIEjykJwl88MEH5tKlS622nThxwhw4cEC9rakH8du3b5uLFy+a4eFhMzAwoF5/t8C9vFfZhrz11lvmww8/zJLv27fPnDx5MgkHuc+hQ4cq+0ho/qL04rfXr183x48fRxSWdRLS9RQBRElPmZPGWALycJdraGjIiHCYnZ01U1NT5t577y0FSQaGlZUVMzEx0TZ9L4mSUmD2OJE7eItNxK5lB+wQkRUqKnwMofnLpC/rg0UmcfvAHpuN20GgMgFESWV0ZOwEgZf+57PC217+7yda/3MfyO7gdPXq1dab98GDB7MBTi6JRsj1ySefmOeff9688847hW/nIkTOnDljtra2zOHDh7N0Mt2xvb1tTp8+bW7evLnjrV4Gl7Nnz2bpxsbGMqGUd7lRAb9uP/rRj8y7776bZXOjPm5E6MiRI5mIkvpJ/b/99lsjHbyonW7kYXNzM6ruob7wzWv/lZvl/tf/d8fn7uAtdbxw4YL5xS9+Yc6fP5/xd3lY0fL111+b/fv3Z/+Tz+SybNzCLe+HH37YPPDAA5ldJJqWx1R86Ny5c+batWtG0p86dWqHwJWy7r//fvP+++9n9bI2cm3v8vbTW7+wQkSiNtZnbL4yvmvTrq6utiKFtr7iF2X8MNSWpIeAJgFEiSZNykpOoIooKYqU2AHv8ccfzwYcGchsZKToLdUOTnYAkzJu3bqViZvFxcVMpMg0i42gyGDz3nvvmWPHjpWO0gjEorq50YIbN260IgeSR9og9ZJokIimV155xdi2yed+O2XwFQElbV5YWFCrexknqCJK8iIlbqRKeLzxxhutKZ52kRK3rLW1tRYvYSfCdGRkJGuGtYP8LqzaCUrrB65d3HU5rk+5fiP3t5E8aY+N0LWLlBT5h2tTX5jPz88H+2EZW5IGApoEECWaNCkrOYEQUWLXlLhvqG6Uw75ly2Dtr9soGhDkbf3KlSvmxRdfzOb8XfHx5ptvZm/S9rJvqJL+s88+u+Pt2odVpm42WvDyyy+bTz/9NHtrt2tlbJ2fffbZHYtV7eD0zDPP7GinZt1DDR8iSuyaEjdCkRdVEjHgTrm1EyXCxGXnig8bTbBtEmE5ODiYCZejR4/mCpO8iI7Y6O67725FWNyIjZverafYt0iUlPEPV6R99NFHWROskJJ7lvHDUFuSHgKaBBAlmjQpKzmBEFHiPpDld3+Qct82y4oSfw2J/VumfORtVwaivHUrdnpEphHy3rbL1s0VJSJ23MWZVUVJbN2rGD1ElPgLUF3B6EdKyooSf02H/VuiIb7fuO0TMSMiKW/6xtbTF462PD9SYtOXESVl/aOdKJF67OaHVWxJHghoEkCUaNKkrOQEtETJgw8+2JruCImU5A0ONmwv4XF5+y4K8cuA4U4NuLDccv26ybSMREOk3LLTN+7XeneLlMh6mJi6VzG6lijxeZQVJb6wsdNdIih3WxTtTnXZthdFSiSaZUWJO7Ui6eWya4B2m75p5x+uoN5NlMg92/lhFVuSBwKaBBAlmjQpKzmBGFEilXMXMT766KPm17/+dbbWwo+U2DdKWbTofw3VXbz43HPPma+++uqOha5yL4mKyFqSvMWveaCK6iaC4Z577smmZPyvxbrTGO5C11BR4i7SrVL3UMPHiBJ3Ue5DDz1kHnnkkYy/P33j2ttf6OouXJWFwD/84Q/N008/fcdC17yFo0WLZvMiJRsbG61F0VJXSSPrVUTYiE39xcuuWPJ90F28WuS7riixa2WkDbLmScStvwg71G6kh0BqAoiS1IQpX5VAWVGielMKUydQVpSo35gCIQCBWhNAlNTaPFQOAhCAAAQg0BwCiJLm2JqWQgACEIAABGpNAFFSa/NQOQhAAAIQgEBzCCBKmmNrWgoBCEAAAhCoNQFESa3NQ+UgAAEIQAACzSGAKGmOrWkpBCAAAQhAoNYEECW1Ng+VgwAEIAABCDSHAKKkObampRCAAAQgAIFaE0CU1No8VA4CEIAABCDQHAKIkubYmpZCAAIQgAAEak0AUVJr81A5CEAAAhCAQHMIIEqaY2taCgEIQAACEKg1AURJrc1D5SAAAQhAAALNIYAoaY6taSkEIAABCECg1gQQJbU2D5WDAAQgAAEINIcAoqQ5tqalEIAABCAAgVoTaImSzz///KPvvvvuZ7WuLZWDAAQgAAEIQKBnCdx1111//X8C1Ho2gZATawAAAABJRU5ErkJggg==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ED7DBD-B30F-9B68-9844-6B436F7411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77224"/>
            <a:ext cx="4434202" cy="47548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AAEA3C-C1F7-464E-7EC9-BED779982C8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5304" y="977224"/>
            <a:ext cx="4216696" cy="47548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298D21-C8CA-CAA3-D632-96FE181A71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0201" y="977224"/>
            <a:ext cx="724001" cy="3905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4AAC93E-1CF7-2063-A1AC-92D96ACD6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7999" y="977224"/>
            <a:ext cx="724001" cy="390580"/>
          </a:xfrm>
          <a:prstGeom prst="rect">
            <a:avLst/>
          </a:prstGeom>
        </p:spPr>
      </p:pic>
      <p:graphicFrame>
        <p:nvGraphicFramePr>
          <p:cNvPr id="13" name="Graphique 12">
            <a:extLst>
              <a:ext uri="{FF2B5EF4-FFF2-40B4-BE49-F238E27FC236}">
                <a16:creationId xmlns:a16="http://schemas.microsoft.com/office/drawing/2014/main" id="{0ACD9AEE-C59B-F3EF-AF43-A8141905B019}"/>
              </a:ext>
            </a:extLst>
          </p:cNvPr>
          <p:cNvGraphicFramePr>
            <a:graphicFrameLocks/>
          </p:cNvGraphicFramePr>
          <p:nvPr/>
        </p:nvGraphicFramePr>
        <p:xfrm>
          <a:off x="4522150" y="977224"/>
          <a:ext cx="3453153" cy="2632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00CBF427-EAA7-4209-9B95-C6FDD05CA611}"/>
              </a:ext>
            </a:extLst>
          </p:cNvPr>
          <p:cNvGraphicFramePr>
            <a:graphicFrameLocks/>
          </p:cNvGraphicFramePr>
          <p:nvPr/>
        </p:nvGraphicFramePr>
        <p:xfrm>
          <a:off x="4434202" y="3429000"/>
          <a:ext cx="3541101" cy="2451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41C68B7-0B4A-221F-DD48-EE1E9C1B3073}"/>
              </a:ext>
            </a:extLst>
          </p:cNvPr>
          <p:cNvSpPr txBox="1"/>
          <p:nvPr/>
        </p:nvSpPr>
        <p:spPr>
          <a:xfrm>
            <a:off x="-3501" y="5374040"/>
            <a:ext cx="152466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b="1" err="1">
                <a:latin typeface="Calibri"/>
                <a:ea typeface="Calibri"/>
                <a:cs typeface="Calibri"/>
              </a:rPr>
              <a:t>janvier</a:t>
            </a:r>
            <a:r>
              <a:rPr lang="en-US" b="1">
                <a:latin typeface="Calibri"/>
                <a:ea typeface="Calibri"/>
                <a:cs typeface="Calibri"/>
              </a:rPr>
              <a:t> 2025</a:t>
            </a:r>
            <a:endParaRPr lang="en-US" b="1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461883-92E6-0D50-246B-569E6A1A3FC7}"/>
              </a:ext>
            </a:extLst>
          </p:cNvPr>
          <p:cNvSpPr txBox="1"/>
          <p:nvPr/>
        </p:nvSpPr>
        <p:spPr>
          <a:xfrm>
            <a:off x="7976333" y="5374038"/>
            <a:ext cx="112249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latin typeface="Calibri"/>
                <a:ea typeface="Calibri"/>
                <a:cs typeface="Calibri"/>
              </a:rPr>
              <a:t>juin</a:t>
            </a:r>
            <a:r>
              <a:rPr lang="en-US" b="1">
                <a:latin typeface="Calibri"/>
                <a:ea typeface="Calibri"/>
                <a:cs typeface="Calibri"/>
              </a:rPr>
              <a:t> 2025</a:t>
            </a:r>
            <a:endParaRPr lang="en-US" b="1">
              <a:ea typeface="Calibri"/>
              <a:cs typeface="Calibri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04800" y="977224"/>
            <a:ext cx="1331651" cy="3097626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 rot="5400000">
            <a:off x="1344966" y="3711725"/>
            <a:ext cx="1331651" cy="1695635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01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FAAD545C-279E-C932-E411-B00144711C7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76582" y="0"/>
            <a:ext cx="5702711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569C4BE-B3DE-CE3B-906F-089BD80A7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6794" y="1593378"/>
            <a:ext cx="4385733" cy="890304"/>
          </a:xfrm>
        </p:spPr>
        <p:txBody>
          <a:bodyPr/>
          <a:lstStyle/>
          <a:p>
            <a:r>
              <a:rPr lang="fr-FR" dirty="0"/>
              <a:t>Scénario retenu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611390A-2222-8477-1E77-B36D2F1F89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26129" y="1860559"/>
            <a:ext cx="2497667" cy="1246246"/>
          </a:xfrm>
        </p:spPr>
        <p:txBody>
          <a:bodyPr/>
          <a:lstStyle/>
          <a:p>
            <a:r>
              <a:rPr lang="fr-FR" sz="4000" dirty="0">
                <a:latin typeface="Arial"/>
                <a:cs typeface="Arial"/>
              </a:rPr>
              <a:t>3.</a:t>
            </a:r>
          </a:p>
        </p:txBody>
      </p:sp>
      <p:pic>
        <p:nvPicPr>
          <p:cNvPr id="5" name="Picture 4" descr="Résultat de recherche d'images pour &quot;cap hornier logo&quot;&quot;">
            <a:extLst>
              <a:ext uri="{FF2B5EF4-FFF2-40B4-BE49-F238E27FC236}">
                <a16:creationId xmlns:a16="http://schemas.microsoft.com/office/drawing/2014/main" id="{222114E2-E8A1-DFB5-C9FB-397A26AA2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4485" y="6114400"/>
            <a:ext cx="1199044" cy="48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ésultat de recherche d'images pour &quot;neorama logo&quot;&quot;">
            <a:extLst>
              <a:ext uri="{FF2B5EF4-FFF2-40B4-BE49-F238E27FC236}">
                <a16:creationId xmlns:a16="http://schemas.microsoft.com/office/drawing/2014/main" id="{22D67FE0-92D7-91D4-5BA2-84EC0B1120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60171" y="6086546"/>
            <a:ext cx="1003176" cy="87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image028917">
            <a:extLst>
              <a:ext uri="{FF2B5EF4-FFF2-40B4-BE49-F238E27FC236}">
                <a16:creationId xmlns:a16="http://schemas.microsoft.com/office/drawing/2014/main" id="{F459C527-F7A6-DDD2-8AD6-F01ACF52E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7842" y="6122120"/>
            <a:ext cx="721191" cy="60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902680-8BCB-4C7D-0BA3-DF0CA0E0C19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287" y="6157904"/>
            <a:ext cx="1043417" cy="57635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5831231-EB2B-5E32-B1F7-5D1C55D69085}"/>
              </a:ext>
            </a:extLst>
          </p:cNvPr>
          <p:cNvGrpSpPr/>
          <p:nvPr/>
        </p:nvGrpSpPr>
        <p:grpSpPr>
          <a:xfrm>
            <a:off x="27061" y="6176308"/>
            <a:ext cx="1041043" cy="465673"/>
            <a:chOff x="27061" y="6176308"/>
            <a:chExt cx="1041043" cy="465673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FD1E4B10-3274-4F2A-9F87-ED2955989D2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61" y="6176308"/>
              <a:ext cx="997777" cy="249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F8339DE-8425-9BDE-588A-E91572C27BA0}"/>
                </a:ext>
              </a:extLst>
            </p:cNvPr>
            <p:cNvSpPr txBox="1"/>
            <p:nvPr userDrawn="1"/>
          </p:nvSpPr>
          <p:spPr>
            <a:xfrm>
              <a:off x="77127" y="6364982"/>
              <a:ext cx="9909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>
                  <a:solidFill>
                    <a:srgbClr val="B0E4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Consulting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870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6629EF-EF11-5086-1FE6-D3CACFFF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142"/>
            <a:ext cx="10045148" cy="634323"/>
          </a:xfrm>
        </p:spPr>
        <p:txBody>
          <a:bodyPr/>
          <a:lstStyle/>
          <a:p>
            <a:r>
              <a:rPr lang="fr-FR"/>
              <a:t>Synthèse des aménagements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27B2B3F-F017-2CFE-CAEF-717972B19FF1}"/>
              </a:ext>
            </a:extLst>
          </p:cNvPr>
          <p:cNvSpPr/>
          <p:nvPr/>
        </p:nvSpPr>
        <p:spPr>
          <a:xfrm>
            <a:off x="359891" y="936755"/>
            <a:ext cx="5555225" cy="554412"/>
          </a:xfrm>
          <a:prstGeom prst="roundRect">
            <a:avLst/>
          </a:prstGeom>
          <a:solidFill>
            <a:srgbClr val="AADC14"/>
          </a:solidFill>
          <a:ln w="12700" cap="flat" cmpd="sng" algn="ctr">
            <a:solidFill>
              <a:srgbClr val="FFFFFF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SCN 1 : « </a:t>
            </a:r>
            <a:r>
              <a:rPr kumimoji="0" lang="fr-FR" sz="14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Eautonome</a:t>
            </a: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 » </a:t>
            </a:r>
          </a:p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Modèle conservatoire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CAA45A0-D54A-879F-3164-8F5FC0C86794}"/>
              </a:ext>
            </a:extLst>
          </p:cNvPr>
          <p:cNvSpPr/>
          <p:nvPr/>
        </p:nvSpPr>
        <p:spPr>
          <a:xfrm>
            <a:off x="6185149" y="936755"/>
            <a:ext cx="5589272" cy="554412"/>
          </a:xfrm>
          <a:prstGeom prst="roundRect">
            <a:avLst/>
          </a:prstGeom>
          <a:solidFill>
            <a:srgbClr val="FFC228"/>
          </a:solidFill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SCN 2 : « </a:t>
            </a:r>
            <a:r>
              <a:rPr kumimoji="0" lang="fr-FR" sz="14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Partag’Eau</a:t>
            </a: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 » </a:t>
            </a: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Modèle partagé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A12403-CFCF-6F78-CAF7-00147D1A7C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891" y="1571078"/>
            <a:ext cx="5555225" cy="325783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23A259-E042-209B-9EE2-C5F1A973B67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149" y="1571078"/>
            <a:ext cx="5589272" cy="325783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9198DBD-FBEC-6FEA-66EF-214612D19057}"/>
              </a:ext>
            </a:extLst>
          </p:cNvPr>
          <p:cNvSpPr txBox="1"/>
          <p:nvPr/>
        </p:nvSpPr>
        <p:spPr>
          <a:xfrm>
            <a:off x="3368351" y="2556589"/>
            <a:ext cx="880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751 m€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4E76B79-EFA7-0EDA-A974-6EF3C350835E}"/>
              </a:ext>
            </a:extLst>
          </p:cNvPr>
          <p:cNvSpPr txBox="1"/>
          <p:nvPr/>
        </p:nvSpPr>
        <p:spPr>
          <a:xfrm>
            <a:off x="9333723" y="2585908"/>
            <a:ext cx="880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751 m€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74022A-4941-EAEC-8915-833C6B2BDD5C}"/>
              </a:ext>
            </a:extLst>
          </p:cNvPr>
          <p:cNvSpPr txBox="1"/>
          <p:nvPr/>
        </p:nvSpPr>
        <p:spPr>
          <a:xfrm>
            <a:off x="1990531" y="2102499"/>
            <a:ext cx="880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225 m€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9B7A885-79FE-9CB3-E96B-7E02670CA4FF}"/>
              </a:ext>
            </a:extLst>
          </p:cNvPr>
          <p:cNvSpPr txBox="1"/>
          <p:nvPr/>
        </p:nvSpPr>
        <p:spPr>
          <a:xfrm>
            <a:off x="7840824" y="2102499"/>
            <a:ext cx="880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210 m€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94718D1-D1A4-03F7-82CD-0D6419DD40D8}"/>
              </a:ext>
            </a:extLst>
          </p:cNvPr>
          <p:cNvSpPr txBox="1"/>
          <p:nvPr/>
        </p:nvSpPr>
        <p:spPr>
          <a:xfrm>
            <a:off x="1701955" y="2441053"/>
            <a:ext cx="880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 m€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4E3192C-96D3-1D35-ED87-ABBA53994B0D}"/>
              </a:ext>
            </a:extLst>
          </p:cNvPr>
          <p:cNvSpPr txBox="1"/>
          <p:nvPr/>
        </p:nvSpPr>
        <p:spPr>
          <a:xfrm>
            <a:off x="7499376" y="2501139"/>
            <a:ext cx="880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 m€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90EEF3C-FE51-EA0B-2D03-D29091AF2538}"/>
              </a:ext>
            </a:extLst>
          </p:cNvPr>
          <p:cNvSpPr/>
          <p:nvPr/>
        </p:nvSpPr>
        <p:spPr>
          <a:xfrm>
            <a:off x="6864428" y="5163801"/>
            <a:ext cx="4251880" cy="296035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TOTAL : 1 162 260 000 €</a:t>
            </a:r>
          </a:p>
          <a:p>
            <a:pPr algn="ctr" defTabSz="45720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>
                <a:latin typeface="Arial"/>
                <a:cs typeface="Arial"/>
              </a:rPr>
              <a:t>Dont 54%pour BM</a:t>
            </a:r>
            <a:endParaRPr lang="fr-FR">
              <a:latin typeface="Arial"/>
              <a:cs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9AC1AD2-9683-FB9F-8614-719C6731FFA1}"/>
              </a:ext>
            </a:extLst>
          </p:cNvPr>
          <p:cNvSpPr/>
          <p:nvPr/>
        </p:nvSpPr>
        <p:spPr>
          <a:xfrm>
            <a:off x="1616791" y="5068551"/>
            <a:ext cx="2635218" cy="482283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TOTAL : 1 179 550 000 €</a:t>
            </a:r>
          </a:p>
          <a:p>
            <a:pPr algn="ctr" defTabSz="457200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latin typeface="Arial"/>
                <a:cs typeface="Arial"/>
              </a:rPr>
              <a:t>Dont 53 % pour BM</a:t>
            </a:r>
            <a:endParaRPr lang="fr-FR" sz="1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84213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6629EF-EF11-5086-1FE6-D3CACFFF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3142"/>
            <a:ext cx="5467350" cy="481181"/>
          </a:xfrm>
        </p:spPr>
        <p:txBody>
          <a:bodyPr/>
          <a:lstStyle/>
          <a:p>
            <a:r>
              <a:rPr lang="fr-FR">
                <a:latin typeface="Arial"/>
                <a:cs typeface="Arial"/>
              </a:rPr>
              <a:t>Retours sur la partie technique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4E859C-192B-8171-D886-056C625467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388" y="634323"/>
            <a:ext cx="3253339" cy="3488722"/>
          </a:xfrm>
          <a:prstGeom prst="rect">
            <a:avLst/>
          </a:prstGeom>
        </p:spPr>
      </p:pic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B1B148B6-6379-5A79-49A9-7181C864ABF6}"/>
              </a:ext>
            </a:extLst>
          </p:cNvPr>
          <p:cNvGraphicFramePr>
            <a:graphicFrameLocks/>
          </p:cNvGraphicFramePr>
          <p:nvPr/>
        </p:nvGraphicFramePr>
        <p:xfrm>
          <a:off x="-308008" y="4123045"/>
          <a:ext cx="4321743" cy="1832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E290544C-85A6-B8A4-1906-E9E85FF0C42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6123" y="634323"/>
            <a:ext cx="3253339" cy="3541770"/>
          </a:xfrm>
          <a:prstGeom prst="rect">
            <a:avLst/>
          </a:prstGeom>
        </p:spPr>
      </p:pic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0E726117-2B10-4BB8-997D-CA99A168F4CF}"/>
              </a:ext>
            </a:extLst>
          </p:cNvPr>
          <p:cNvGraphicFramePr>
            <a:graphicFrameLocks/>
          </p:cNvGraphicFramePr>
          <p:nvPr/>
        </p:nvGraphicFramePr>
        <p:xfrm>
          <a:off x="4137861" y="4176094"/>
          <a:ext cx="3946357" cy="1779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31672AD7-A008-2E25-AEB2-29C95366967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7487" y="634323"/>
            <a:ext cx="3253340" cy="3564603"/>
          </a:xfrm>
          <a:prstGeom prst="rect">
            <a:avLst/>
          </a:prstGeom>
        </p:spPr>
      </p:pic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60DBF9E3-1613-477E-8C73-12DB6CB6F396}"/>
              </a:ext>
            </a:extLst>
          </p:cNvPr>
          <p:cNvGraphicFramePr>
            <a:graphicFrameLocks/>
          </p:cNvGraphicFramePr>
          <p:nvPr/>
        </p:nvGraphicFramePr>
        <p:xfrm>
          <a:off x="8338485" y="4149568"/>
          <a:ext cx="3675695" cy="1779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32995625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6629EF-EF11-5086-1FE6-D3CACFFF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3142"/>
            <a:ext cx="5467350" cy="481181"/>
          </a:xfrm>
        </p:spPr>
        <p:txBody>
          <a:bodyPr/>
          <a:lstStyle/>
          <a:p>
            <a:r>
              <a:rPr lang="fr-FR">
                <a:latin typeface="Arial"/>
                <a:cs typeface="Arial"/>
              </a:rPr>
              <a:t>Retours sur la partie technique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98EB46F0-A270-4422-AA0D-0FCF9823E9CD}"/>
              </a:ext>
            </a:extLst>
          </p:cNvPr>
          <p:cNvGraphicFramePr>
            <a:graphicFrameLocks/>
          </p:cNvGraphicFramePr>
          <p:nvPr/>
        </p:nvGraphicFramePr>
        <p:xfrm>
          <a:off x="982494" y="4099853"/>
          <a:ext cx="4309450" cy="1862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18DBBD8C-F1F4-47EE-A48C-3C7B7E7309DD}"/>
              </a:ext>
            </a:extLst>
          </p:cNvPr>
          <p:cNvGraphicFramePr>
            <a:graphicFrameLocks/>
          </p:cNvGraphicFramePr>
          <p:nvPr/>
        </p:nvGraphicFramePr>
        <p:xfrm>
          <a:off x="6968319" y="4084906"/>
          <a:ext cx="3454803" cy="1862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A85302EB-5148-CC16-B374-D0F47AC555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2674" y="634323"/>
            <a:ext cx="3299812" cy="355590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4825C08-62E6-E646-C680-52752C2A411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516" y="634323"/>
            <a:ext cx="3183606" cy="353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645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945A9-91DE-62E2-E715-14B87CE2C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679CCA-B7CC-226E-FE89-F18FAB0B0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142"/>
            <a:ext cx="6788971" cy="481181"/>
          </a:xfrm>
        </p:spPr>
        <p:txBody>
          <a:bodyPr/>
          <a:lstStyle/>
          <a:p>
            <a:r>
              <a:rPr lang="fr-FR" dirty="0">
                <a:latin typeface="Arial"/>
                <a:cs typeface="Arial"/>
              </a:rPr>
              <a:t>Hypothèse retenu pour le volet technique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47B706-35A7-931E-FFFA-D9D8A874EB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357" y="643897"/>
            <a:ext cx="11156462" cy="529051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Symbol" panose="05050102010706020507" pitchFamily="18" charset="2"/>
              <a:buChar char="Þ"/>
            </a:pPr>
            <a:r>
              <a:rPr lang="fr-FR" sz="1800" b="1" dirty="0">
                <a:latin typeface="Arial"/>
                <a:cs typeface="Arial"/>
              </a:rPr>
              <a:t>Synthèse</a:t>
            </a:r>
            <a:endParaRPr lang="fr-FR" sz="18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615950" marR="0" lvl="1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altLang="fr-FR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Nouveaux ouvrages de production vs interconnexion </a:t>
            </a:r>
            <a:r>
              <a:rPr kumimoji="0" lang="fr-FR" altLang="fr-FR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: Prise en compte des retours des COTEAUP</a:t>
            </a:r>
            <a:endParaRPr lang="fr-FR" altLang="fr-FR" sz="1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fr-FR" altLang="fr-FR" sz="1400" u="sng" dirty="0">
                <a:solidFill>
                  <a:prstClr val="black"/>
                </a:solidFill>
                <a:latin typeface="Arial"/>
                <a:cs typeface="Arial"/>
              </a:rPr>
              <a:t>Substitution</a:t>
            </a:r>
            <a:r>
              <a:rPr lang="fr-FR" altLang="fr-FR" sz="1400" dirty="0">
                <a:solidFill>
                  <a:prstClr val="black"/>
                </a:solidFill>
                <a:latin typeface="Arial"/>
                <a:cs typeface="Arial"/>
              </a:rPr>
              <a:t> : Prise en compte des retours des COTEAUP :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fr-FR" altLang="fr-FR" sz="1200" dirty="0">
                <a:solidFill>
                  <a:prstClr val="black"/>
                </a:solidFill>
              </a:rPr>
              <a:t> </a:t>
            </a:r>
            <a:r>
              <a:rPr lang="fr-FR" altLang="fr-FR" sz="1200" dirty="0" err="1">
                <a:solidFill>
                  <a:prstClr val="black"/>
                </a:solidFill>
              </a:rPr>
              <a:t>Bassanne</a:t>
            </a:r>
            <a:r>
              <a:rPr lang="fr-FR" altLang="fr-FR" sz="1200" dirty="0">
                <a:solidFill>
                  <a:prstClr val="black"/>
                </a:solidFill>
              </a:rPr>
              <a:t> et La Réole =&gt; substitution eaux superficielles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fr-FR" altLang="fr-FR" sz="1200" dirty="0">
                <a:solidFill>
                  <a:prstClr val="black"/>
                </a:solidFill>
              </a:rPr>
              <a:t> Interrogation des AO absentes et concernées =&gt; </a:t>
            </a:r>
            <a:r>
              <a:rPr lang="fr-FR" altLang="fr-FR" sz="1200" dirty="0" err="1">
                <a:solidFill>
                  <a:prstClr val="black"/>
                </a:solidFill>
              </a:rPr>
              <a:t>Leognan</a:t>
            </a:r>
            <a:r>
              <a:rPr lang="fr-FR" altLang="fr-FR" sz="1200" dirty="0">
                <a:solidFill>
                  <a:prstClr val="black"/>
                </a:solidFill>
              </a:rPr>
              <a:t> </a:t>
            </a:r>
            <a:r>
              <a:rPr lang="fr-FR" altLang="fr-FR" sz="1200" dirty="0" err="1">
                <a:solidFill>
                  <a:prstClr val="black"/>
                </a:solidFill>
              </a:rPr>
              <a:t>Cadaujac</a:t>
            </a:r>
            <a:r>
              <a:rPr lang="fr-FR" altLang="fr-FR" sz="1200" dirty="0">
                <a:solidFill>
                  <a:prstClr val="black"/>
                </a:solidFill>
              </a:rPr>
              <a:t>, </a:t>
            </a:r>
            <a:r>
              <a:rPr lang="fr-FR" altLang="fr-FR" sz="1200" dirty="0">
                <a:solidFill>
                  <a:srgbClr val="FF0000"/>
                </a:solidFill>
              </a:rPr>
              <a:t>Portes Entre Deux Mers </a:t>
            </a:r>
            <a:r>
              <a:rPr lang="fr-FR" altLang="fr-FR" sz="1200" dirty="0">
                <a:solidFill>
                  <a:prstClr val="black"/>
                </a:solidFill>
              </a:rPr>
              <a:t>et Langoiran </a:t>
            </a:r>
          </a:p>
          <a:p>
            <a:pPr marL="628650" lvl="2" indent="0">
              <a:buClr>
                <a:srgbClr val="FF0000"/>
              </a:buClr>
              <a:buNone/>
              <a:defRPr/>
            </a:pPr>
            <a:r>
              <a:rPr lang="fr-FR" altLang="fr-FR" sz="1200" b="1" dirty="0">
                <a:solidFill>
                  <a:prstClr val="black"/>
                </a:solidFill>
              </a:rPr>
              <a:t>Hypothèse </a:t>
            </a:r>
            <a:r>
              <a:rPr lang="fr-FR" altLang="fr-FR" sz="1200" dirty="0">
                <a:solidFill>
                  <a:prstClr val="black"/>
                </a:solidFill>
              </a:rPr>
              <a:t>-&gt; Si pas de retour on ne considèrera pas de substitution</a:t>
            </a:r>
          </a:p>
          <a:p>
            <a:pPr marL="628650" lvl="2" indent="0">
              <a:buClr>
                <a:srgbClr val="FF0000"/>
              </a:buClr>
              <a:buNone/>
              <a:defRPr/>
            </a:pPr>
            <a:endParaRPr lang="fr-FR" altLang="fr-FR" sz="1200" dirty="0">
              <a:solidFill>
                <a:prstClr val="black"/>
              </a:solidFill>
            </a:endParaRPr>
          </a:p>
          <a:p>
            <a:pPr marL="615950" marR="0" lvl="1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altLang="fr-FR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Renouvellement du rése</a:t>
            </a:r>
            <a:r>
              <a:rPr kumimoji="0" lang="fr-FR" alt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au</a:t>
            </a:r>
            <a:r>
              <a:rPr kumimoji="0" lang="fr-FR" altLang="fr-FR" sz="1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fr-FR" altLang="fr-FR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: prise en compte de l’hypothèse présentée en COTEAUP</a:t>
            </a:r>
            <a:endParaRPr lang="fr-FR" altLang="fr-FR" sz="1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615950" marR="0" lvl="1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fr-FR" altLang="fr-FR" sz="12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marR="0" lvl="1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None/>
              <a:tabLst/>
              <a:defRPr/>
            </a:pPr>
            <a:endParaRPr lang="fr-FR" altLang="fr-FR" sz="1200" dirty="0">
              <a:solidFill>
                <a:prstClr val="black"/>
              </a:solidFill>
            </a:endParaRPr>
          </a:p>
          <a:p>
            <a:pPr marL="273050" marR="0" lvl="1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None/>
              <a:tabLst/>
              <a:defRPr/>
            </a:pPr>
            <a:endParaRPr lang="fr-FR" altLang="fr-FR" sz="12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marR="0" lvl="1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None/>
              <a:tabLst/>
              <a:defRPr/>
            </a:pPr>
            <a:endParaRPr lang="fr-FR" altLang="fr-FR" sz="1400" dirty="0">
              <a:solidFill>
                <a:prstClr val="black"/>
              </a:solidFill>
            </a:endParaRPr>
          </a:p>
          <a:p>
            <a:pPr marL="273050" marR="0" lvl="1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None/>
              <a:tabLst/>
              <a:defRPr/>
            </a:pPr>
            <a:endParaRPr kumimoji="0" lang="fr-FR" altLang="fr-FR" sz="1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73050" marR="0" lvl="1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None/>
              <a:tabLst/>
              <a:defRPr/>
            </a:pPr>
            <a:endParaRPr kumimoji="0" lang="fr-FR" altLang="fr-FR" sz="1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fr-FR" altLang="fr-FR" sz="1400" u="sng" dirty="0">
                <a:solidFill>
                  <a:prstClr val="black"/>
                </a:solidFill>
                <a:latin typeface="Arial"/>
                <a:cs typeface="Arial"/>
              </a:rPr>
              <a:t>Mutualisation du stockage </a:t>
            </a:r>
            <a:r>
              <a:rPr lang="fr-FR" altLang="fr-FR" sz="1400" dirty="0">
                <a:solidFill>
                  <a:prstClr val="black"/>
                </a:solidFill>
                <a:latin typeface="Arial"/>
                <a:cs typeface="Arial"/>
              </a:rPr>
              <a:t>: prise en compte des retours des COTEAUP</a:t>
            </a:r>
          </a:p>
          <a:p>
            <a:pPr marL="628650" lvl="2" indent="0">
              <a:buClr>
                <a:srgbClr val="FF0000"/>
              </a:buClr>
              <a:buNone/>
              <a:defRPr/>
            </a:pPr>
            <a:r>
              <a:rPr lang="fr-FR" altLang="fr-FR" sz="1400" b="1" dirty="0">
                <a:solidFill>
                  <a:prstClr val="black"/>
                </a:solidFill>
              </a:rPr>
              <a:t>Hypothèse </a:t>
            </a:r>
            <a:r>
              <a:rPr lang="fr-FR" altLang="fr-FR" sz="1400" dirty="0">
                <a:solidFill>
                  <a:prstClr val="black"/>
                </a:solidFill>
              </a:rPr>
              <a:t>-&gt; Si pas de retour on ne considèrera pas de mutualisation</a:t>
            </a:r>
          </a:p>
          <a:p>
            <a:pPr marL="615950" marR="0" lvl="1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fr-FR" altLang="fr-FR" sz="1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15950" marR="0" lvl="1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1400" b="0" i="0" strike="noStrike" kern="1200" cap="none" spc="0" normalizeH="0" baseline="0" noProof="0" dirty="0">
              <a:ln>
                <a:noFill/>
              </a:ln>
              <a:solidFill>
                <a:srgbClr val="002140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Symbol" panose="05050102010706020507" pitchFamily="18" charset="2"/>
              <a:buChar char="Þ"/>
              <a:defRPr/>
            </a:pPr>
            <a:endParaRPr lang="fr-FR" altLang="fr-FR" sz="1800" b="1" dirty="0"/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fr-FR" altLang="fr-FR" sz="1400" dirty="0">
              <a:solidFill>
                <a:prstClr val="black"/>
              </a:solidFill>
            </a:endParaRPr>
          </a:p>
          <a:p>
            <a:pPr marL="273050" marR="0" lvl="1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None/>
              <a:tabLst/>
              <a:defRPr/>
            </a:pPr>
            <a:endParaRPr lang="fr-FR" altLang="fr-FR" sz="1400" b="1" dirty="0">
              <a:solidFill>
                <a:prstClr val="black"/>
              </a:solidFill>
            </a:endParaRPr>
          </a:p>
          <a:p>
            <a:pPr marL="615950" marR="0" lvl="1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fr-FR" altLang="fr-FR" sz="1400" b="1" dirty="0">
              <a:solidFill>
                <a:prstClr val="black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fr-FR" sz="1400" b="1" dirty="0"/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fr-FR" sz="1400" b="1" dirty="0"/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fr-FR" sz="1400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F168E23-7849-B01E-09AE-81E96FA20E74}"/>
              </a:ext>
            </a:extLst>
          </p:cNvPr>
          <p:cNvSpPr/>
          <p:nvPr/>
        </p:nvSpPr>
        <p:spPr>
          <a:xfrm>
            <a:off x="4332283" y="3133720"/>
            <a:ext cx="2608617" cy="590559"/>
          </a:xfrm>
          <a:prstGeom prst="roundRect">
            <a:avLst/>
          </a:prstGeom>
          <a:solidFill>
            <a:srgbClr val="AADC14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Taux de renouvellement moyen 2018-2022</a:t>
            </a:r>
            <a:endParaRPr kumimoji="0" lang="fr-FR" sz="1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0246419-BA1F-5B6D-3EBA-4899D4F3F873}"/>
              </a:ext>
            </a:extLst>
          </p:cNvPr>
          <p:cNvSpPr/>
          <p:nvPr/>
        </p:nvSpPr>
        <p:spPr>
          <a:xfrm>
            <a:off x="1888506" y="4311055"/>
            <a:ext cx="2295286" cy="516603"/>
          </a:xfrm>
          <a:prstGeom prst="roundRect">
            <a:avLst/>
          </a:prstGeom>
          <a:solidFill>
            <a:srgbClr val="FFC228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1400">
                <a:latin typeface="Arial" panose="020B0604020202020204" pitchFamily="34" charset="0"/>
                <a:cs typeface="Arial" panose="020B0604020202020204" pitchFamily="34" charset="0"/>
              </a:rPr>
              <a:t>Taux de renouvellement moyen 2018-2022</a:t>
            </a:r>
            <a:endParaRPr kumimoji="0" lang="fr-FR" sz="1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71250116-AD31-2EE2-FF1C-08EA4AD0CA6A}"/>
              </a:ext>
            </a:extLst>
          </p:cNvPr>
          <p:cNvCxnSpPr>
            <a:cxnSpLocks/>
          </p:cNvCxnSpPr>
          <p:nvPr/>
        </p:nvCxnSpPr>
        <p:spPr>
          <a:xfrm rot="5400000">
            <a:off x="4023105" y="2737324"/>
            <a:ext cx="586776" cy="2560687"/>
          </a:xfrm>
          <a:prstGeom prst="bentConnector3">
            <a:avLst/>
          </a:prstGeom>
          <a:ln>
            <a:solidFill>
              <a:srgbClr val="B5EB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765837AB-2F59-1E63-0788-5AB2F461FFBD}"/>
              </a:ext>
            </a:extLst>
          </p:cNvPr>
          <p:cNvSpPr txBox="1"/>
          <p:nvPr/>
        </p:nvSpPr>
        <p:spPr>
          <a:xfrm>
            <a:off x="3029200" y="3724277"/>
            <a:ext cx="25266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&gt; Moyenne nationale (0.67%)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E6A9B-15D9-159F-5C29-E5CDB03437B1}"/>
              </a:ext>
            </a:extLst>
          </p:cNvPr>
          <p:cNvSpPr/>
          <p:nvPr/>
        </p:nvSpPr>
        <p:spPr>
          <a:xfrm>
            <a:off x="6833931" y="4314837"/>
            <a:ext cx="2295286" cy="516603"/>
          </a:xfrm>
          <a:prstGeom prst="roundRect">
            <a:avLst/>
          </a:prstGeom>
          <a:solidFill>
            <a:srgbClr val="FFC228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Moyenne nationale (0.67%)</a:t>
            </a:r>
            <a:endParaRPr kumimoji="0" lang="fr-FR" sz="1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1B9E6FD4-4D17-1F0A-DE8E-3177F7CC81F0}"/>
              </a:ext>
            </a:extLst>
          </p:cNvPr>
          <p:cNvCxnSpPr>
            <a:cxnSpLocks/>
          </p:cNvCxnSpPr>
          <p:nvPr/>
        </p:nvCxnSpPr>
        <p:spPr>
          <a:xfrm rot="16200000" flipH="1">
            <a:off x="6538651" y="2871914"/>
            <a:ext cx="590558" cy="2295287"/>
          </a:xfrm>
          <a:prstGeom prst="bentConnector3">
            <a:avLst>
              <a:gd name="adj1" fmla="val 50000"/>
            </a:avLst>
          </a:prstGeom>
          <a:ln>
            <a:solidFill>
              <a:srgbClr val="B5EB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BCEAD67B-7E8D-B7ED-B65C-6776712667AD}"/>
              </a:ext>
            </a:extLst>
          </p:cNvPr>
          <p:cNvSpPr txBox="1"/>
          <p:nvPr/>
        </p:nvSpPr>
        <p:spPr>
          <a:xfrm>
            <a:off x="5710380" y="3724277"/>
            <a:ext cx="25266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&lt; Moyenne nationale (0.67%)</a:t>
            </a:r>
          </a:p>
        </p:txBody>
      </p:sp>
    </p:spTree>
    <p:extLst>
      <p:ext uri="{BB962C8B-B14F-4D97-AF65-F5344CB8AC3E}">
        <p14:creationId xmlns:p14="http://schemas.microsoft.com/office/powerpoint/2010/main" val="111655066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03FB0-1C8E-5676-7765-F0FF02870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DB81CEA1-79E8-BDBC-FFB2-4A61B622A7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348" y="579675"/>
            <a:ext cx="4751118" cy="530078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9F005A-20E6-2C8F-D56F-7EF3EAECB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3142"/>
            <a:ext cx="5467350" cy="481181"/>
          </a:xfrm>
        </p:spPr>
        <p:txBody>
          <a:bodyPr/>
          <a:lstStyle/>
          <a:p>
            <a:r>
              <a:rPr lang="fr-FR">
                <a:latin typeface="Arial"/>
                <a:cs typeface="Arial"/>
              </a:rPr>
              <a:t>Retours sur la partie gouvernance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2D2EEF-B8D0-9B23-BD55-826A1ABBA2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9107" y="634323"/>
            <a:ext cx="10732780" cy="3257507"/>
          </a:xfrm>
        </p:spPr>
        <p:txBody>
          <a:bodyPr/>
          <a:lstStyle/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endParaRPr lang="fr-FR" altLang="fr-FR" sz="1400">
              <a:solidFill>
                <a:prstClr val="black"/>
              </a:solidFill>
            </a:endParaRPr>
          </a:p>
          <a:p>
            <a:pPr marL="273050" marR="0" lvl="1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None/>
              <a:tabLst/>
              <a:defRPr/>
            </a:pPr>
            <a:endParaRPr lang="fr-FR" altLang="fr-FR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fr-FR" altLang="fr-FR" sz="1400" b="1">
              <a:solidFill>
                <a:prstClr val="black"/>
              </a:solidFill>
            </a:endParaRPr>
          </a:p>
          <a:p>
            <a:pPr marL="615950" marR="0" lvl="1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fr-FR" altLang="fr-FR" sz="1400" b="1">
              <a:solidFill>
                <a:prstClr val="black"/>
              </a:solidFill>
            </a:endParaRPr>
          </a:p>
          <a:p>
            <a:pPr marL="615950" marR="0" lvl="1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fr-FR" altLang="fr-FR" sz="1400" b="1">
              <a:solidFill>
                <a:prstClr val="black"/>
              </a:solidFill>
            </a:endParaRPr>
          </a:p>
          <a:p>
            <a:pPr marL="615950" marR="0" lvl="1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fr-FR" altLang="fr-FR" sz="1400" b="1">
              <a:solidFill>
                <a:prstClr val="black"/>
              </a:solidFill>
            </a:endParaRPr>
          </a:p>
          <a:p>
            <a:pPr marL="0" marR="0" indent="0" algn="l" defTabSz="914400" rtl="0" eaLnBrk="0" fontAlgn="base" latinLnBrk="0" hangingPunct="0">
              <a:spcAft>
                <a:spcPct val="0"/>
              </a:spcAft>
              <a:buSzTx/>
              <a:buNone/>
              <a:tabLst/>
              <a:defRPr/>
            </a:pPr>
            <a:endParaRPr lang="fr-FR" altLang="fr-FR">
              <a:solidFill>
                <a:prstClr val="black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01729A-EA33-B2FF-4887-C24CF5F9873C}"/>
              </a:ext>
            </a:extLst>
          </p:cNvPr>
          <p:cNvSpPr txBox="1"/>
          <p:nvPr/>
        </p:nvSpPr>
        <p:spPr>
          <a:xfrm>
            <a:off x="5203596" y="697636"/>
            <a:ext cx="6127422" cy="28223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47675" marR="0" lvl="0" indent="-447675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fr-FR" alt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Mise en place d’un syndicat de production à l’échelle départemental ou infra-départementale</a:t>
            </a:r>
            <a:endParaRPr lang="fr-FR" sz="2000">
              <a:solidFill>
                <a:prstClr val="black"/>
              </a:solidFill>
              <a:latin typeface="Arial"/>
              <a:ea typeface="Calibri"/>
              <a:cs typeface="Arial"/>
            </a:endParaRPr>
          </a:p>
          <a:p>
            <a:pPr>
              <a:spcBef>
                <a:spcPts val="0"/>
              </a:spcBef>
              <a:buClr>
                <a:srgbClr val="FF0000"/>
              </a:buClr>
              <a:defRPr/>
            </a:pPr>
            <a:endParaRPr lang="fr-FR" altLang="fr-FR" b="1">
              <a:solidFill>
                <a:prstClr val="black"/>
              </a:solidFill>
              <a:latin typeface="Arial"/>
              <a:cs typeface="Arial"/>
            </a:endParaRPr>
          </a:p>
          <a:p>
            <a:pPr marL="615950" lvl="1" indent="-34290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fr-FR" altLang="fr-FR" sz="1400" u="sng">
                <a:solidFill>
                  <a:prstClr val="black"/>
                </a:solidFill>
                <a:latin typeface="Arial"/>
                <a:cs typeface="Arial"/>
              </a:rPr>
              <a:t>COTEAUP Centre </a:t>
            </a:r>
            <a:r>
              <a:rPr lang="fr-FR" altLang="fr-FR" sz="1400">
                <a:solidFill>
                  <a:prstClr val="black"/>
                </a:solidFill>
                <a:latin typeface="Arial"/>
                <a:cs typeface="Arial"/>
              </a:rPr>
              <a:t>: Majoritairement </a:t>
            </a:r>
            <a:r>
              <a:rPr lang="fr-FR" altLang="fr-FR" sz="1400" b="1">
                <a:solidFill>
                  <a:srgbClr val="AADC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pour</a:t>
            </a:r>
          </a:p>
          <a:p>
            <a:pPr marL="615950" lvl="1" indent="-34290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fr-FR" sz="1400" u="sng">
                <a:solidFill>
                  <a:prstClr val="black"/>
                </a:solidFill>
                <a:latin typeface="Arial"/>
                <a:ea typeface="Calibri"/>
                <a:cs typeface="Arial"/>
              </a:rPr>
              <a:t>COTEAUP E2M </a:t>
            </a:r>
            <a:r>
              <a:rPr lang="fr-FR" sz="1400">
                <a:solidFill>
                  <a:prstClr val="black"/>
                </a:solidFill>
                <a:latin typeface="Arial"/>
                <a:ea typeface="Calibri"/>
                <a:cs typeface="Arial"/>
              </a:rPr>
              <a:t>: Majoritairement </a:t>
            </a:r>
            <a:r>
              <a:rPr lang="fr-FR" sz="1400" b="1">
                <a:solidFill>
                  <a:srgbClr val="FFC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Arial"/>
              </a:rPr>
              <a:t>contre</a:t>
            </a:r>
          </a:p>
          <a:p>
            <a:pPr marL="615950" lvl="1" indent="-34290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US" sz="1400" u="sng">
                <a:solidFill>
                  <a:srgbClr val="002140"/>
                </a:solidFill>
                <a:latin typeface="Arial"/>
                <a:ea typeface="Calibri"/>
                <a:cs typeface="Arial"/>
              </a:rPr>
              <a:t>COTEAUP Sud Ouest </a:t>
            </a:r>
            <a:r>
              <a:rPr lang="en-US" sz="1400">
                <a:solidFill>
                  <a:srgbClr val="002140"/>
                </a:solidFill>
                <a:latin typeface="Arial"/>
                <a:ea typeface="Calibri"/>
                <a:cs typeface="Arial"/>
              </a:rPr>
              <a:t>: Pas de </a:t>
            </a:r>
            <a:r>
              <a:rPr lang="en-US" sz="140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positionnement</a:t>
            </a:r>
            <a:r>
              <a:rPr lang="en-US" sz="140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40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clair</a:t>
            </a:r>
            <a:endParaRPr lang="en-US" sz="1400">
              <a:solidFill>
                <a:srgbClr val="002140"/>
              </a:solidFill>
              <a:latin typeface="Arial"/>
              <a:ea typeface="Calibri"/>
              <a:cs typeface="Arial"/>
            </a:endParaRPr>
          </a:p>
          <a:p>
            <a:pPr marL="615950" lvl="1" indent="-34290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US" sz="1400" u="sng">
                <a:solidFill>
                  <a:srgbClr val="002140"/>
                </a:solidFill>
                <a:latin typeface="Arial"/>
                <a:ea typeface="Calibri"/>
                <a:cs typeface="Arial"/>
              </a:rPr>
              <a:t>COTEAUP Médoc </a:t>
            </a:r>
            <a:r>
              <a:rPr lang="en-US" sz="1400">
                <a:solidFill>
                  <a:srgbClr val="002140"/>
                </a:solidFill>
                <a:latin typeface="Arial"/>
                <a:ea typeface="Calibri"/>
                <a:cs typeface="Arial"/>
              </a:rPr>
              <a:t>: </a:t>
            </a:r>
            <a:r>
              <a:rPr lang="fr-FR" sz="1400">
                <a:solidFill>
                  <a:prstClr val="black"/>
                </a:solidFill>
                <a:latin typeface="Arial"/>
                <a:ea typeface="Calibri"/>
                <a:cs typeface="Arial"/>
              </a:rPr>
              <a:t>Majoritairement </a:t>
            </a:r>
            <a:r>
              <a:rPr lang="fr-FR" sz="1400" b="1">
                <a:solidFill>
                  <a:srgbClr val="FFC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Arial"/>
              </a:rPr>
              <a:t>contre</a:t>
            </a:r>
            <a:endParaRPr lang="en-US" sz="1400">
              <a:solidFill>
                <a:srgbClr val="002140"/>
              </a:solidFill>
              <a:latin typeface="Arial"/>
              <a:ea typeface="Calibri"/>
              <a:cs typeface="Arial"/>
            </a:endParaRPr>
          </a:p>
          <a:p>
            <a:pPr marL="615950" lvl="1" indent="-34290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US" sz="1400" u="sng">
                <a:solidFill>
                  <a:srgbClr val="002140"/>
                </a:solidFill>
                <a:latin typeface="Arial"/>
                <a:ea typeface="Calibri"/>
                <a:cs typeface="Arial"/>
              </a:rPr>
              <a:t>COTEAUP Haute Gironde </a:t>
            </a:r>
            <a:r>
              <a:rPr lang="en-US" sz="1400" u="sng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Libournais</a:t>
            </a:r>
            <a:r>
              <a:rPr lang="en-US" sz="1400" u="sng">
                <a:solidFill>
                  <a:srgbClr val="00214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400">
                <a:solidFill>
                  <a:srgbClr val="002140"/>
                </a:solidFill>
                <a:latin typeface="Arial"/>
                <a:ea typeface="Calibri"/>
                <a:cs typeface="Arial"/>
              </a:rPr>
              <a:t>: </a:t>
            </a:r>
            <a:r>
              <a:rPr lang="fr-FR" altLang="fr-FR" sz="1400">
                <a:solidFill>
                  <a:prstClr val="black"/>
                </a:solidFill>
                <a:latin typeface="Arial"/>
                <a:cs typeface="Arial"/>
              </a:rPr>
              <a:t>Majoritairement </a:t>
            </a:r>
            <a:r>
              <a:rPr lang="fr-FR" altLang="fr-FR" sz="1400" b="1">
                <a:solidFill>
                  <a:srgbClr val="AADC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pour</a:t>
            </a:r>
            <a:endParaRPr lang="en-US" sz="1400">
              <a:solidFill>
                <a:srgbClr val="002140"/>
              </a:solidFill>
              <a:latin typeface="Arial"/>
              <a:ea typeface="Calibri"/>
              <a:cs typeface="Arial"/>
            </a:endParaRPr>
          </a:p>
          <a:p>
            <a:pPr marL="615950" lvl="1" indent="-34290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US" sz="1400" u="sng">
                <a:solidFill>
                  <a:srgbClr val="002140"/>
                </a:solidFill>
                <a:latin typeface="Arial"/>
                <a:ea typeface="Calibri"/>
                <a:cs typeface="Arial"/>
              </a:rPr>
              <a:t>COTEAUP Sud Gironde </a:t>
            </a:r>
            <a:r>
              <a:rPr lang="en-US" sz="1400">
                <a:solidFill>
                  <a:srgbClr val="002140"/>
                </a:solidFill>
                <a:latin typeface="Arial"/>
                <a:ea typeface="Calibri"/>
                <a:cs typeface="Arial"/>
              </a:rPr>
              <a:t>: Tendance </a:t>
            </a:r>
            <a:r>
              <a:rPr lang="en-US" sz="140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contrastée</a:t>
            </a:r>
            <a:endParaRPr lang="en-US" sz="1400">
              <a:solidFill>
                <a:srgbClr val="002140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163EC27-8C49-3AC9-03EE-AD1C808F25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9023" y="579675"/>
            <a:ext cx="2071238" cy="121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96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03FB0-1C8E-5676-7765-F0FF02870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9F005A-20E6-2C8F-D56F-7EF3EAECB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3142"/>
            <a:ext cx="5467350" cy="481181"/>
          </a:xfrm>
        </p:spPr>
        <p:txBody>
          <a:bodyPr/>
          <a:lstStyle/>
          <a:p>
            <a:r>
              <a:rPr lang="fr-FR">
                <a:latin typeface="Arial"/>
                <a:cs typeface="Arial"/>
              </a:rPr>
              <a:t>Retours sur la partie gouvernance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2D2EEF-B8D0-9B23-BD55-826A1ABBA2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9107" y="634323"/>
            <a:ext cx="10732780" cy="3257507"/>
          </a:xfrm>
        </p:spPr>
        <p:txBody>
          <a:bodyPr/>
          <a:lstStyle/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endParaRPr lang="fr-FR" altLang="fr-FR" sz="1400">
              <a:solidFill>
                <a:prstClr val="black"/>
              </a:solidFill>
            </a:endParaRPr>
          </a:p>
          <a:p>
            <a:pPr marL="273050" marR="0" lvl="1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None/>
              <a:tabLst/>
              <a:defRPr/>
            </a:pPr>
            <a:endParaRPr lang="fr-FR" altLang="fr-FR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fr-FR" altLang="fr-FR" sz="1400" b="1">
              <a:solidFill>
                <a:prstClr val="black"/>
              </a:solidFill>
            </a:endParaRPr>
          </a:p>
          <a:p>
            <a:pPr marL="615950" marR="0" lvl="1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fr-FR" altLang="fr-FR" sz="1400" b="1">
              <a:solidFill>
                <a:prstClr val="black"/>
              </a:solidFill>
            </a:endParaRPr>
          </a:p>
          <a:p>
            <a:pPr marL="615950" marR="0" lvl="1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fr-FR" altLang="fr-FR" sz="1400" b="1">
              <a:solidFill>
                <a:prstClr val="black"/>
              </a:solidFill>
            </a:endParaRPr>
          </a:p>
          <a:p>
            <a:pPr marL="615950" marR="0" lvl="1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lang="fr-FR" altLang="fr-FR" sz="1400" b="1">
              <a:solidFill>
                <a:prstClr val="black"/>
              </a:solidFill>
            </a:endParaRPr>
          </a:p>
          <a:p>
            <a:pPr marL="0" marR="0" indent="0" algn="l" defTabSz="914400" rtl="0" eaLnBrk="0" fontAlgn="base" latinLnBrk="0" hangingPunct="0">
              <a:spcAft>
                <a:spcPct val="0"/>
              </a:spcAft>
              <a:buSzTx/>
              <a:buNone/>
              <a:tabLst/>
              <a:defRPr/>
            </a:pPr>
            <a:endParaRPr lang="fr-FR" altLang="fr-FR">
              <a:solidFill>
                <a:prstClr val="black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01729A-EA33-B2FF-4887-C24CF5F9873C}"/>
              </a:ext>
            </a:extLst>
          </p:cNvPr>
          <p:cNvSpPr txBox="1"/>
          <p:nvPr/>
        </p:nvSpPr>
        <p:spPr>
          <a:xfrm>
            <a:off x="5203595" y="697636"/>
            <a:ext cx="6730257" cy="36471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47675" marR="0" lvl="0" indent="-447675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Regroupements compétences</a:t>
            </a:r>
            <a:endParaRPr lang="fr-FR" sz="2000" dirty="0">
              <a:solidFill>
                <a:prstClr val="black"/>
              </a:solidFill>
              <a:latin typeface="Arial"/>
              <a:ea typeface="Calibri"/>
              <a:cs typeface="Arial"/>
            </a:endParaRPr>
          </a:p>
          <a:p>
            <a:pPr>
              <a:spcBef>
                <a:spcPts val="0"/>
              </a:spcBef>
              <a:buClr>
                <a:srgbClr val="FF0000"/>
              </a:buClr>
              <a:defRPr/>
            </a:pPr>
            <a:endParaRPr lang="fr-FR" altLang="fr-FR" b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615950" lvl="1" indent="-3429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fr-FR" altLang="fr-FR" sz="1400" u="sng" dirty="0">
                <a:solidFill>
                  <a:prstClr val="black"/>
                </a:solidFill>
                <a:latin typeface="Arial"/>
                <a:cs typeface="Arial"/>
              </a:rPr>
              <a:t>COTEAUP Centre </a:t>
            </a:r>
            <a:r>
              <a:rPr lang="fr-FR" altLang="fr-FR" sz="1400" dirty="0">
                <a:solidFill>
                  <a:prstClr val="black"/>
                </a:solidFill>
                <a:latin typeface="Arial"/>
                <a:cs typeface="Arial"/>
              </a:rPr>
              <a:t>: Majoritairement </a:t>
            </a:r>
            <a:r>
              <a:rPr lang="fr-FR" sz="1400" b="1" dirty="0">
                <a:solidFill>
                  <a:srgbClr val="FFC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Arial"/>
              </a:rPr>
              <a:t>contre 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–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regroupement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EPCI pour St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Selve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et technique pour La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Brède</a:t>
            </a:r>
            <a:endParaRPr lang="en-US" sz="1400" dirty="0">
              <a:solidFill>
                <a:srgbClr val="002140"/>
              </a:solidFill>
              <a:latin typeface="Arial"/>
              <a:ea typeface="Calibri"/>
              <a:cs typeface="Arial"/>
            </a:endParaRPr>
          </a:p>
          <a:p>
            <a:pPr marL="615950" lvl="1" indent="-3429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fr-FR" sz="1400" u="sng" dirty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COTEAUP E2M </a:t>
            </a:r>
            <a:r>
              <a:rPr lang="fr-FR" sz="1400" dirty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: Majoritairement </a:t>
            </a:r>
            <a:r>
              <a:rPr lang="fr-FR" sz="1400" b="1" dirty="0">
                <a:solidFill>
                  <a:srgbClr val="FFC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Arial"/>
              </a:rPr>
              <a:t>contre</a:t>
            </a:r>
          </a:p>
          <a:p>
            <a:pPr marL="615950" lvl="1" indent="-3429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US" sz="1400" u="sng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COTEAUP </a:t>
            </a:r>
            <a:r>
              <a:rPr lang="en-US" sz="1400" u="sng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Sud</a:t>
            </a:r>
            <a:r>
              <a:rPr lang="en-US" sz="1400" u="sng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400" u="sng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Ouest</a:t>
            </a:r>
            <a:r>
              <a:rPr lang="en-US" sz="1400" u="sng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: Pas de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positionnement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–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regroupement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EPCI pour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Cestas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</a:t>
            </a:r>
          </a:p>
          <a:p>
            <a:pPr marL="615950" lvl="1" indent="-3429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US" sz="1400" u="sng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COTEAUP </a:t>
            </a:r>
            <a:r>
              <a:rPr lang="en-US" sz="1400" u="sng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Médoc</a:t>
            </a:r>
            <a:r>
              <a:rPr lang="en-US" sz="1400" u="sng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Majoritairement </a:t>
            </a:r>
            <a:r>
              <a:rPr lang="fr-FR" sz="1400" b="1" dirty="0">
                <a:solidFill>
                  <a:srgbClr val="FFC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Arial"/>
              </a:rPr>
              <a:t>contre</a:t>
            </a:r>
            <a:endParaRPr lang="en-US" sz="1400" dirty="0">
              <a:solidFill>
                <a:srgbClr val="002140"/>
              </a:solidFill>
              <a:latin typeface="Arial"/>
              <a:ea typeface="Calibri"/>
              <a:cs typeface="Arial"/>
            </a:endParaRPr>
          </a:p>
          <a:p>
            <a:pPr marL="615950" lvl="1" indent="-3429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US" sz="1400" u="sng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COTEAUP Haute Gironde </a:t>
            </a:r>
            <a:r>
              <a:rPr lang="en-US" sz="1400" u="sng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Libournais</a:t>
            </a:r>
            <a:r>
              <a:rPr lang="en-US" sz="1400" u="sng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: </a:t>
            </a:r>
            <a:r>
              <a:rPr lang="fr-FR" altLang="fr-FR" sz="1400" dirty="0">
                <a:solidFill>
                  <a:prstClr val="black"/>
                </a:solidFill>
                <a:latin typeface="Arial"/>
                <a:cs typeface="Arial"/>
              </a:rPr>
              <a:t>Majoritairement </a:t>
            </a:r>
            <a:r>
              <a:rPr lang="fr-FR" sz="1400" b="1" dirty="0">
                <a:solidFill>
                  <a:srgbClr val="FFC2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Calibri"/>
                <a:cs typeface="Arial"/>
              </a:rPr>
              <a:t>contre</a:t>
            </a:r>
            <a:endParaRPr lang="en-US" sz="1400" dirty="0">
              <a:solidFill>
                <a:srgbClr val="002140"/>
              </a:solidFill>
              <a:latin typeface="Arial"/>
              <a:ea typeface="Calibri"/>
              <a:cs typeface="Arial"/>
            </a:endParaRPr>
          </a:p>
          <a:p>
            <a:pPr marL="615950" lvl="1" indent="-3429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US" sz="1400" u="sng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COTEAUP </a:t>
            </a:r>
            <a:r>
              <a:rPr lang="en-US" sz="1400" u="sng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Sud</a:t>
            </a:r>
            <a:r>
              <a:rPr lang="en-US" sz="1400" u="sng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Gironde 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: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Positionnement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varié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–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regroupement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technique pour Grand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Bazadais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,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Grignols-Lerm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et Musset,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Villandraut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et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Louchats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Origne</a:t>
            </a:r>
            <a:r>
              <a:rPr lang="en-US" sz="1400" dirty="0">
                <a:solidFill>
                  <a:srgbClr val="00214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400" dirty="0" err="1">
                <a:solidFill>
                  <a:srgbClr val="002140"/>
                </a:solidFill>
                <a:latin typeface="Arial"/>
                <a:ea typeface="Calibri"/>
                <a:cs typeface="Arial"/>
              </a:rPr>
              <a:t>Guillos</a:t>
            </a:r>
            <a:endParaRPr lang="en-US" sz="1400" dirty="0">
              <a:solidFill>
                <a:srgbClr val="002140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0621AD-8F21-2B70-BDFD-44D97C0C66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976" y="634323"/>
            <a:ext cx="4822108" cy="52185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B33B33-0CA8-AB90-17A3-684195A7205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9619" y="634323"/>
            <a:ext cx="2114845" cy="147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59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945A9-91DE-62E2-E715-14B87CE2C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679CCA-B7CC-226E-FE89-F18FAB0B0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142"/>
            <a:ext cx="7273065" cy="481181"/>
          </a:xfrm>
        </p:spPr>
        <p:txBody>
          <a:bodyPr/>
          <a:lstStyle/>
          <a:p>
            <a:r>
              <a:rPr lang="fr-FR" dirty="0">
                <a:latin typeface="Arial"/>
                <a:cs typeface="Arial"/>
              </a:rPr>
              <a:t>Hypothèse retenue pour la gouvernance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47B706-35A7-931E-FFFA-D9D8A874EB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58582" y="2421037"/>
            <a:ext cx="6465940" cy="3245982"/>
          </a:xfrm>
        </p:spPr>
        <p:txBody>
          <a:bodyPr/>
          <a:lstStyle/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fr-FR" altLang="fr-FR" sz="1400" dirty="0">
                <a:solidFill>
                  <a:prstClr val="black"/>
                </a:solidFill>
              </a:rPr>
              <a:t>Regroupement 4 compétences pour </a:t>
            </a:r>
          </a:p>
          <a:p>
            <a:pPr marR="0" lvl="2" defTabSz="914400" latinLnBrk="0"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altLang="fr-FR" sz="1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Saucats</a:t>
            </a:r>
            <a:r>
              <a:rPr lang="fr-FR" alt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La </a:t>
            </a:r>
            <a:r>
              <a:rPr lang="fr-FR" altLang="fr-FR" sz="1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Brède</a:t>
            </a:r>
            <a:r>
              <a:rPr lang="fr-FR" alt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fr-FR" altLang="fr-FR" sz="1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Leognan</a:t>
            </a:r>
            <a:r>
              <a:rPr lang="fr-FR" alt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altLang="fr-FR" sz="1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Cadaujac</a:t>
            </a:r>
            <a:r>
              <a:rPr lang="fr-FR" alt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fr-FR" altLang="fr-FR" sz="1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Cabanac</a:t>
            </a:r>
            <a:r>
              <a:rPr lang="fr-FR" alt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</a:t>
            </a:r>
            <a:r>
              <a:rPr lang="fr-FR" altLang="fr-FR" sz="1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Villagrains</a:t>
            </a:r>
            <a:r>
              <a:rPr lang="fr-FR" altLang="fr-FR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St Selve </a:t>
            </a:r>
          </a:p>
          <a:p>
            <a:pPr marR="0" lvl="2" defTabSz="914400" latinLnBrk="0"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altLang="fr-FR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Cestas</a:t>
            </a:r>
          </a:p>
          <a:p>
            <a:pPr marR="0" lvl="2" defTabSz="914400" latinLnBrk="0"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fr-FR" altLang="fr-FR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Canéjan</a:t>
            </a: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fr-FR" altLang="fr-FR" sz="1400" dirty="0">
                <a:solidFill>
                  <a:prstClr val="black"/>
                </a:solidFill>
              </a:rPr>
              <a:t>Regroupement compétences autres que la production pour </a:t>
            </a:r>
            <a:r>
              <a:rPr lang="fr-FR" altLang="fr-FR" sz="1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Villandraut – Grand </a:t>
            </a:r>
            <a:r>
              <a:rPr lang="fr-FR" altLang="fr-FR" sz="14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Bazadais</a:t>
            </a:r>
            <a:r>
              <a:rPr lang="fr-FR" altLang="fr-FR" sz="1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Grignols et </a:t>
            </a:r>
            <a:r>
              <a:rPr lang="fr-FR" altLang="fr-FR" sz="14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Lerm</a:t>
            </a:r>
            <a:r>
              <a:rPr lang="fr-FR" altLang="fr-FR" sz="1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Musset</a:t>
            </a:r>
          </a:p>
          <a:p>
            <a:pPr marL="615950" marR="0" lvl="1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fr-FR" altLang="fr-FR" sz="1400" dirty="0">
                <a:solidFill>
                  <a:prstClr val="black"/>
                </a:solidFill>
              </a:rPr>
              <a:t>Conservation gouvernance actuelle </a:t>
            </a:r>
            <a:r>
              <a:rPr lang="fr-FR" altLang="fr-FR" sz="1400" b="1" dirty="0">
                <a:solidFill>
                  <a:srgbClr val="AADC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sauf pour la compétence production</a:t>
            </a:r>
          </a:p>
          <a:p>
            <a:pPr marL="615950" marR="0" lvl="1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fr-FR" altLang="fr-FR" sz="1400" dirty="0">
                <a:solidFill>
                  <a:prstClr val="black"/>
                </a:solidFill>
              </a:rPr>
              <a:t>Conservation de la gouvernance actuelle pour toutes les compétences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fr-FR" altLang="fr-FR" sz="1200" b="1" dirty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Communes seules</a:t>
            </a:r>
          </a:p>
          <a:p>
            <a:pPr lvl="2"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fr-FR" altLang="fr-FR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Autres structures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fr-FR" sz="1400" b="1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646C3A-719C-76F7-60C7-190D1F96F1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014" y="634322"/>
            <a:ext cx="4529426" cy="52036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F052B2-5B69-0244-F67F-81C2F26F78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5610" y="634321"/>
            <a:ext cx="5525271" cy="13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17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05C15-F300-17D6-6283-0DBABD2AE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8D9BDC-6682-D855-FFA2-D67E5EE04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142"/>
            <a:ext cx="8953499" cy="481181"/>
          </a:xfrm>
        </p:spPr>
        <p:txBody>
          <a:bodyPr/>
          <a:lstStyle/>
          <a:p>
            <a:r>
              <a:rPr lang="fr-FR" dirty="0">
                <a:latin typeface="Arial"/>
                <a:cs typeface="Arial"/>
              </a:rPr>
              <a:t>Hypothèses financières au vu des retours du </a:t>
            </a:r>
            <a:r>
              <a:rPr lang="fr-FR" dirty="0" err="1">
                <a:latin typeface="Arial"/>
                <a:cs typeface="Arial"/>
              </a:rPr>
              <a:t>Coteaup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A228A8-6D83-9C79-58EC-A1E326E873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9107" y="619946"/>
            <a:ext cx="11156462" cy="17018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Symbol" panose="05050102010706020507" pitchFamily="18" charset="2"/>
              <a:buChar char="Þ"/>
            </a:pPr>
            <a:r>
              <a:rPr lang="fr-FR" sz="1800" b="1" dirty="0">
                <a:solidFill>
                  <a:prstClr val="black"/>
                </a:solidFill>
                <a:latin typeface="Arial"/>
                <a:cs typeface="Arial"/>
              </a:rPr>
              <a:t>Conditions de financement- à affiner avec la Banque des territoires</a:t>
            </a:r>
            <a:endParaRPr lang="fr-FR" sz="14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Durée des emprunts :</a:t>
            </a:r>
            <a:r>
              <a:rPr lang="fr-FR" sz="1400" dirty="0">
                <a:solidFill>
                  <a:prstClr val="black"/>
                </a:solidFill>
                <a:latin typeface="Arial"/>
                <a:cs typeface="Arial"/>
              </a:rPr>
              <a:t> 20 →  </a:t>
            </a: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40 ans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Taux des emprunts </a:t>
            </a:r>
            <a:r>
              <a:rPr lang="fr-FR" sz="1400" dirty="0">
                <a:solidFill>
                  <a:prstClr val="black"/>
                </a:solidFill>
                <a:latin typeface="Arial"/>
                <a:cs typeface="Arial"/>
              </a:rPr>
              <a:t>: 3% →  </a:t>
            </a: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4%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Taux de subvention : 12</a:t>
            </a:r>
            <a:r>
              <a:rPr lang="fr-FR" sz="1400" b="1" baseline="30000" dirty="0">
                <a:solidFill>
                  <a:prstClr val="black"/>
                </a:solidFill>
                <a:latin typeface="Arial"/>
                <a:cs typeface="Arial"/>
              </a:rPr>
              <a:t>ème</a:t>
            </a: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 programme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Plafond d’augmentation tarifaire annuelle </a:t>
            </a:r>
            <a:r>
              <a:rPr lang="fr-FR" sz="1400" dirty="0">
                <a:solidFill>
                  <a:prstClr val="black"/>
                </a:solidFill>
                <a:latin typeface="Arial"/>
                <a:cs typeface="Arial"/>
              </a:rPr>
              <a:t>: 20% →</a:t>
            </a: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 6%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C963E09B-8347-02EF-8E50-64803DDEB163}"/>
              </a:ext>
            </a:extLst>
          </p:cNvPr>
          <p:cNvSpPr txBox="1">
            <a:spLocks/>
          </p:cNvSpPr>
          <p:nvPr/>
        </p:nvSpPr>
        <p:spPr bwMode="auto">
          <a:xfrm>
            <a:off x="389107" y="2321746"/>
            <a:ext cx="11156462" cy="106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47675" indent="-447675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2400" b="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15950" indent="-3429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20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18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Symbol" panose="05050102010706020507" pitchFamily="18" charset="2"/>
              <a:buChar char="Þ"/>
            </a:pPr>
            <a:r>
              <a:rPr lang="fr-FR" sz="1800" b="1" dirty="0">
                <a:solidFill>
                  <a:prstClr val="black"/>
                </a:solidFill>
                <a:latin typeface="Arial"/>
                <a:cs typeface="Arial"/>
              </a:rPr>
              <a:t>Stratégie de financement</a:t>
            </a:r>
            <a:endParaRPr lang="fr-FR" sz="22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Priorité de financement : </a:t>
            </a:r>
            <a:r>
              <a:rPr lang="fr-FR" sz="1400" dirty="0">
                <a:solidFill>
                  <a:prstClr val="black"/>
                </a:solidFill>
                <a:latin typeface="Arial"/>
                <a:cs typeface="Arial"/>
              </a:rPr>
              <a:t>Ajustement tarifaire puis emprunt → </a:t>
            </a: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Emprunt, puis ajustement tarifaire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Lissage des investissements : </a:t>
            </a:r>
            <a:r>
              <a:rPr lang="fr-FR" sz="1400" dirty="0">
                <a:solidFill>
                  <a:prstClr val="black"/>
                </a:solidFill>
                <a:latin typeface="Arial"/>
                <a:cs typeface="Arial"/>
              </a:rPr>
              <a:t>Passage d’un lissage annuel à une dépense en deux fois (année 1 et année 5)</a:t>
            </a:r>
            <a:endParaRPr lang="fr-FR" sz="14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C51D917A-1F09-DB1B-5D9D-D2A93669B285}"/>
              </a:ext>
            </a:extLst>
          </p:cNvPr>
          <p:cNvSpPr txBox="1">
            <a:spLocks/>
          </p:cNvSpPr>
          <p:nvPr/>
        </p:nvSpPr>
        <p:spPr bwMode="auto">
          <a:xfrm>
            <a:off x="389107" y="3407574"/>
            <a:ext cx="11156462" cy="106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47675" indent="-447675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2400" b="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15950" indent="-3429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20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18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Symbol" panose="05050102010706020507" pitchFamily="18" charset="2"/>
              <a:buChar char="Þ"/>
            </a:pPr>
            <a:r>
              <a:rPr lang="fr-FR" sz="1800" b="1" dirty="0">
                <a:solidFill>
                  <a:prstClr val="black"/>
                </a:solidFill>
                <a:latin typeface="Arial"/>
                <a:cs typeface="Arial"/>
              </a:rPr>
              <a:t>Clé de répartition des investissements</a:t>
            </a:r>
            <a:endParaRPr lang="fr-FR" sz="22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prstClr val="black"/>
                </a:solidFill>
                <a:latin typeface="Arial"/>
                <a:cs typeface="Arial"/>
              </a:rPr>
              <a:t>Renforcement du poids des volumes prélevés → de </a:t>
            </a:r>
            <a:r>
              <a:rPr lang="fr-FR" sz="1400" b="1" dirty="0">
                <a:solidFill>
                  <a:prstClr val="black"/>
                </a:solidFill>
                <a:latin typeface="Arial"/>
                <a:cs typeface="Arial"/>
              </a:rPr>
              <a:t>52 / 24 / 24 à jusqu’à 72 / 14 / 14 </a:t>
            </a:r>
            <a:r>
              <a:rPr lang="fr-FR" sz="1400" dirty="0">
                <a:solidFill>
                  <a:prstClr val="black"/>
                </a:solidFill>
                <a:latin typeface="Arial"/>
                <a:cs typeface="Arial"/>
              </a:rPr>
              <a:t>si nécessaire</a:t>
            </a:r>
          </a:p>
          <a:p>
            <a:pPr marL="273050" lvl="1" indent="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None/>
            </a:pPr>
            <a:r>
              <a:rPr lang="fr-FR" sz="1400" dirty="0">
                <a:solidFill>
                  <a:prstClr val="black"/>
                </a:solidFill>
                <a:latin typeface="Arial"/>
                <a:cs typeface="Arial"/>
              </a:rPr>
              <a:t>				  (volumes / modernisation / capacité contributive)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CE528E49-6443-7334-4A31-CAEDA9169431}"/>
              </a:ext>
            </a:extLst>
          </p:cNvPr>
          <p:cNvSpPr txBox="1">
            <a:spLocks/>
          </p:cNvSpPr>
          <p:nvPr/>
        </p:nvSpPr>
        <p:spPr bwMode="auto">
          <a:xfrm>
            <a:off x="389107" y="4271912"/>
            <a:ext cx="5122693" cy="14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47675" indent="-447675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2400" b="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15950" indent="-3429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20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18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Symbol" panose="05050102010706020507" pitchFamily="18" charset="2"/>
              <a:buChar char="Þ"/>
            </a:pPr>
            <a:r>
              <a:rPr lang="fr-FR" sz="1800" b="1">
                <a:solidFill>
                  <a:prstClr val="black"/>
                </a:solidFill>
                <a:latin typeface="Arial"/>
                <a:cs typeface="Arial"/>
              </a:rPr>
              <a:t>Indicateurs de lecture financière</a:t>
            </a:r>
            <a:endParaRPr lang="fr-FR" sz="2200" b="1">
              <a:solidFill>
                <a:prstClr val="black"/>
              </a:solidFill>
              <a:latin typeface="Arial"/>
              <a:cs typeface="Arial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b="1">
                <a:solidFill>
                  <a:prstClr val="black"/>
                </a:solidFill>
                <a:latin typeface="Arial"/>
                <a:cs typeface="Arial"/>
              </a:rPr>
              <a:t>Maîtrise du prix de l’eau : </a:t>
            </a:r>
            <a:r>
              <a:rPr lang="fr-FR" sz="1400">
                <a:solidFill>
                  <a:prstClr val="black"/>
                </a:solidFill>
                <a:latin typeface="Arial"/>
                <a:cs typeface="Arial"/>
              </a:rPr>
              <a:t>37 %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b="1">
                <a:solidFill>
                  <a:prstClr val="black"/>
                </a:solidFill>
                <a:latin typeface="Arial"/>
                <a:cs typeface="Arial"/>
              </a:rPr>
              <a:t>Capacité de sécurité financière : </a:t>
            </a:r>
            <a:r>
              <a:rPr lang="fr-FR" sz="1400">
                <a:solidFill>
                  <a:prstClr val="black"/>
                </a:solidFill>
                <a:latin typeface="Arial"/>
                <a:cs typeface="Arial"/>
              </a:rPr>
              <a:t>34 %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b="1">
                <a:solidFill>
                  <a:prstClr val="black"/>
                </a:solidFill>
                <a:latin typeface="Arial"/>
                <a:cs typeface="Arial"/>
              </a:rPr>
              <a:t>Niveau d’endettement : </a:t>
            </a:r>
            <a:r>
              <a:rPr lang="fr-FR" sz="1400">
                <a:solidFill>
                  <a:prstClr val="black"/>
                </a:solidFill>
                <a:latin typeface="Arial"/>
                <a:cs typeface="Arial"/>
              </a:rPr>
              <a:t>29 %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E72EF768-35EE-BEDB-5A1A-06E19E7E7573}"/>
              </a:ext>
            </a:extLst>
          </p:cNvPr>
          <p:cNvSpPr txBox="1">
            <a:spLocks/>
          </p:cNvSpPr>
          <p:nvPr/>
        </p:nvSpPr>
        <p:spPr bwMode="auto">
          <a:xfrm>
            <a:off x="6231107" y="4472754"/>
            <a:ext cx="5122693" cy="14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47675" indent="-447675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2400" b="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15950" indent="-3429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20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altLang="fr-FR" sz="180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Symbol" panose="05050102010706020507" pitchFamily="18" charset="2"/>
              <a:buChar char="Þ"/>
            </a:pPr>
            <a:r>
              <a:rPr lang="fr-FR" sz="1800" b="1">
                <a:solidFill>
                  <a:prstClr val="black"/>
                </a:solidFill>
                <a:latin typeface="Arial"/>
                <a:cs typeface="Arial"/>
              </a:rPr>
              <a:t>Autres ajustements</a:t>
            </a:r>
            <a:endParaRPr lang="fr-FR" sz="2200" b="1">
              <a:solidFill>
                <a:prstClr val="black"/>
              </a:solidFill>
              <a:latin typeface="Arial"/>
              <a:cs typeface="Arial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1400" b="1">
                <a:solidFill>
                  <a:prstClr val="black"/>
                </a:solidFill>
                <a:latin typeface="Arial"/>
                <a:cs typeface="Arial"/>
              </a:rPr>
              <a:t>Position de Bordeaux Métropole hors Syndicat de production</a:t>
            </a:r>
            <a:endParaRPr lang="fr-FR" sz="14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8174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569C4BE-B3DE-CE3B-906F-089BD80A7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8287" y="1258956"/>
            <a:ext cx="4385733" cy="890304"/>
          </a:xfrm>
        </p:spPr>
        <p:txBody>
          <a:bodyPr/>
          <a:lstStyle/>
          <a:p>
            <a:r>
              <a:rPr lang="fr-FR" sz="2650" dirty="0">
                <a:latin typeface="Arial"/>
                <a:cs typeface="Arial"/>
              </a:rPr>
              <a:t>Calendrier et suite</a:t>
            </a:r>
          </a:p>
        </p:txBody>
      </p:sp>
      <p:pic>
        <p:nvPicPr>
          <p:cNvPr id="5" name="Picture 4" descr="Résultat de recherche d'images pour &quot;cap hornier logo&quot;&quot;">
            <a:extLst>
              <a:ext uri="{FF2B5EF4-FFF2-40B4-BE49-F238E27FC236}">
                <a16:creationId xmlns:a16="http://schemas.microsoft.com/office/drawing/2014/main" id="{222114E2-E8A1-DFB5-C9FB-397A26AA2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4485" y="6114400"/>
            <a:ext cx="1199044" cy="48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ésultat de recherche d'images pour &quot;neorama logo&quot;&quot;">
            <a:extLst>
              <a:ext uri="{FF2B5EF4-FFF2-40B4-BE49-F238E27FC236}">
                <a16:creationId xmlns:a16="http://schemas.microsoft.com/office/drawing/2014/main" id="{22D67FE0-92D7-91D4-5BA2-84EC0B1120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60171" y="6086546"/>
            <a:ext cx="1003176" cy="87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image028917">
            <a:extLst>
              <a:ext uri="{FF2B5EF4-FFF2-40B4-BE49-F238E27FC236}">
                <a16:creationId xmlns:a16="http://schemas.microsoft.com/office/drawing/2014/main" id="{F459C527-F7A6-DDD2-8AD6-F01ACF52E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7842" y="6122120"/>
            <a:ext cx="721191" cy="60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4902680-8BCB-4C7D-0BA3-DF0CA0E0C19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287" y="6157904"/>
            <a:ext cx="1043417" cy="57635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5831231-EB2B-5E32-B1F7-5D1C55D69085}"/>
              </a:ext>
            </a:extLst>
          </p:cNvPr>
          <p:cNvGrpSpPr/>
          <p:nvPr/>
        </p:nvGrpSpPr>
        <p:grpSpPr>
          <a:xfrm>
            <a:off x="27061" y="6176308"/>
            <a:ext cx="1041043" cy="465673"/>
            <a:chOff x="27061" y="6176308"/>
            <a:chExt cx="1041043" cy="465673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FD1E4B10-3274-4F2A-9F87-ED2955989D2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61" y="6176308"/>
              <a:ext cx="997777" cy="249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F8339DE-8425-9BDE-588A-E91572C27BA0}"/>
                </a:ext>
              </a:extLst>
            </p:cNvPr>
            <p:cNvSpPr txBox="1"/>
            <p:nvPr userDrawn="1"/>
          </p:nvSpPr>
          <p:spPr>
            <a:xfrm>
              <a:off x="77127" y="6364982"/>
              <a:ext cx="9909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>
                  <a:solidFill>
                    <a:srgbClr val="B0E4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Consulting</a:t>
              </a:r>
            </a:p>
          </p:txBody>
        </p:sp>
      </p:grp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3D013855-7C28-7938-523B-01069B24A9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sz="4000" dirty="0"/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223956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64D661-2950-2F4A-235E-2E5BAF475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rial"/>
                <a:cs typeface="Arial"/>
              </a:rPr>
              <a:t>Calendrier 2025 et la suite…</a:t>
            </a:r>
          </a:p>
        </p:txBody>
      </p:sp>
      <p:graphicFrame>
        <p:nvGraphicFramePr>
          <p:cNvPr id="7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9958874"/>
              </p:ext>
            </p:extLst>
          </p:nvPr>
        </p:nvGraphicFramePr>
        <p:xfrm>
          <a:off x="-1034561" y="94395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Rectangle 7"/>
          <p:cNvSpPr/>
          <p:nvPr/>
        </p:nvSpPr>
        <p:spPr>
          <a:xfrm>
            <a:off x="2517531" y="2111254"/>
            <a:ext cx="1371600" cy="465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 novembre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3229219"/>
            <a:ext cx="1371600" cy="465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10 octobre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46331" y="1279160"/>
            <a:ext cx="1629507" cy="465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17 décembre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4048" y="252502"/>
            <a:ext cx="4313829" cy="298530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278052"/>
            <a:ext cx="3727507" cy="244617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9745" y="2577247"/>
            <a:ext cx="3180590" cy="21203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3838" y="4996986"/>
            <a:ext cx="1108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Travail de fond sur la mandature 2026</a:t>
            </a:r>
            <a:r>
              <a:rPr lang="fr-FR" dirty="0"/>
              <a:t>   					</a:t>
            </a:r>
            <a:r>
              <a:rPr lang="fr-FR" b="1" dirty="0"/>
              <a:t>Animation en lien avec le 									travail prospectif sur 2050</a:t>
            </a:r>
          </a:p>
        </p:txBody>
      </p:sp>
    </p:spTree>
    <p:extLst>
      <p:ext uri="{BB962C8B-B14F-4D97-AF65-F5344CB8AC3E}">
        <p14:creationId xmlns:p14="http://schemas.microsoft.com/office/powerpoint/2010/main" val="387533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33E5F766-0E01-384F-66C8-1F715ABF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927" y="2094173"/>
            <a:ext cx="9393381" cy="1325563"/>
          </a:xfrm>
        </p:spPr>
        <p:txBody>
          <a:bodyPr>
            <a:noAutofit/>
          </a:bodyPr>
          <a:lstStyle/>
          <a:p>
            <a:r>
              <a:rPr lang="fr-FR" sz="5400" b="1"/>
              <a:t>Merci de votre attention!</a:t>
            </a:r>
          </a:p>
        </p:txBody>
      </p:sp>
    </p:spTree>
    <p:extLst>
      <p:ext uri="{BB962C8B-B14F-4D97-AF65-F5344CB8AC3E}">
        <p14:creationId xmlns:p14="http://schemas.microsoft.com/office/powerpoint/2010/main" val="16714813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le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83DAE7FB264C4EA7BA9E7F64A08496" ma:contentTypeVersion="18" ma:contentTypeDescription="Crée un document." ma:contentTypeScope="" ma:versionID="792faeb147b875ea01dee12fb80361b0">
  <xsd:schema xmlns:xsd="http://www.w3.org/2001/XMLSchema" xmlns:xs="http://www.w3.org/2001/XMLSchema" xmlns:p="http://schemas.microsoft.com/office/2006/metadata/properties" xmlns:ns2="21008352-7888-4476-80a5-6ebb1a07073c" xmlns:ns3="2d39b0e2-5950-4e22-86c0-36e4c201dcbb" targetNamespace="http://schemas.microsoft.com/office/2006/metadata/properties" ma:root="true" ma:fieldsID="0f7eaebd01da0dc6d87deda61877d30e" ns2:_="" ns3:_="">
    <xsd:import namespace="21008352-7888-4476-80a5-6ebb1a07073c"/>
    <xsd:import namespace="2d39b0e2-5950-4e22-86c0-36e4c201dc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x0032_024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008352-7888-4476-80a5-6ebb1a070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be140dd5-8373-4f7c-a7f0-5f0621070ac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_x0032_024" ma:index="24" nillable="true" ma:displayName="2024" ma:format="Dropdown" ma:internalName="_x0032_024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9b0e2-5950-4e22-86c0-36e4c201dcb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4436f47-0f03-4b2d-8790-215076204b2b}" ma:internalName="TaxCatchAll" ma:showField="CatchAllData" ma:web="2d39b0e2-5950-4e22-86c0-36e4c201dc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d39b0e2-5950-4e22-86c0-36e4c201dcbb"/>
    <lcf76f155ced4ddcb4097134ff3c332f xmlns="21008352-7888-4476-80a5-6ebb1a07073c">
      <Terms xmlns="http://schemas.microsoft.com/office/infopath/2007/PartnerControls"/>
    </lcf76f155ced4ddcb4097134ff3c332f>
    <_x0032_024 xmlns="21008352-7888-4476-80a5-6ebb1a07073c" xsi:nil="true"/>
  </documentManagement>
</p:properties>
</file>

<file path=customXml/itemProps1.xml><?xml version="1.0" encoding="utf-8"?>
<ds:datastoreItem xmlns:ds="http://schemas.openxmlformats.org/officeDocument/2006/customXml" ds:itemID="{C2A428CD-4BF8-430B-9DEB-86836D714B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59487C-F304-43F3-8D31-61100C2879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008352-7888-4476-80a5-6ebb1a07073c"/>
    <ds:schemaRef ds:uri="2d39b0e2-5950-4e22-86c0-36e4c201dc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6035E6-1DC1-4AC9-9F41-1CAFFA8C8BE4}">
  <ds:schemaRefs>
    <ds:schemaRef ds:uri="http://schemas.microsoft.com/office/2006/documentManagement/types"/>
    <ds:schemaRef ds:uri="http://schemas.microsoft.com/office/2006/metadata/properties"/>
    <ds:schemaRef ds:uri="2d39b0e2-5950-4e22-86c0-36e4c201dcbb"/>
    <ds:schemaRef ds:uri="http://purl.org/dc/elements/1.1/"/>
    <ds:schemaRef ds:uri="http://schemas.openxmlformats.org/package/2006/metadata/core-properties"/>
    <ds:schemaRef ds:uri="http://purl.org/dc/terms/"/>
    <ds:schemaRef ds:uri="21008352-7888-4476-80a5-6ebb1a07073c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04d09258-035b-4e4f-ae3e-d79ff3d418d8}" enabled="1" method="Standard" siteId="{f4a12867-922d-4b9d-bb85-9ee7898512a0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1489</Words>
  <Application>Microsoft Office PowerPoint</Application>
  <PresentationFormat>Grand écran</PresentationFormat>
  <Paragraphs>261</Paragraphs>
  <Slides>26</Slides>
  <Notes>20</Notes>
  <HiddenSlides>1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26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Calibri,Sans-Serif</vt:lpstr>
      <vt:lpstr>Symbol</vt:lpstr>
      <vt:lpstr>Wingdings</vt:lpstr>
      <vt:lpstr>Thème Office</vt:lpstr>
      <vt:lpstr>Conception personnalisée</vt:lpstr>
      <vt:lpstr>1_Conception personnalisée</vt:lpstr>
      <vt:lpstr>SSDEP Gironde</vt:lpstr>
      <vt:lpstr>Organisation</vt:lpstr>
      <vt:lpstr>Rappel des enjeux et des objectifs</vt:lpstr>
      <vt:lpstr>Enjeux et objectifs</vt:lpstr>
      <vt:lpstr>Contexte</vt:lpstr>
      <vt:lpstr>Présentation PowerPoint</vt:lpstr>
      <vt:lpstr>Indicateur de sécurisation</vt:lpstr>
      <vt:lpstr>Méthode et participation</vt:lpstr>
      <vt:lpstr>La méthodologie et la participation</vt:lpstr>
      <vt:lpstr>Présentation PowerPoint</vt:lpstr>
      <vt:lpstr>Présentation PowerPoint</vt:lpstr>
      <vt:lpstr>Présentation PowerPoint</vt:lpstr>
      <vt:lpstr>Participation: 2 temps</vt:lpstr>
      <vt:lpstr>Participation aux COTEAUP 2025</vt:lpstr>
      <vt:lpstr>Scénario retenu</vt:lpstr>
      <vt:lpstr>Synthèse des aménagements</vt:lpstr>
      <vt:lpstr>Retours sur la partie technique</vt:lpstr>
      <vt:lpstr>Retours sur la partie technique</vt:lpstr>
      <vt:lpstr>Hypothèse retenu pour le volet technique</vt:lpstr>
      <vt:lpstr>Retours sur la partie gouvernance</vt:lpstr>
      <vt:lpstr>Retours sur la partie gouvernance</vt:lpstr>
      <vt:lpstr>Hypothèse retenue pour la gouvernance</vt:lpstr>
      <vt:lpstr>Hypothèses financières au vu des retours du Coteaup</vt:lpstr>
      <vt:lpstr>Calendrier et suite</vt:lpstr>
      <vt:lpstr>Calendrier 2025 et la suite…</vt:lpstr>
      <vt:lpstr>Merci de votre attention!</vt:lpstr>
    </vt:vector>
  </TitlesOfParts>
  <Company>Département de la Gironde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Berengere Jonathas</dc:creator>
  <cp:lastModifiedBy>Bruno de Grissac</cp:lastModifiedBy>
  <cp:revision>20</cp:revision>
  <cp:lastPrinted>2025-01-07T16:33:41Z</cp:lastPrinted>
  <dcterms:created xsi:type="dcterms:W3CDTF">2018-09-27T13:31:11Z</dcterms:created>
  <dcterms:modified xsi:type="dcterms:W3CDTF">2025-09-22T16:02:05Z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CatchAll">
    <vt:lpwstr/>
  </property>
  <property fmtid="{D5CDD505-2E9C-101B-9397-08002B2CF9AE}" pid="3" name="lcf76f155ced4ddcb4097134ff3c332f">
    <vt:lpwstr/>
  </property>
  <property fmtid="{D5CDD505-2E9C-101B-9397-08002B2CF9AE}" pid="4" name="ClassificationContentMarkingFooterLocations">
    <vt:lpwstr>Thème Office:3\Conception personnalisée:3\1_Conception personnalisée:8</vt:lpwstr>
  </property>
  <property fmtid="{D5CDD505-2E9C-101B-9397-08002B2CF9AE}" pid="5" name="ClassificationContentMarkingFooterText">
    <vt:lpwstr>General</vt:lpwstr>
  </property>
  <property fmtid="{D5CDD505-2E9C-101B-9397-08002B2CF9AE}" pid="6" name="ContentTypeId">
    <vt:lpwstr>0x010100FC83DAE7FB264C4EA7BA9E7F64A08496</vt:lpwstr>
  </property>
  <property fmtid="{D5CDD505-2E9C-101B-9397-08002B2CF9AE}" pid="7" name="MediaServiceImageTags">
    <vt:lpwstr/>
  </property>
</Properties>
</file>