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346" r:id="rId3"/>
    <p:sldId id="347" r:id="rId4"/>
    <p:sldId id="348" r:id="rId5"/>
    <p:sldId id="362" r:id="rId6"/>
    <p:sldId id="355" r:id="rId7"/>
    <p:sldId id="353" r:id="rId8"/>
    <p:sldId id="356" r:id="rId9"/>
    <p:sldId id="357" r:id="rId10"/>
    <p:sldId id="352" r:id="rId11"/>
    <p:sldId id="359" r:id="rId12"/>
    <p:sldId id="360" r:id="rId13"/>
    <p:sldId id="350" r:id="rId14"/>
    <p:sldId id="361" r:id="rId15"/>
    <p:sldId id="351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4A5"/>
    <a:srgbClr val="FF0000"/>
    <a:srgbClr val="1341A1"/>
    <a:srgbClr val="EBF1DE"/>
    <a:srgbClr val="FFCC00"/>
    <a:srgbClr val="0D709F"/>
    <a:srgbClr val="333399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4736A4-0B1B-2C43-E1CC-81FBC6324A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EA25F5-8460-3275-669D-863A3A4180CA}"/>
              </a:ext>
            </a:extLst>
          </p:cNvPr>
          <p:cNvSpPr txBox="1"/>
          <p:nvPr/>
        </p:nvSpPr>
        <p:spPr>
          <a:xfrm>
            <a:off x="501129" y="1433335"/>
            <a:ext cx="814174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29 septembre 2022 : </a:t>
            </a:r>
            <a:r>
              <a:rPr lang="fr-FR" sz="2200" dirty="0">
                <a:solidFill>
                  <a:srgbClr val="0070C0"/>
                </a:solidFill>
              </a:rPr>
              <a:t>engagement procédure de révision du SCoT du Grand Libournais approuvé en octobre 2016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Mars 2024 à juin 2025 : </a:t>
            </a:r>
          </a:p>
          <a:p>
            <a:pPr marL="34290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plusieurs ateliers "Eau"</a:t>
            </a:r>
          </a:p>
          <a:p>
            <a:pPr marL="34290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4 réunions "Assises de l’eau" avec l’ensemble des acteurs de l’eau et de l’urbanisme (Etat, services d’eau, syndicats de rivières, EPTB, EPCI, Communes, SCoT) – grandes concertations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De janvier à mars 2025 : </a:t>
            </a:r>
          </a:p>
          <a:p>
            <a:pPr marL="34290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Accompagnement du SMEGREG sur une prospective des besoins en AEP futurs (2035 – 2045)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9 septembre 2025 : </a:t>
            </a:r>
            <a:r>
              <a:rPr lang="fr-FR" sz="2200" dirty="0">
                <a:solidFill>
                  <a:srgbClr val="0070C0"/>
                </a:solidFill>
              </a:rPr>
              <a:t>projet de SCOT (15 pièces et 1314 pages)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	Janvier 2026 : </a:t>
            </a:r>
            <a:r>
              <a:rPr lang="fr-FR" sz="2200" dirty="0">
                <a:solidFill>
                  <a:srgbClr val="0070C0"/>
                </a:solidFill>
              </a:rPr>
              <a:t>enquête publique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A1570-E897-AAE0-3295-DB35E4CB4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4B88E16-8223-1D2C-71DF-33DDFEADEB63}"/>
              </a:ext>
            </a:extLst>
          </p:cNvPr>
          <p:cNvSpPr txBox="1"/>
          <p:nvPr/>
        </p:nvSpPr>
        <p:spPr>
          <a:xfrm>
            <a:off x="254525" y="1912601"/>
            <a:ext cx="448125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10 services </a:t>
            </a:r>
            <a:r>
              <a:rPr lang="fr-FR" sz="2000" dirty="0">
                <a:solidFill>
                  <a:srgbClr val="0070C0"/>
                </a:solidFill>
              </a:rPr>
              <a:t>producteurs et/ou distributeurs d’eau potable sur le territoire du SCoT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16 millions de 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 prélevés </a:t>
            </a:r>
            <a:r>
              <a:rPr lang="fr-FR" sz="2000" dirty="0">
                <a:solidFill>
                  <a:srgbClr val="0070C0"/>
                </a:solidFill>
              </a:rPr>
              <a:t>en 2023, à plus de 75% issus de l’Eocène Centre déficitaire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plusieurs services en difficulté </a:t>
            </a:r>
            <a:r>
              <a:rPr lang="fr-FR" sz="2000" dirty="0">
                <a:solidFill>
                  <a:srgbClr val="0070C0"/>
                </a:solidFill>
              </a:rPr>
              <a:t>vis-à-vis de leurs autorisations de prélèvement et/ou de leur capacité de production avec pour beaucoup des performances faibles.</a:t>
            </a:r>
            <a:endParaRPr lang="fr-FR" sz="2000" b="1" u="sng" dirty="0">
              <a:solidFill>
                <a:srgbClr val="0070C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FB889AB-1AC7-4242-5CDD-C4E341ECB03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94DFA0-7E97-6780-5BB7-925BF527F567}"/>
              </a:ext>
            </a:extLst>
          </p:cNvPr>
          <p:cNvSpPr txBox="1"/>
          <p:nvPr/>
        </p:nvSpPr>
        <p:spPr>
          <a:xfrm>
            <a:off x="323528" y="1481714"/>
            <a:ext cx="6624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La desserte en eau potable du territoire du SCoT :</a:t>
            </a:r>
          </a:p>
        </p:txBody>
      </p:sp>
      <p:pic>
        <p:nvPicPr>
          <p:cNvPr id="3" name="Image 2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1E8F3F5D-2F85-2981-D004-9E0F159BB6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08"/>
          <a:stretch/>
        </p:blipFill>
        <p:spPr>
          <a:xfrm>
            <a:off x="4735778" y="2000461"/>
            <a:ext cx="4336980" cy="400556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046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4FBB8-B589-6AFC-7294-7B6432229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1CD497E-452F-2DB4-5FE1-0F0EEB1470CD}"/>
              </a:ext>
            </a:extLst>
          </p:cNvPr>
          <p:cNvSpPr txBox="1"/>
          <p:nvPr/>
        </p:nvSpPr>
        <p:spPr>
          <a:xfrm>
            <a:off x="311084" y="1452190"/>
            <a:ext cx="850938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400" b="1" u="sng" dirty="0">
                <a:solidFill>
                  <a:srgbClr val="0070C0"/>
                </a:solidFill>
              </a:rPr>
              <a:t>Le projet de SCoT et son impact sur les ressources : 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+11 000 habitants en 2035 (18 000 sur le territoire des services d’eau)</a:t>
            </a:r>
            <a:r>
              <a:rPr lang="fr-FR" sz="2200" dirty="0">
                <a:solidFill>
                  <a:srgbClr val="0070C0"/>
                </a:solidFill>
              </a:rPr>
              <a:t>, soit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1,1 Mm</a:t>
            </a:r>
            <a:r>
              <a:rPr lang="fr-FR" sz="22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 de prélèvements supplémentaires</a:t>
            </a:r>
            <a:r>
              <a:rPr lang="fr-FR" sz="2200" dirty="0">
                <a:solidFill>
                  <a:srgbClr val="FF0000"/>
                </a:solidFill>
              </a:rPr>
              <a:t> </a:t>
            </a:r>
            <a:r>
              <a:rPr lang="fr-FR" sz="2200" dirty="0">
                <a:solidFill>
                  <a:srgbClr val="0070C0"/>
                </a:solidFill>
              </a:rPr>
              <a:t>estimés avec 5 services sur 10 en dépassement ou en limite de leurs autorisations sans actions complémentaires d’économie et de maîtrise des consommations.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+19 000 habitants en 2045 (31 000 sur le territoire des services d’eau)</a:t>
            </a:r>
            <a:r>
              <a:rPr lang="fr-FR" sz="2200" dirty="0">
                <a:solidFill>
                  <a:srgbClr val="0070C0"/>
                </a:solidFill>
              </a:rPr>
              <a:t>, soit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1,9 Mm</a:t>
            </a:r>
            <a:r>
              <a:rPr lang="fr-FR" sz="22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 de prélèvements supplémentaires</a:t>
            </a:r>
            <a:r>
              <a:rPr lang="fr-FR" sz="2200" dirty="0">
                <a:solidFill>
                  <a:srgbClr val="0070C0"/>
                </a:solidFill>
              </a:rPr>
              <a:t> estimés avec l’ensemble des services en dépassement ou en limite sans actions complémentaires d’économie et de maîtrise des consommations.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gisement maximal d’économie par réduction des pertes :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 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# 1,2 millions de m</a:t>
            </a:r>
            <a:r>
              <a:rPr lang="fr-FR" sz="2200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 au maximum</a:t>
            </a:r>
            <a:r>
              <a:rPr lang="fr-FR" sz="2200" dirty="0">
                <a:solidFill>
                  <a:srgbClr val="0070C0"/>
                </a:solidFill>
              </a:rPr>
              <a:t>.</a:t>
            </a:r>
            <a:endParaRPr lang="fr-FR" sz="2200" b="1" u="sng" dirty="0">
              <a:solidFill>
                <a:srgbClr val="0070C0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3D64497-1E95-447C-AA0B-B8CA91F54C7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</p:spTree>
    <p:extLst>
      <p:ext uri="{BB962C8B-B14F-4D97-AF65-F5344CB8AC3E}">
        <p14:creationId xmlns:p14="http://schemas.microsoft.com/office/powerpoint/2010/main" val="245276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59ECD-DCB9-23EB-DD20-942E4088C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2A5005F8-18CC-C155-FC3F-A48DEFF247D9}"/>
              </a:ext>
            </a:extLst>
          </p:cNvPr>
          <p:cNvSpPr txBox="1"/>
          <p:nvPr/>
        </p:nvSpPr>
        <p:spPr>
          <a:xfrm>
            <a:off x="227464" y="1324704"/>
            <a:ext cx="868907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à souligner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les efforts</a:t>
            </a:r>
            <a:r>
              <a:rPr lang="fr-FR" sz="2200" dirty="0">
                <a:solidFill>
                  <a:srgbClr val="FF0000"/>
                </a:solidFill>
              </a:rPr>
              <a:t> </a:t>
            </a:r>
            <a:r>
              <a:rPr lang="fr-FR" sz="2200" dirty="0">
                <a:solidFill>
                  <a:srgbClr val="0070C0"/>
                </a:solidFill>
              </a:rPr>
              <a:t>réalisés par le porteur de projet pour la prise en compte des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contraintes liées à la gestion des ressources en eau</a:t>
            </a:r>
            <a:r>
              <a:rPr lang="fr-FR" sz="2200" dirty="0">
                <a:solidFill>
                  <a:schemeClr val="accent1"/>
                </a:solidFill>
              </a:rPr>
              <a:t>, </a:t>
            </a:r>
            <a:r>
              <a:rPr lang="fr-FR" sz="2200" dirty="0">
                <a:solidFill>
                  <a:srgbClr val="0070C0"/>
                </a:solidFill>
              </a:rPr>
              <a:t>notamment à travers le travail de concertation mené via les assises de l’eau et la volonté d’instaurer un vrai dialogue avec les services d’eau.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Il contient notamment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l’expression d’une volonté assumée </a:t>
            </a:r>
            <a:r>
              <a:rPr lang="fr-FR" sz="2200" dirty="0">
                <a:solidFill>
                  <a:srgbClr val="0070C0"/>
                </a:solidFill>
              </a:rPr>
              <a:t>de faire de l’eau un enjeu central qui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doit conditionner l’aménagement de demain </a:t>
            </a:r>
            <a:r>
              <a:rPr lang="fr-FR" sz="2200" dirty="0">
                <a:solidFill>
                  <a:srgbClr val="0070C0"/>
                </a:solidFill>
              </a:rPr>
              <a:t>par opposition avec ce qui s’est fait dans le passé ; 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un DOO</a:t>
            </a:r>
            <a:r>
              <a:rPr lang="fr-FR" sz="2200" dirty="0">
                <a:solidFill>
                  <a:srgbClr val="FF0000"/>
                </a:solidFill>
              </a:rPr>
              <a:t>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contenant des recommandations et orientations/ objectifs forts en matière d’engagement pour la préservation des ressources ;</a:t>
            </a:r>
            <a:endParaRPr lang="fr-FR" sz="22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E6FE54-D021-4FF3-D889-B4EC18E7616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</p:spTree>
    <p:extLst>
      <p:ext uri="{BB962C8B-B14F-4D97-AF65-F5344CB8AC3E}">
        <p14:creationId xmlns:p14="http://schemas.microsoft.com/office/powerpoint/2010/main" val="177800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ED24C-012E-C190-14DC-1FB96DB28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7A1F5E33-B358-649F-4D6C-6ED19ED78380}"/>
              </a:ext>
            </a:extLst>
          </p:cNvPr>
          <p:cNvSpPr txBox="1"/>
          <p:nvPr/>
        </p:nvSpPr>
        <p:spPr>
          <a:xfrm>
            <a:off x="227464" y="1350268"/>
            <a:ext cx="8689072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Des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recommandations et orientations/objectifs </a:t>
            </a:r>
            <a:r>
              <a:rPr lang="fr-FR" sz="2200" dirty="0">
                <a:solidFill>
                  <a:srgbClr val="0070C0"/>
                </a:solidFill>
              </a:rPr>
              <a:t>pour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200" dirty="0">
                <a:solidFill>
                  <a:srgbClr val="0070C0"/>
                </a:solidFill>
              </a:rPr>
              <a:t>:</a:t>
            </a:r>
          </a:p>
          <a:p>
            <a:pPr marL="800100" lvl="1" indent="-342900"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Instaurer et pérenniser le dialogue entre acteurs de l’eau et de l’urbanisme</a:t>
            </a:r>
          </a:p>
          <a:p>
            <a:pPr marL="800100" lvl="1" indent="-342900"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Tenir compte de la disponibilité des ressources dans l’aménagement du territoire et les préserver</a:t>
            </a:r>
          </a:p>
          <a:p>
            <a:pPr marL="800100" lvl="1" indent="-342900"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Travailler sur la sobriété des usages</a:t>
            </a:r>
          </a:p>
          <a:p>
            <a:pPr marL="800100" lvl="1" indent="-342900" algn="just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Sécuriser l’approvisionnement et lutter contre les pertes en réseau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A39643-CACE-B044-6736-AE8664EF6B3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</p:spTree>
    <p:extLst>
      <p:ext uri="{BB962C8B-B14F-4D97-AF65-F5344CB8AC3E}">
        <p14:creationId xmlns:p14="http://schemas.microsoft.com/office/powerpoint/2010/main" val="394026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C970-47D8-73A5-F4AE-84A25DBE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FB0CDAEF-7AA2-158B-2BD4-4988B6B04A64}"/>
              </a:ext>
            </a:extLst>
          </p:cNvPr>
          <p:cNvSpPr txBox="1"/>
          <p:nvPr/>
        </p:nvSpPr>
        <p:spPr>
          <a:xfrm>
            <a:off x="131400" y="1452190"/>
            <a:ext cx="868907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Exemple de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recommandations et orientations/objectifs </a:t>
            </a:r>
            <a:r>
              <a:rPr lang="fr-FR" sz="2200" dirty="0">
                <a:solidFill>
                  <a:srgbClr val="0070C0"/>
                </a:solidFill>
              </a:rPr>
              <a:t>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Tenir compte de la disponibilité des ressources dans l’aménagement du territoire et les préserver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fr-FR" sz="22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25E6C6-868A-BB4C-660F-4787CB92DB93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2987E2-8F11-4754-D0A8-D2BE56025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912" y="3091436"/>
            <a:ext cx="6430228" cy="15337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1423FF-B7ED-43EE-F5BD-356D928DD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912" y="4700016"/>
            <a:ext cx="6430228" cy="17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10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B303AAB-A577-9FF1-85BA-27432EA4F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2160D7E6-5389-1021-34BA-9BAB8FCE6B2F}"/>
              </a:ext>
            </a:extLst>
          </p:cNvPr>
          <p:cNvSpPr txBox="1"/>
          <p:nvPr/>
        </p:nvSpPr>
        <p:spPr>
          <a:xfrm>
            <a:off x="227464" y="1350268"/>
            <a:ext cx="86890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Exemple de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recommandations et orientations/objectifs </a:t>
            </a:r>
            <a:r>
              <a:rPr lang="fr-FR" sz="2200" dirty="0">
                <a:solidFill>
                  <a:srgbClr val="0070C0"/>
                </a:solidFill>
              </a:rPr>
              <a:t>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Construire instaurer et pérenniser le dialogue entre acteurs de l’eau et de l’urbanisme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84635F-3A9C-B850-430C-F10486FC08C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767B04E-C578-293A-6F05-061D8EE416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1"/>
          <a:stretch>
            <a:fillRect/>
          </a:stretch>
        </p:blipFill>
        <p:spPr>
          <a:xfrm>
            <a:off x="1670242" y="2893527"/>
            <a:ext cx="6482308" cy="17350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AEF7F7-7283-3D47-32B2-465702932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241" y="4694491"/>
            <a:ext cx="6462997" cy="173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07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AFB83D6-1A95-2311-A34D-0106C3BB1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10ADE58D-CA93-6A92-692B-640CB71A2C0A}"/>
              </a:ext>
            </a:extLst>
          </p:cNvPr>
          <p:cNvSpPr txBox="1"/>
          <p:nvPr/>
        </p:nvSpPr>
        <p:spPr>
          <a:xfrm>
            <a:off x="131400" y="1452190"/>
            <a:ext cx="8689072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Exemple de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recommandations et orientations/objectifs </a:t>
            </a:r>
            <a:r>
              <a:rPr lang="fr-FR" sz="2200" dirty="0">
                <a:solidFill>
                  <a:srgbClr val="0070C0"/>
                </a:solidFill>
              </a:rPr>
              <a:t>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Travailler sur la sobriété des usages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fr-FR" sz="22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C89FA7-FA4C-9282-8423-A81BF5023649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9530BB-5299-8691-F353-09733F16E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671581"/>
            <a:ext cx="6986016" cy="86545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C2D0CE2-79AE-5CDB-A08C-CC8D6DC42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3766975"/>
            <a:ext cx="6986016" cy="4588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57120E0-2348-0472-C009-CC449F635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362008"/>
            <a:ext cx="6986016" cy="10206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200BD3-65EA-7CF5-DB07-5825B488F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5518769"/>
            <a:ext cx="6986016" cy="86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0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C43B762-C950-0A10-43D6-00E2674B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8A587E9B-5D02-6624-18BB-CE8160B02E46}"/>
              </a:ext>
            </a:extLst>
          </p:cNvPr>
          <p:cNvSpPr txBox="1"/>
          <p:nvPr/>
        </p:nvSpPr>
        <p:spPr>
          <a:xfrm>
            <a:off x="131400" y="1452190"/>
            <a:ext cx="868907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Exemple de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recommandations et orientations/objectifs </a:t>
            </a:r>
            <a:r>
              <a:rPr lang="fr-FR" sz="2200" dirty="0">
                <a:solidFill>
                  <a:srgbClr val="0070C0"/>
                </a:solidFill>
              </a:rPr>
              <a:t>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Sécuriser l’approvisionnement et lutter contre les pertes en réseau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endParaRPr lang="fr-FR" sz="22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46B7C-428F-0992-B651-FCA0CFA5992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CEBA15-62A3-F1C9-7435-46D94ECB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3130862"/>
            <a:ext cx="6960541" cy="6745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50D368-8F88-51B7-F89C-98962E1F0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976556"/>
            <a:ext cx="6960541" cy="147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2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43565-C461-F7E4-6B1C-0D6D762CF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DA46B53E-669E-A929-F44F-721FFEBE7921}"/>
              </a:ext>
            </a:extLst>
          </p:cNvPr>
          <p:cNvSpPr txBox="1"/>
          <p:nvPr/>
        </p:nvSpPr>
        <p:spPr>
          <a:xfrm>
            <a:off x="131400" y="1452190"/>
            <a:ext cx="868907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Programme d’actions </a:t>
            </a:r>
            <a:r>
              <a:rPr lang="fr-FR" sz="2200" dirty="0">
                <a:solidFill>
                  <a:srgbClr val="0070C0"/>
                </a:solidFill>
              </a:rPr>
              <a:t>listant des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mesures concrètes </a:t>
            </a:r>
            <a:r>
              <a:rPr lang="fr-FR" sz="2200" dirty="0">
                <a:solidFill>
                  <a:srgbClr val="0070C0"/>
                </a:solidFill>
              </a:rPr>
              <a:t>à mettre en œuvre pour répondre aux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objectifs du DOO </a:t>
            </a:r>
            <a:r>
              <a:rPr lang="fr-FR" sz="2200" dirty="0">
                <a:solidFill>
                  <a:srgbClr val="0070C0"/>
                </a:solidFill>
              </a:rPr>
              <a:t>;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Axe 5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fr-FR" sz="22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11D4B-B8E0-3E78-F77C-BE0B1D7C0A4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1660712-7FCA-E7C9-4606-64BE572F0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19" y="2970374"/>
            <a:ext cx="7470091" cy="146965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4AC080-9345-37A7-1820-3A9CB502CAD9}"/>
              </a:ext>
            </a:extLst>
          </p:cNvPr>
          <p:cNvSpPr txBox="1"/>
          <p:nvPr/>
        </p:nvSpPr>
        <p:spPr>
          <a:xfrm>
            <a:off x="381776" y="4761771"/>
            <a:ext cx="86890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Les 5.1 à 5.5 sont déclinés au travers de fiches actions avec plusieurs rubriques : contexte, objectifs plutôt qualitatifs, partenaires, descriptif de mise en œuvre, financement potentiel, calendrier, indicateurs de suivi.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fr-FR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453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FB2E8-5403-58EA-28D3-3772966AF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14374691-AC37-0B68-CA8B-C1A31B200DE4}"/>
              </a:ext>
            </a:extLst>
          </p:cNvPr>
          <p:cNvSpPr txBox="1"/>
          <p:nvPr/>
        </p:nvSpPr>
        <p:spPr>
          <a:xfrm>
            <a:off x="131400" y="1452190"/>
            <a:ext cx="868907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0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342900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Exemple de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fiche action </a:t>
            </a:r>
            <a:r>
              <a:rPr lang="fr-FR" sz="2000" dirty="0">
                <a:solidFill>
                  <a:srgbClr val="0070C0"/>
                </a:solidFill>
              </a:rPr>
              <a:t>:</a:t>
            </a:r>
          </a:p>
          <a:p>
            <a:pPr algn="just">
              <a:buClr>
                <a:schemeClr val="accent6">
                  <a:lumMod val="75000"/>
                </a:schemeClr>
              </a:buClr>
            </a:pPr>
            <a:endParaRPr lang="fr-FR" sz="2000" b="1" u="sng" dirty="0">
              <a:solidFill>
                <a:srgbClr val="0070C0"/>
              </a:solidFill>
            </a:endParaRP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EB1E1-481E-5ACB-4DE3-FA6E183E8BB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  <p:pic>
        <p:nvPicPr>
          <p:cNvPr id="2" name="Image 1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22266ACB-720A-4DC2-3A87-9B7893FD4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79" y="2229325"/>
            <a:ext cx="3365610" cy="4379523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7533D02-3EB4-0280-5262-C14E6415A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968" y="2241130"/>
            <a:ext cx="3548938" cy="237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42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7638-3524-73C0-CE67-8F6C85F09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B6D184B5-2FA5-43BF-8136-CC8ABFD0D520}"/>
              </a:ext>
            </a:extLst>
          </p:cNvPr>
          <p:cNvSpPr txBox="1"/>
          <p:nvPr/>
        </p:nvSpPr>
        <p:spPr>
          <a:xfrm>
            <a:off x="131400" y="1452190"/>
            <a:ext cx="868907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Un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volet Eau, </a:t>
            </a:r>
            <a:r>
              <a:rPr lang="fr-FR" sz="2200" dirty="0">
                <a:solidFill>
                  <a:srgbClr val="0070C0"/>
                </a:solidFill>
              </a:rPr>
              <a:t>contenant notamment un état des lieux de l’approvisionnement en eau potable ;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Un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document de justification des choix </a:t>
            </a:r>
            <a:r>
              <a:rPr lang="fr-FR" sz="2200" dirty="0">
                <a:solidFill>
                  <a:srgbClr val="0070C0"/>
                </a:solidFill>
              </a:rPr>
              <a:t>spécifique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 à la thématique Eau, </a:t>
            </a:r>
            <a:r>
              <a:rPr lang="fr-FR" sz="2200" dirty="0">
                <a:solidFill>
                  <a:srgbClr val="0070C0"/>
                </a:solidFill>
              </a:rPr>
              <a:t>présentant en particulier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une prospective 2035 et 2045 des besoins en eau associé au projet de SCoT,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70C0"/>
                </a:solidFill>
              </a:rPr>
              <a:t>des fiches cadres par services d’eau présentant le périmètre, les chiffres clés, les populations et volumes de prélèvement futurs projetés, les autorisations et les actions engagées et à venir.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D60144-FA99-CDF7-A44F-76CDEBCCDFE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du Grand Libournais</a:t>
            </a:r>
          </a:p>
        </p:txBody>
      </p:sp>
    </p:spTree>
    <p:extLst>
      <p:ext uri="{BB962C8B-B14F-4D97-AF65-F5344CB8AC3E}">
        <p14:creationId xmlns:p14="http://schemas.microsoft.com/office/powerpoint/2010/main" val="3287424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3B868-03EA-71E2-08BC-47D7A0585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5880F51-33C5-3763-EE48-C9DB7591B084}"/>
              </a:ext>
            </a:extLst>
          </p:cNvPr>
          <p:cNvSpPr txBox="1"/>
          <p:nvPr/>
        </p:nvSpPr>
        <p:spPr>
          <a:xfrm>
            <a:off x="227464" y="1365104"/>
            <a:ext cx="8689072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Il reste néanmoins des points à améliorer pour garantir la compatibilité avec le SAGE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Certaines maladresses dans les prescriptions du DOO et les fiches actions </a:t>
            </a:r>
            <a:r>
              <a:rPr lang="fr-FR" sz="2200" dirty="0">
                <a:solidFill>
                  <a:srgbClr val="0070C0"/>
                </a:solidFill>
              </a:rPr>
              <a:t>du programme qui risquent de gêner leur mise en œuvre,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Un état des lieux de l’AEP du territoire et un travail de prospectives insuffisamment visibles dans les pièces principales </a:t>
            </a:r>
            <a:r>
              <a:rPr lang="fr-FR" sz="2200" dirty="0">
                <a:solidFill>
                  <a:srgbClr val="0070C0"/>
                </a:solidFill>
              </a:rPr>
              <a:t>du SCoT (prospective en annexe de la justification des choix Eau, pas de renvois, pas de synthèse, etc.),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Une multiplicité de pièces </a:t>
            </a:r>
            <a:r>
              <a:rPr lang="fr-FR" sz="2200" dirty="0">
                <a:solidFill>
                  <a:srgbClr val="0070C0"/>
                </a:solidFill>
              </a:rPr>
              <a:t>avec un manque de lien entre elles, un travail de cohérence reste à mener (ex : Une prospective 2030 dans le volet Eau différentes des prospectives 2035-2045 des annexes document de justification des choix, etc.),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D0C1B32-1E36-ACBC-280B-798CCEED696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375931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5431B-4694-29C0-3F4C-8364664C8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6D2802E-433E-7D7A-3441-DB14FD998F66}"/>
              </a:ext>
            </a:extLst>
          </p:cNvPr>
          <p:cNvSpPr txBox="1"/>
          <p:nvPr/>
        </p:nvSpPr>
        <p:spPr>
          <a:xfrm>
            <a:off x="227464" y="1365104"/>
            <a:ext cx="868907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b="1" u="sng" dirty="0">
                <a:solidFill>
                  <a:srgbClr val="0070C0"/>
                </a:solidFill>
              </a:rPr>
              <a:t>Analyse du contenu du projet de SCoT :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Il reste néanmoins des points à améliorer pour garantir la compatibilité avec le SAGE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Des</a:t>
            </a:r>
            <a:r>
              <a:rPr lang="fr-FR" sz="2200" dirty="0">
                <a:solidFill>
                  <a:srgbClr val="0564A5"/>
                </a:solidFill>
              </a:rPr>
              <a:t>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fiches cadres par service d’eau « peu visibles » </a:t>
            </a:r>
            <a:r>
              <a:rPr lang="fr-FR" sz="2200" dirty="0">
                <a:solidFill>
                  <a:srgbClr val="0070C0"/>
                </a:solidFill>
              </a:rPr>
              <a:t>car en annexe du document de justification des choix qui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ne recoupent pas les objectifs des fiches actions du DOO </a:t>
            </a:r>
            <a:r>
              <a:rPr lang="fr-FR" sz="2200" dirty="0">
                <a:solidFill>
                  <a:srgbClr val="0070C0"/>
                </a:solidFill>
              </a:rPr>
              <a:t>(problème de suivi des actions ?) et qui paraissent </a:t>
            </a:r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peu réalistes </a:t>
            </a:r>
            <a:r>
              <a:rPr lang="fr-FR" sz="2200" dirty="0">
                <a:solidFill>
                  <a:srgbClr val="0070C0"/>
                </a:solidFill>
              </a:rPr>
              <a:t>dans certains cas. Ces fiches représentent-t-elles bien un engagement formel de ces acteurs 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26F36C6-F5A3-9260-746E-48192C875E8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1908346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D9C2B-7DD9-A3CF-720E-B3FAA8A0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F95B7B80-CBFA-389F-9968-7588A33641E1}"/>
              </a:ext>
            </a:extLst>
          </p:cNvPr>
          <p:cNvSpPr txBox="1"/>
          <p:nvPr/>
        </p:nvSpPr>
        <p:spPr>
          <a:xfrm>
            <a:off x="227464" y="1365104"/>
            <a:ext cx="8689072" cy="5209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000" b="1" u="sng" dirty="0">
                <a:solidFill>
                  <a:srgbClr val="0070C0"/>
                </a:solidFill>
              </a:rPr>
              <a:t>Proposition d’avis 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Considérant que :</a:t>
            </a:r>
          </a:p>
          <a:p>
            <a:pPr marL="285750" indent="-285750" algn="just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le projet de SCOT pose clairement le principe d'un conditionnement de l'ouverture de l'urbanisation à la disponibilité d'une ressource suffisante pour l'approvisionnement du territoire ;</a:t>
            </a:r>
          </a:p>
          <a:p>
            <a:pPr marL="285750" indent="-285750" algn="just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la mise en œuvre de ce principe est apparemment renvoyée aux documents d'urbanisme de rang inférieur ;</a:t>
            </a:r>
          </a:p>
          <a:p>
            <a:pPr marL="285750" indent="-285750" algn="just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les modalités de sa mise en œuvre mériteraient d'être améliorées/clarifiées ;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et sous réserve que :</a:t>
            </a:r>
          </a:p>
          <a:p>
            <a:pPr marL="285750" indent="-285750" algn="just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la prospective "eau" dans le corps du projet ne soit pas limitée à 2030 ;</a:t>
            </a:r>
          </a:p>
          <a:p>
            <a:pPr marL="285750" indent="-285750" algn="just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en cas de blocage, la CLE soit partie prenante de l'analyse de la compatibilité des modalités d'approvisionnement en eau potable du territoire ; 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	le projet de SCOT peut être jugé compatible avec le SAGE.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85B2FB-D907-C305-CF34-3829C0A5D95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1601224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5166</TotalTime>
  <Words>1201</Words>
  <Application>Microsoft Office PowerPoint</Application>
  <PresentationFormat>Affichage à l'écran (4:3)</PresentationFormat>
  <Paragraphs>83</Paragraphs>
  <Slides>15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Alice Vacelet</cp:lastModifiedBy>
  <cp:revision>224</cp:revision>
  <dcterms:created xsi:type="dcterms:W3CDTF">2018-06-11T08:02:18Z</dcterms:created>
  <dcterms:modified xsi:type="dcterms:W3CDTF">2025-09-29T08:40:46Z</dcterms:modified>
</cp:coreProperties>
</file>