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346" r:id="rId3"/>
    <p:sldId id="347" r:id="rId4"/>
    <p:sldId id="348" r:id="rId5"/>
    <p:sldId id="352" r:id="rId6"/>
    <p:sldId id="350" r:id="rId7"/>
    <p:sldId id="35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4A5"/>
    <a:srgbClr val="1341A1"/>
    <a:srgbClr val="EBF1DE"/>
    <a:srgbClr val="FFCC00"/>
    <a:srgbClr val="0D709F"/>
    <a:srgbClr val="333399"/>
    <a:srgbClr val="FF0000"/>
    <a:srgbClr val="D9D9D9"/>
    <a:srgbClr val="006600"/>
    <a:srgbClr val="006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4736A4-0B1B-2C43-E1CC-81FBC6324A0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EA25F5-8460-3275-669D-863A3A4180CA}"/>
              </a:ext>
            </a:extLst>
          </p:cNvPr>
          <p:cNvSpPr txBox="1"/>
          <p:nvPr/>
        </p:nvSpPr>
        <p:spPr>
          <a:xfrm>
            <a:off x="386499" y="1405056"/>
            <a:ext cx="8433973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4 février 2022 : </a:t>
            </a:r>
            <a:r>
              <a:rPr lang="fr-FR" sz="2000" dirty="0">
                <a:solidFill>
                  <a:srgbClr val="0070C0"/>
                </a:solidFill>
              </a:rPr>
              <a:t>engagement procédure de modification du SCoT de l’Aire Métropolitaine Bordelaise (AMB) approuvé en février 2014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Participation SMEGREG à la Commission Eau du 5 avril 2024 et présentation des enjeux liées à l’AEP dans le département et la notion de compatibilité avec le SAGE des Nappes profondes.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Le 23 octobre 2024 : </a:t>
            </a:r>
            <a:r>
              <a:rPr lang="fr-FR" sz="2000" dirty="0">
                <a:solidFill>
                  <a:srgbClr val="0070C0"/>
                </a:solidFill>
              </a:rPr>
              <a:t>passage d'une modification à une révision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Participation SMEGREG à la réunion de la Commission Eau du 6 mars 2025.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En amont : 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plusieurs séances de travail en février 2025 pour combler les lacunes en matière de prise en compte des problématiques AEP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rgbClr val="0070C0"/>
                </a:solidFill>
              </a:rPr>
              <a:t>une note détaillée du SMEGREG du 13 mars reprenant les éléments d’état des lieux de l’AEP aujourd’hui et la méthode et les résultats de la prospective.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16 avril 2025 : </a:t>
            </a:r>
            <a:r>
              <a:rPr lang="fr-FR" sz="2000" dirty="0">
                <a:solidFill>
                  <a:srgbClr val="0070C0"/>
                </a:solidFill>
              </a:rPr>
              <a:t>projet de SCoT arrêté (39 pièces et 3344 pages)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&gt;&gt;&gt;  demande d'avis du SMEGREG en tant que PPA oubliée -&gt; fait le 11 juin</a:t>
            </a:r>
          </a:p>
          <a:p>
            <a:pPr algn="r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du 15 septembre au 15 octobre 2025 : </a:t>
            </a:r>
            <a:r>
              <a:rPr lang="fr-FR" sz="2000" dirty="0">
                <a:solidFill>
                  <a:srgbClr val="0070C0"/>
                </a:solidFill>
              </a:rPr>
              <a:t>enquête publique</a:t>
            </a: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A1570-E897-AAE0-3295-DB35E4CB4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4B88E16-8223-1D2C-71DF-33DDFEADEB63}"/>
              </a:ext>
            </a:extLst>
          </p:cNvPr>
          <p:cNvSpPr txBox="1"/>
          <p:nvPr/>
        </p:nvSpPr>
        <p:spPr>
          <a:xfrm>
            <a:off x="254525" y="1912601"/>
            <a:ext cx="5377768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18 services </a:t>
            </a:r>
            <a:r>
              <a:rPr lang="fr-FR" sz="2000" dirty="0">
                <a:solidFill>
                  <a:srgbClr val="0070C0"/>
                </a:solidFill>
              </a:rPr>
              <a:t>producteurs et/ou distributeurs d’eau potable sur le territoire du SCoT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76 millions de m</a:t>
            </a:r>
            <a:r>
              <a:rPr lang="fr-FR" sz="2000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 prélevés </a:t>
            </a:r>
            <a:r>
              <a:rPr lang="fr-FR" sz="2000" dirty="0">
                <a:solidFill>
                  <a:srgbClr val="0070C0"/>
                </a:solidFill>
              </a:rPr>
              <a:t>en 2023 avec :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37% issus de ressources déficitaires (Eocène et </a:t>
            </a:r>
            <a:r>
              <a:rPr lang="fr-FR" dirty="0" err="1">
                <a:solidFill>
                  <a:srgbClr val="0070C0"/>
                </a:solidFill>
              </a:rPr>
              <a:t>Campano</a:t>
            </a:r>
            <a:r>
              <a:rPr lang="fr-FR" dirty="0">
                <a:solidFill>
                  <a:srgbClr val="0070C0"/>
                </a:solidFill>
              </a:rPr>
              <a:t>-M. Centre)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60%  issus de ressources à l’équilibre (Oligocène Centre)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3% issus de ressources non-déficitaires (Miocène Centre)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plusieurs services en difficulté </a:t>
            </a:r>
            <a:r>
              <a:rPr lang="fr-FR" sz="2000" dirty="0">
                <a:solidFill>
                  <a:srgbClr val="0070C0"/>
                </a:solidFill>
              </a:rPr>
              <a:t>vis-à-vis de leurs autorisations de prélèvement et/ou de leur capacité de production</a:t>
            </a:r>
            <a:endParaRPr lang="fr-FR" sz="2000" b="1" u="sng" dirty="0">
              <a:solidFill>
                <a:srgbClr val="0070C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63276B-0B25-B0C7-CC66-6F86BCDB8E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1" t="3741" r="221" b="-1091"/>
          <a:stretch/>
        </p:blipFill>
        <p:spPr bwMode="auto">
          <a:xfrm>
            <a:off x="5548671" y="1481714"/>
            <a:ext cx="3595329" cy="50421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FB889AB-1AC7-4242-5CDD-C4E341ECB037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94DFA0-7E97-6780-5BB7-925BF527F567}"/>
              </a:ext>
            </a:extLst>
          </p:cNvPr>
          <p:cNvSpPr txBox="1"/>
          <p:nvPr/>
        </p:nvSpPr>
        <p:spPr>
          <a:xfrm>
            <a:off x="323528" y="1481714"/>
            <a:ext cx="6624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</a:rPr>
              <a:t>La desserte en eau potable du territoire du SCoT :</a:t>
            </a:r>
          </a:p>
        </p:txBody>
      </p:sp>
    </p:spTree>
    <p:extLst>
      <p:ext uri="{BB962C8B-B14F-4D97-AF65-F5344CB8AC3E}">
        <p14:creationId xmlns:p14="http://schemas.microsoft.com/office/powerpoint/2010/main" val="217046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4FBB8-B589-6AFC-7294-7B6432229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1CD497E-452F-2DB4-5FE1-0F0EEB1470CD}"/>
              </a:ext>
            </a:extLst>
          </p:cNvPr>
          <p:cNvSpPr txBox="1"/>
          <p:nvPr/>
        </p:nvSpPr>
        <p:spPr>
          <a:xfrm>
            <a:off x="311084" y="1452190"/>
            <a:ext cx="850938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400" b="1" u="sng" dirty="0">
                <a:solidFill>
                  <a:srgbClr val="0070C0"/>
                </a:solidFill>
              </a:rPr>
              <a:t>Le projet de SCoT et son impact sur les ressources : 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+70 000 habitants en 2030 (72 000 territoires des services d’eau)</a:t>
            </a:r>
            <a:r>
              <a:rPr lang="fr-FR" sz="2300" dirty="0">
                <a:solidFill>
                  <a:srgbClr val="0070C0"/>
                </a:solidFill>
              </a:rPr>
              <a:t>, soit </a:t>
            </a: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4 Mm</a:t>
            </a:r>
            <a:r>
              <a:rPr lang="fr-FR" sz="23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 de prélèvements supplémentaires</a:t>
            </a:r>
            <a:r>
              <a:rPr lang="fr-FR" sz="2300" dirty="0">
                <a:solidFill>
                  <a:srgbClr val="FF0000"/>
                </a:solidFill>
              </a:rPr>
              <a:t> </a:t>
            </a:r>
            <a:r>
              <a:rPr lang="fr-FR" sz="2300" dirty="0">
                <a:solidFill>
                  <a:srgbClr val="0070C0"/>
                </a:solidFill>
              </a:rPr>
              <a:t>estimés avec 7 services sur 18 en dépassement ou en limite de leurs autorisations sans actions complémentaires d’économie et de maîtrise des consommations.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+149 000 habitants en 2040 (153 000 territoires des services d’eau)</a:t>
            </a:r>
            <a:r>
              <a:rPr lang="fr-FR" sz="2300" dirty="0">
                <a:solidFill>
                  <a:srgbClr val="0070C0"/>
                </a:solidFill>
              </a:rPr>
              <a:t>, soit </a:t>
            </a: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9 Mm</a:t>
            </a:r>
            <a:r>
              <a:rPr lang="fr-FR" sz="2300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300" dirty="0">
                <a:solidFill>
                  <a:schemeClr val="accent6">
                    <a:lumMod val="75000"/>
                  </a:schemeClr>
                </a:solidFill>
              </a:rPr>
              <a:t> de prélèvements supplémentaires</a:t>
            </a:r>
            <a:r>
              <a:rPr lang="fr-FR" sz="2300" dirty="0">
                <a:solidFill>
                  <a:srgbClr val="0070C0"/>
                </a:solidFill>
              </a:rPr>
              <a:t> estimés avec 15 services sur 18 en dépassement ou en limite sans actions complémentaires d’économie et de maîtrise des consommations.</a:t>
            </a:r>
          </a:p>
          <a:p>
            <a:pPr marL="285750" indent="-28575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300" dirty="0">
                <a:solidFill>
                  <a:srgbClr val="0070C0"/>
                </a:solidFill>
              </a:rPr>
              <a:t>gisement maximal d’économie par réduction des pertes :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300" dirty="0">
                <a:solidFill>
                  <a:srgbClr val="0070C0"/>
                </a:solidFill>
              </a:rPr>
              <a:t> </a:t>
            </a:r>
            <a:r>
              <a:rPr lang="fr-FR" sz="2300" b="1" dirty="0">
                <a:solidFill>
                  <a:schemeClr val="accent6">
                    <a:lumMod val="75000"/>
                  </a:schemeClr>
                </a:solidFill>
              </a:rPr>
              <a:t># 3,8 millions de m</a:t>
            </a:r>
            <a:r>
              <a:rPr lang="fr-FR" sz="2300" b="1" baseline="30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</a:rPr>
              <a:t> au maximum</a:t>
            </a:r>
            <a:r>
              <a:rPr lang="fr-FR" sz="2300" dirty="0">
                <a:solidFill>
                  <a:srgbClr val="0070C0"/>
                </a:solidFill>
              </a:rPr>
              <a:t>.</a:t>
            </a:r>
            <a:endParaRPr lang="fr-FR" sz="2300" b="1" u="sng" dirty="0">
              <a:solidFill>
                <a:srgbClr val="0070C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1D17900-4639-5FDB-4483-E59160E018E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245276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59ECD-DCB9-23EB-DD20-942E4088C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2A5005F8-18CC-C155-FC3F-A48DEFF247D9}"/>
              </a:ext>
            </a:extLst>
          </p:cNvPr>
          <p:cNvSpPr txBox="1"/>
          <p:nvPr/>
        </p:nvSpPr>
        <p:spPr>
          <a:xfrm>
            <a:off x="131400" y="1452190"/>
            <a:ext cx="868907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400" b="1" u="sng" dirty="0">
                <a:solidFill>
                  <a:srgbClr val="0070C0"/>
                </a:solidFill>
              </a:rPr>
              <a:t>Analyse des pièces du SCoT arrêté :</a:t>
            </a:r>
          </a:p>
          <a:p>
            <a:pPr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à souligner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les efforts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>
                <a:solidFill>
                  <a:srgbClr val="0070C0"/>
                </a:solidFill>
              </a:rPr>
              <a:t>réalisés par le porteur de projet pour la prise en compte des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contraintes liées à la gestion des nappes profondes. </a:t>
            </a:r>
            <a:r>
              <a:rPr lang="fr-FR" sz="2000" dirty="0">
                <a:solidFill>
                  <a:srgbClr val="0070C0"/>
                </a:solidFill>
              </a:rPr>
              <a:t>Le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projet </a:t>
            </a:r>
            <a:r>
              <a:rPr lang="fr-FR" sz="2000" dirty="0">
                <a:solidFill>
                  <a:srgbClr val="0070C0"/>
                </a:solidFill>
              </a:rPr>
              <a:t>est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le plus avancé </a:t>
            </a:r>
            <a:r>
              <a:rPr lang="fr-FR" sz="2000" dirty="0">
                <a:solidFill>
                  <a:srgbClr val="0070C0"/>
                </a:solidFill>
              </a:rPr>
              <a:t>de Gironde en la matière.</a:t>
            </a:r>
          </a:p>
          <a:p>
            <a:pPr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Il contient notamment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une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traduction fidèle des enjeux </a:t>
            </a:r>
            <a:r>
              <a:rPr lang="fr-FR" sz="2000" dirty="0">
                <a:solidFill>
                  <a:srgbClr val="0070C0"/>
                </a:solidFill>
              </a:rPr>
              <a:t>liés à l’AEP du territoire et de la nécessité de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conditionner le développement urbain à la disponibilité des ressources </a:t>
            </a:r>
            <a:r>
              <a:rPr lang="fr-FR" sz="2000" dirty="0">
                <a:solidFill>
                  <a:srgbClr val="0070C0"/>
                </a:solidFill>
              </a:rPr>
              <a:t>en insistant sur la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responsabilité des acteurs de l’aménagement ;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des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bilans besoins/ressources quantifiés en état actuel et futur </a:t>
            </a:r>
            <a:r>
              <a:rPr lang="fr-FR" sz="2000" dirty="0">
                <a:solidFill>
                  <a:srgbClr val="0070C0"/>
                </a:solidFill>
              </a:rPr>
              <a:t>mettant en lumière les difficultés en matière d’AEP actuels et à venir  sans mises en œuvre de mesures d’économie d’eau, de maîtrise des consommations et de mise en service de nouvelles ressources ;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EA1AB92-F74C-C1C7-D679-4F79F43D6EF1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177800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43565-C461-F7E4-6B1C-0D6D762CF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DA46B53E-669E-A929-F44F-721FFEBE7921}"/>
              </a:ext>
            </a:extLst>
          </p:cNvPr>
          <p:cNvSpPr txBox="1"/>
          <p:nvPr/>
        </p:nvSpPr>
        <p:spPr>
          <a:xfrm>
            <a:off x="131400" y="1452190"/>
            <a:ext cx="86890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400" b="1" u="sng" dirty="0">
                <a:solidFill>
                  <a:srgbClr val="0070C0"/>
                </a:solidFill>
              </a:rPr>
              <a:t>Analyse des pièces du SCoT arrêté :</a:t>
            </a:r>
          </a:p>
          <a:p>
            <a:pPr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Il contient notamment (suite)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une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liste d’actions </a:t>
            </a:r>
            <a:r>
              <a:rPr lang="fr-FR" sz="2000" dirty="0">
                <a:solidFill>
                  <a:srgbClr val="0070C0"/>
                </a:solidFill>
              </a:rPr>
              <a:t>susceptibles d’être mises en œuvre pour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équilibrer demande et ressources</a:t>
            </a:r>
            <a:r>
              <a:rPr lang="fr-FR" sz="2000" dirty="0">
                <a:solidFill>
                  <a:srgbClr val="0070C0"/>
                </a:solidFill>
              </a:rPr>
              <a:t> ;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des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propositions innovantes </a:t>
            </a:r>
            <a:r>
              <a:rPr lang="fr-FR" sz="2000" dirty="0">
                <a:solidFill>
                  <a:srgbClr val="0070C0"/>
                </a:solidFill>
              </a:rPr>
              <a:t>notamment dans le but de renforcer et pérenniser le lien entre aménagement et préservation des ressources.</a:t>
            </a:r>
          </a:p>
          <a:p>
            <a:pPr lvl="1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i="1" dirty="0">
                <a:solidFill>
                  <a:srgbClr val="0070C0"/>
                </a:solidFill>
              </a:rPr>
              <a:t>Exemple : Positionner la CLE comme espace de dialogue dans le cas de difficulté dans les procédures d’urbanisme pour les projets économiques à gros impact sur les ressources.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1584CB4-44F9-2955-2C18-48A4CF4D9594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283245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3B868-03EA-71E2-08BC-47D7A0585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5880F51-33C5-3763-EE48-C9DB7591B084}"/>
              </a:ext>
            </a:extLst>
          </p:cNvPr>
          <p:cNvSpPr txBox="1"/>
          <p:nvPr/>
        </p:nvSpPr>
        <p:spPr>
          <a:xfrm>
            <a:off x="227464" y="1365104"/>
            <a:ext cx="8689072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sz="2400" b="1" u="sng" dirty="0">
                <a:solidFill>
                  <a:srgbClr val="0070C0"/>
                </a:solidFill>
              </a:rPr>
              <a:t>Analyse des pièces du SCoT arrêté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</a:rPr>
              <a:t>Il reste néanmoins des points à améliorer pour garantir la compatibilité avec le SAGE :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le cadrage</a:t>
            </a:r>
            <a:r>
              <a:rPr lang="fr-FR" sz="2000" dirty="0">
                <a:solidFill>
                  <a:srgbClr val="0070C0"/>
                </a:solidFill>
              </a:rPr>
              <a:t>, avec les services d’eau,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des prescriptions </a:t>
            </a:r>
            <a:r>
              <a:rPr lang="fr-FR" sz="2000" dirty="0">
                <a:solidFill>
                  <a:srgbClr val="0070C0"/>
                </a:solidFill>
              </a:rPr>
              <a:t>associées aux actions d’économie, de maîtrise des consommations et de substitutions avancées  (clarification du type d’actions, hiérarchisation, fléchage des acteurs concernés, dans quelle situation, etc.)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le suivi </a:t>
            </a:r>
            <a:r>
              <a:rPr lang="fr-FR" sz="2000" dirty="0">
                <a:solidFill>
                  <a:srgbClr val="0070C0"/>
                </a:solidFill>
              </a:rPr>
              <a:t>des actions et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l’évaluation</a:t>
            </a:r>
            <a:r>
              <a:rPr lang="fr-FR" sz="2000" dirty="0">
                <a:solidFill>
                  <a:srgbClr val="0070C0"/>
                </a:solidFill>
              </a:rPr>
              <a:t> de leur impact sur les prélèvements du territoire pour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une confrontation aux capacités </a:t>
            </a:r>
            <a:r>
              <a:rPr lang="fr-FR" sz="2000" dirty="0">
                <a:solidFill>
                  <a:srgbClr val="0070C0"/>
                </a:solidFill>
              </a:rPr>
              <a:t>techniques et administratives des services (nécessité de bilans d'étape durant la période d’application du document : quels indicateurs ? quelle fréquence ?)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070C0"/>
                </a:solidFill>
              </a:rPr>
              <a:t>la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co-construction </a:t>
            </a:r>
            <a:r>
              <a:rPr lang="fr-FR" sz="2000" dirty="0">
                <a:solidFill>
                  <a:srgbClr val="0070C0"/>
                </a:solidFill>
              </a:rPr>
              <a:t>avec les services d’eau d’une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stratégie évolutive d’ouverture à l’urbanisation</a:t>
            </a:r>
            <a:r>
              <a:rPr lang="fr-FR" sz="2000" dirty="0">
                <a:solidFill>
                  <a:srgbClr val="0070C0"/>
                </a:solidFill>
              </a:rPr>
              <a:t> indexée sur les bilans réalisés.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D0C1B32-1E36-ACBC-280B-798CCEED696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3759319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D9C2B-7DD9-A3CF-720E-B3FAA8A07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F95B7B80-CBFA-389F-9968-7588A33641E1}"/>
              </a:ext>
            </a:extLst>
          </p:cNvPr>
          <p:cNvSpPr txBox="1"/>
          <p:nvPr/>
        </p:nvSpPr>
        <p:spPr>
          <a:xfrm>
            <a:off x="227464" y="1365104"/>
            <a:ext cx="868907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accent6">
                  <a:lumMod val="75000"/>
                </a:schemeClr>
              </a:buClr>
            </a:pPr>
            <a:r>
              <a:rPr lang="fr-FR" b="1" u="sng" dirty="0">
                <a:solidFill>
                  <a:srgbClr val="0070C0"/>
                </a:solidFill>
              </a:rPr>
              <a:t>Proposition d’avis :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En toute rigueur, les éléments présents ne permettent pas de juger le projet de SCOT compatible avec le SAGE.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Toutefois, sous réserve que :</a:t>
            </a:r>
          </a:p>
          <a:p>
            <a:pPr marL="342900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l'ouverture à l'urbanisation soit effectivement conditionnée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à la disponibilité des ressources pour l'approvisionnement en eau potable sans prélèvement supplémentaire dans les unités de gestion du SAGE déficitaires ou à l'équilibre ; 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70C0"/>
                </a:solidFill>
              </a:rPr>
              <a:t>ou a minima à l'adoption et la mise en œuvre par les services concernés d'un programme visant à disposer en temps et heure de ressources respectant ces conditions ;</a:t>
            </a:r>
          </a:p>
          <a:p>
            <a:pPr marL="342900" indent="-3429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la CLE soit sollicité pour se prononcer sur ces modalités d'approvisionnement ;</a:t>
            </a:r>
          </a:p>
          <a:p>
            <a:pPr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le projet de SCOT peut être jugé compatible avec le SAGE.</a:t>
            </a:r>
          </a:p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dirty="0">
              <a:solidFill>
                <a:srgbClr val="0070C0"/>
              </a:solidFill>
            </a:endParaRPr>
          </a:p>
          <a:p>
            <a:pPr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Il est proposé que cet avis soit adressé au commissaire enquêteur.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85B2FB-D907-C305-CF34-3829C0A5D95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424205"/>
            <a:ext cx="6624736" cy="8601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de SCoT Bioclimatique de l’Aire Métropolitaine Bordelaise</a:t>
            </a:r>
          </a:p>
        </p:txBody>
      </p:sp>
    </p:spTree>
    <p:extLst>
      <p:ext uri="{BB962C8B-B14F-4D97-AF65-F5344CB8AC3E}">
        <p14:creationId xmlns:p14="http://schemas.microsoft.com/office/powerpoint/2010/main" val="16012242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4935</TotalTime>
  <Words>897</Words>
  <Application>Microsoft Office PowerPoint</Application>
  <PresentationFormat>Affichage à l'écran (4:3)</PresentationFormat>
  <Paragraphs>54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Alice Vacelet</cp:lastModifiedBy>
  <cp:revision>216</cp:revision>
  <dcterms:created xsi:type="dcterms:W3CDTF">2018-06-11T08:02:18Z</dcterms:created>
  <dcterms:modified xsi:type="dcterms:W3CDTF">2025-09-29T08:40:34Z</dcterms:modified>
</cp:coreProperties>
</file>