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9"/>
  </p:notesMasterIdLst>
  <p:handoutMasterIdLst>
    <p:handoutMasterId r:id="rId10"/>
  </p:handoutMasterIdLst>
  <p:sldIdLst>
    <p:sldId id="448" r:id="rId2"/>
    <p:sldId id="449" r:id="rId3"/>
    <p:sldId id="464" r:id="rId4"/>
    <p:sldId id="466" r:id="rId5"/>
    <p:sldId id="467" r:id="rId6"/>
    <p:sldId id="468" r:id="rId7"/>
    <p:sldId id="465" r:id="rId8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uno de Grissac" initials="BdG" lastIdx="1" clrIdx="0">
    <p:extLst>
      <p:ext uri="{19B8F6BF-5375-455C-9EA6-DF929625EA0E}">
        <p15:presenceInfo xmlns:p15="http://schemas.microsoft.com/office/powerpoint/2012/main" userId="S::bruno.degrissac@smegreg.org::d3f85db1-402d-49d1-8f7f-5bc735f26e1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B01"/>
    <a:srgbClr val="333399"/>
    <a:srgbClr val="E1E805"/>
    <a:srgbClr val="0077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64" autoAdjust="0"/>
    <p:restoredTop sz="94660"/>
  </p:normalViewPr>
  <p:slideViewPr>
    <p:cSldViewPr>
      <p:cViewPr varScale="1">
        <p:scale>
          <a:sx n="106" d="100"/>
          <a:sy n="106" d="100"/>
        </p:scale>
        <p:origin x="1758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22/09/2025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22/09/2025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22/09/2025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4" r:id="rId2"/>
    <p:sldLayoutId id="2147483676" r:id="rId3"/>
    <p:sldLayoutId id="2147483677" r:id="rId4"/>
    <p:sldLayoutId id="2147483678" r:id="rId5"/>
    <p:sldLayoutId id="2147483679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71600" y="1376224"/>
            <a:ext cx="7772400" cy="2268800"/>
          </a:xfrm>
        </p:spPr>
        <p:txBody>
          <a:bodyPr/>
          <a:lstStyle/>
          <a:p>
            <a:r>
              <a:rPr lang="fr-FR" dirty="0"/>
              <a:t>Compte rendu de l'exercice</a:t>
            </a:r>
            <a:br>
              <a:rPr lang="fr-FR" dirty="0"/>
            </a:br>
            <a:r>
              <a:rPr lang="fr-FR" dirty="0"/>
              <a:t>de la délégation donnée au SMEGREG</a:t>
            </a:r>
          </a:p>
        </p:txBody>
      </p:sp>
      <p:sp>
        <p:nvSpPr>
          <p:cNvPr id="6" name="Sous-titre 2"/>
          <p:cNvSpPr>
            <a:spLocks noGrp="1"/>
          </p:cNvSpPr>
          <p:nvPr>
            <p:ph type="subTitle" idx="1"/>
          </p:nvPr>
        </p:nvSpPr>
        <p:spPr>
          <a:xfrm>
            <a:off x="1637892" y="3886200"/>
            <a:ext cx="6400800" cy="784239"/>
          </a:xfrm>
        </p:spPr>
        <p:txBody>
          <a:bodyPr>
            <a:normAutofit lnSpcReduction="10000"/>
          </a:bodyPr>
          <a:lstStyle/>
          <a:p>
            <a:r>
              <a:rPr lang="fr-FR" dirty="0"/>
              <a:t>Commission locale de l’eau</a:t>
            </a:r>
          </a:p>
          <a:p>
            <a:r>
              <a:rPr lang="fr-FR" dirty="0"/>
              <a:t>Réunion du 29 septembre 2025</a:t>
            </a:r>
          </a:p>
        </p:txBody>
      </p:sp>
    </p:spTree>
    <p:extLst>
      <p:ext uri="{BB962C8B-B14F-4D97-AF65-F5344CB8AC3E}">
        <p14:creationId xmlns:p14="http://schemas.microsoft.com/office/powerpoint/2010/main" val="1874988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b="1" dirty="0"/>
              <a:t>Compte rendu de l'exercice 2025</a:t>
            </a:r>
            <a:br>
              <a:rPr lang="fr-FR" sz="2800" b="1" dirty="0"/>
            </a:br>
            <a:r>
              <a:rPr lang="fr-FR" sz="2800" b="1" dirty="0"/>
              <a:t>de la délégation donnée au SMEGREG</a:t>
            </a:r>
          </a:p>
        </p:txBody>
      </p:sp>
      <p:sp>
        <p:nvSpPr>
          <p:cNvPr id="8" name="Text Box 15"/>
          <p:cNvSpPr txBox="1">
            <a:spLocks noChangeArrowheads="1"/>
          </p:cNvSpPr>
          <p:nvPr/>
        </p:nvSpPr>
        <p:spPr bwMode="auto">
          <a:xfrm>
            <a:off x="251520" y="1418873"/>
            <a:ext cx="864096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Article 8 des Règles de fonctionnement de la CLE :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0077D4"/>
                </a:solidFill>
              </a:rPr>
              <a:pPr>
                <a:defRPr/>
              </a:pPr>
              <a:t>2</a:t>
            </a:fld>
            <a:endParaRPr lang="fr-FR" dirty="0">
              <a:solidFill>
                <a:srgbClr val="0077D4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746" y="1793141"/>
            <a:ext cx="7272734" cy="4554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691680" y="5363617"/>
            <a:ext cx="7200800" cy="971550"/>
          </a:xfrm>
          <a:prstGeom prst="rect">
            <a:avLst/>
          </a:prstGeom>
          <a:noFill/>
          <a:ln w="50800" algn="ctr">
            <a:solidFill>
              <a:srgbClr val="FFC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28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1181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Espace réservé du contenu 5">
            <a:extLst>
              <a:ext uri="{FF2B5EF4-FFF2-40B4-BE49-F238E27FC236}">
                <a16:creationId xmlns:a16="http://schemas.microsoft.com/office/drawing/2014/main" id="{3E1A638D-F6E7-4598-BA47-5F973488F03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56619855"/>
              </p:ext>
            </p:extLst>
          </p:nvPr>
        </p:nvGraphicFramePr>
        <p:xfrm>
          <a:off x="294146" y="1449000"/>
          <a:ext cx="8548411" cy="4294741"/>
        </p:xfrm>
        <a:graphic>
          <a:graphicData uri="http://schemas.openxmlformats.org/drawingml/2006/table">
            <a:tbl>
              <a:tblPr/>
              <a:tblGrid>
                <a:gridCol w="1008910">
                  <a:extLst>
                    <a:ext uri="{9D8B030D-6E8A-4147-A177-3AD203B41FA5}">
                      <a16:colId xmlns:a16="http://schemas.microsoft.com/office/drawing/2014/main" val="3414825899"/>
                    </a:ext>
                  </a:extLst>
                </a:gridCol>
                <a:gridCol w="936933">
                  <a:extLst>
                    <a:ext uri="{9D8B030D-6E8A-4147-A177-3AD203B41FA5}">
                      <a16:colId xmlns:a16="http://schemas.microsoft.com/office/drawing/2014/main" val="3877312076"/>
                    </a:ext>
                  </a:extLst>
                </a:gridCol>
                <a:gridCol w="5406860">
                  <a:extLst>
                    <a:ext uri="{9D8B030D-6E8A-4147-A177-3AD203B41FA5}">
                      <a16:colId xmlns:a16="http://schemas.microsoft.com/office/drawing/2014/main" val="699049804"/>
                    </a:ext>
                  </a:extLst>
                </a:gridCol>
                <a:gridCol w="1195708">
                  <a:extLst>
                    <a:ext uri="{9D8B030D-6E8A-4147-A177-3AD203B41FA5}">
                      <a16:colId xmlns:a16="http://schemas.microsoft.com/office/drawing/2014/main" val="3750911303"/>
                    </a:ext>
                  </a:extLst>
                </a:gridCol>
              </a:tblGrid>
              <a:tr h="39043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date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destinataire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objet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Conclusion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5751033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16-janv.-25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LE RENOUVELLEMENT BOULEVARD JULIO CURIE A BORDEAUX, CENON, FLOIRAC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9027514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3-févr-25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DREAL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LE PROJET D'UNITE DE METHANISATION A SAINT-LAURENT-MEDOC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9371198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12-févr-25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DREAL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SUR LA STEP DE CONDAT A LIBOURNE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8545085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12-févr-25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SUR LE PROJET DE FORAGE GEOTHERMALE GBDX-1 MERIADECK A BORDEAUX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1157575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12-févr-25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DREAL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REUT STEP CANTINOLLES A EYSINES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3391577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21-févr-25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CONTRIBUTION PROJET PORT A SEC A LA TESTE DE BUCH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6894850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13-mars-25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FORAGES PROTECTION CATHODIQUE REGAZ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988421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13-mars-25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SUR LE PROJET DE GEOTHERMIE 45EME PARALLELE A MERIGNAC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0059545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25-mars-25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5 PIEZOMETRES LGV GPSO A CAZALIS, LANDIRAS, PRECHAC, ST MICHEL DE RIEUFRET, ST LEGER DE BALSON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1047971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2-avril-25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SUR LE PROJET D'EXTENSION DE LA STEP LILLE A BLANQUEFORT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2276688"/>
                  </a:ext>
                </a:extLst>
              </a:tr>
            </a:tbl>
          </a:graphicData>
        </a:graphic>
      </p:graphicFrame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6F34770-3E3A-4201-BC4E-E6B767FE5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3</a:t>
            </a:fld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A76C6E5C-E3CD-432C-B4C8-8BC9D2B35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/>
          <a:p>
            <a:pPr algn="ctr"/>
            <a:r>
              <a:rPr lang="fr-FR" sz="2800" b="1" dirty="0"/>
              <a:t>Compte rendu de l'exercice 2025</a:t>
            </a:r>
            <a:br>
              <a:rPr lang="fr-FR" sz="2800" b="1" dirty="0"/>
            </a:br>
            <a:r>
              <a:rPr lang="fr-FR" sz="2800" b="1" dirty="0"/>
              <a:t>de la délégation donnée au SMEGREG</a:t>
            </a:r>
          </a:p>
        </p:txBody>
      </p:sp>
    </p:spTree>
    <p:extLst>
      <p:ext uri="{BB962C8B-B14F-4D97-AF65-F5344CB8AC3E}">
        <p14:creationId xmlns:p14="http://schemas.microsoft.com/office/powerpoint/2010/main" val="18105231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30D22C-8849-B377-58D9-CC25CED8B6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Espace réservé du contenu 5">
            <a:extLst>
              <a:ext uri="{FF2B5EF4-FFF2-40B4-BE49-F238E27FC236}">
                <a16:creationId xmlns:a16="http://schemas.microsoft.com/office/drawing/2014/main" id="{238221D8-1915-9348-DEBD-E8809416E4B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7353790"/>
              </p:ext>
            </p:extLst>
          </p:nvPr>
        </p:nvGraphicFramePr>
        <p:xfrm>
          <a:off x="294146" y="1449000"/>
          <a:ext cx="8548411" cy="4294741"/>
        </p:xfrm>
        <a:graphic>
          <a:graphicData uri="http://schemas.openxmlformats.org/drawingml/2006/table">
            <a:tbl>
              <a:tblPr/>
              <a:tblGrid>
                <a:gridCol w="1008910">
                  <a:extLst>
                    <a:ext uri="{9D8B030D-6E8A-4147-A177-3AD203B41FA5}">
                      <a16:colId xmlns:a16="http://schemas.microsoft.com/office/drawing/2014/main" val="3414825899"/>
                    </a:ext>
                  </a:extLst>
                </a:gridCol>
                <a:gridCol w="936933">
                  <a:extLst>
                    <a:ext uri="{9D8B030D-6E8A-4147-A177-3AD203B41FA5}">
                      <a16:colId xmlns:a16="http://schemas.microsoft.com/office/drawing/2014/main" val="3877312076"/>
                    </a:ext>
                  </a:extLst>
                </a:gridCol>
                <a:gridCol w="5406860">
                  <a:extLst>
                    <a:ext uri="{9D8B030D-6E8A-4147-A177-3AD203B41FA5}">
                      <a16:colId xmlns:a16="http://schemas.microsoft.com/office/drawing/2014/main" val="699049804"/>
                    </a:ext>
                  </a:extLst>
                </a:gridCol>
                <a:gridCol w="1195708">
                  <a:extLst>
                    <a:ext uri="{9D8B030D-6E8A-4147-A177-3AD203B41FA5}">
                      <a16:colId xmlns:a16="http://schemas.microsoft.com/office/drawing/2014/main" val="3750911303"/>
                    </a:ext>
                  </a:extLst>
                </a:gridCol>
              </a:tblGrid>
              <a:tr h="39043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date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destinataire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objet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Conclusion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5751033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2-avril-25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SUR LA REGULARISATION D'UN FORAGE CHÂTEAU RAUZAN-GASSIE A MARGAUX CANTENAC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9027514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15-avril-25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REGULARISATION FORAGE CHÂTEAU BEL-ORME-TRONQUOY-DE-LALANDE A ST SEURIN DE CADOURNE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9371198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15-avril-25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REGULARISATION FORAGE SCEA CHÂTEAU CROIZET BAGES A PAUILLAC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8545085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15-avril-25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CREATION FORAGE ET PRELEVEMENT JARDIN D'OURO LISA OUVRARD A ST SYMPHORIEN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1157575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13-mai-25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SUR DEMANDE MODIFICATION REGIEME EXPLOITAITON FORAGE DES GRANDS CHAIS DE FRANCE A LANDIRAS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Compatible à titre temporaire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3391577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15-mai-25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SUR LA DEMANDE DE CREATION D'UN FORAGE A CENON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988421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16-mai-25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DDPP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SUR LES MODIFICATIONS D'ACTIVITES ET AMENAGEMENTS DE LA SCEA LA TRUITE ARGENTIERE A BIGANOS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0059545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16-mai-25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SUR LE PROJET EXTENSION ZA "GIRONDE SYNERGIES" A REIGNAC et ST AUBIN DE BLAYE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1047971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16-mai-25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SUR LE PROJET MIXENER QUAI DE PALUDATE A BORDEAUX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2276688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20-juin-25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FORAGE BRASSERIE MIRA TEICH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6162400"/>
                  </a:ext>
                </a:extLst>
              </a:tr>
            </a:tbl>
          </a:graphicData>
        </a:graphic>
      </p:graphicFrame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770A35C-D402-A175-1C0B-DD79E54B2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4</a:t>
            </a:fld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BC6C3C49-4BF5-3EBE-DCA7-088481BE0B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/>
          <a:p>
            <a:pPr algn="ctr"/>
            <a:r>
              <a:rPr lang="fr-FR" sz="2800" b="1" dirty="0"/>
              <a:t>Compte rendu de l'exercice 2025</a:t>
            </a:r>
            <a:br>
              <a:rPr lang="fr-FR" sz="2800" b="1" dirty="0"/>
            </a:br>
            <a:r>
              <a:rPr lang="fr-FR" sz="2800" b="1" dirty="0"/>
              <a:t>de la délégation donnée au SMEGREG</a:t>
            </a:r>
          </a:p>
        </p:txBody>
      </p:sp>
    </p:spTree>
    <p:extLst>
      <p:ext uri="{BB962C8B-B14F-4D97-AF65-F5344CB8AC3E}">
        <p14:creationId xmlns:p14="http://schemas.microsoft.com/office/powerpoint/2010/main" val="8366809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A3F46D-F34E-2F68-5F3A-CCD9BE48D0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Espace réservé du contenu 5">
            <a:extLst>
              <a:ext uri="{FF2B5EF4-FFF2-40B4-BE49-F238E27FC236}">
                <a16:creationId xmlns:a16="http://schemas.microsoft.com/office/drawing/2014/main" id="{E919E066-F2D5-8E1C-20D0-E8B9EFE7A1E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73776711"/>
              </p:ext>
            </p:extLst>
          </p:nvPr>
        </p:nvGraphicFramePr>
        <p:xfrm>
          <a:off x="294146" y="1449000"/>
          <a:ext cx="8548411" cy="4294741"/>
        </p:xfrm>
        <a:graphic>
          <a:graphicData uri="http://schemas.openxmlformats.org/drawingml/2006/table">
            <a:tbl>
              <a:tblPr/>
              <a:tblGrid>
                <a:gridCol w="1008910">
                  <a:extLst>
                    <a:ext uri="{9D8B030D-6E8A-4147-A177-3AD203B41FA5}">
                      <a16:colId xmlns:a16="http://schemas.microsoft.com/office/drawing/2014/main" val="3414825899"/>
                    </a:ext>
                  </a:extLst>
                </a:gridCol>
                <a:gridCol w="936933">
                  <a:extLst>
                    <a:ext uri="{9D8B030D-6E8A-4147-A177-3AD203B41FA5}">
                      <a16:colId xmlns:a16="http://schemas.microsoft.com/office/drawing/2014/main" val="3877312076"/>
                    </a:ext>
                  </a:extLst>
                </a:gridCol>
                <a:gridCol w="5406860">
                  <a:extLst>
                    <a:ext uri="{9D8B030D-6E8A-4147-A177-3AD203B41FA5}">
                      <a16:colId xmlns:a16="http://schemas.microsoft.com/office/drawing/2014/main" val="699049804"/>
                    </a:ext>
                  </a:extLst>
                </a:gridCol>
                <a:gridCol w="1195708">
                  <a:extLst>
                    <a:ext uri="{9D8B030D-6E8A-4147-A177-3AD203B41FA5}">
                      <a16:colId xmlns:a16="http://schemas.microsoft.com/office/drawing/2014/main" val="3750911303"/>
                    </a:ext>
                  </a:extLst>
                </a:gridCol>
              </a:tblGrid>
              <a:tr h="39043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date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destinataire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objet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Conclusion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5751033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11-juillet-25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EXPLOITATION 3E FORAGE SIAEA SAINT-JEAN-D'ILLAC ET MARTIGNAS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9027514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17-juillet-25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SUR LE PROJET DE REFROIDISSEMENT ADIABATIQUE CHU DE BORDEAUX SITE HAUT-LEVEQUE A PESSAC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Incomplet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9371198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17-juillet-25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SUR UN PROJET DE FORAGE D'IIRIGATION A L'OLIGOCENE A SAINT-HILAIRE-DE-LA-NOAILLE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8545085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17-juillet-25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SUR UN PROJET DE FORAGE D'IIRIGATION A L'OLIGOCENE A SAINT-MARTIAL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1157575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17-juillet-25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SUR LA CREATION D'UN PIEZOMETRE A MERIGNAC CAP ROUX 1 ET 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3391577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18-juillet-25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SUR LA DEMANDE D'AUTORISATION D'EXPLOITER LE FORAGE BSS004HZJT A AILLAS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988421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20-août-25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SUR LES INVESTIGATIONS PREALABLES GPSO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0059545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20-août-25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SUR LES TRAVAUX DE CONFORTEMENT DES DIGUES DE LA PRESQU'ÎLE D'AMBES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1047971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20-août-25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SUR LA DUP FORAGE STADE A MARGAUX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2276688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20-août-25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SUR LA CREATION D'UN FORAGE A LUGOS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6162400"/>
                  </a:ext>
                </a:extLst>
              </a:tr>
            </a:tbl>
          </a:graphicData>
        </a:graphic>
      </p:graphicFrame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CAF4CB5-067C-50D3-C83C-517741DB6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5</a:t>
            </a:fld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B6007FE0-1189-FF20-CF9F-C8C5B550F9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/>
          <a:p>
            <a:pPr algn="ctr"/>
            <a:r>
              <a:rPr lang="fr-FR" sz="2800" b="1" dirty="0"/>
              <a:t>Compte rendu de l'exercice 2025</a:t>
            </a:r>
            <a:br>
              <a:rPr lang="fr-FR" sz="2800" b="1" dirty="0"/>
            </a:br>
            <a:r>
              <a:rPr lang="fr-FR" sz="2800" b="1" dirty="0"/>
              <a:t>de la délégation donnée au SMEGREG</a:t>
            </a:r>
          </a:p>
        </p:txBody>
      </p:sp>
    </p:spTree>
    <p:extLst>
      <p:ext uri="{BB962C8B-B14F-4D97-AF65-F5344CB8AC3E}">
        <p14:creationId xmlns:p14="http://schemas.microsoft.com/office/powerpoint/2010/main" val="27199411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956B60-C961-D273-9D83-833267E9AF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Espace réservé du contenu 5">
            <a:extLst>
              <a:ext uri="{FF2B5EF4-FFF2-40B4-BE49-F238E27FC236}">
                <a16:creationId xmlns:a16="http://schemas.microsoft.com/office/drawing/2014/main" id="{5B803CC7-F11B-4B31-EA8D-5B7B8D4221A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35701204"/>
              </p:ext>
            </p:extLst>
          </p:nvPr>
        </p:nvGraphicFramePr>
        <p:xfrm>
          <a:off x="294146" y="1449000"/>
          <a:ext cx="8548411" cy="3513879"/>
        </p:xfrm>
        <a:graphic>
          <a:graphicData uri="http://schemas.openxmlformats.org/drawingml/2006/table">
            <a:tbl>
              <a:tblPr/>
              <a:tblGrid>
                <a:gridCol w="1008910">
                  <a:extLst>
                    <a:ext uri="{9D8B030D-6E8A-4147-A177-3AD203B41FA5}">
                      <a16:colId xmlns:a16="http://schemas.microsoft.com/office/drawing/2014/main" val="3414825899"/>
                    </a:ext>
                  </a:extLst>
                </a:gridCol>
                <a:gridCol w="936933">
                  <a:extLst>
                    <a:ext uri="{9D8B030D-6E8A-4147-A177-3AD203B41FA5}">
                      <a16:colId xmlns:a16="http://schemas.microsoft.com/office/drawing/2014/main" val="3877312076"/>
                    </a:ext>
                  </a:extLst>
                </a:gridCol>
                <a:gridCol w="5406860">
                  <a:extLst>
                    <a:ext uri="{9D8B030D-6E8A-4147-A177-3AD203B41FA5}">
                      <a16:colId xmlns:a16="http://schemas.microsoft.com/office/drawing/2014/main" val="699049804"/>
                    </a:ext>
                  </a:extLst>
                </a:gridCol>
                <a:gridCol w="1195708">
                  <a:extLst>
                    <a:ext uri="{9D8B030D-6E8A-4147-A177-3AD203B41FA5}">
                      <a16:colId xmlns:a16="http://schemas.microsoft.com/office/drawing/2014/main" val="3750911303"/>
                    </a:ext>
                  </a:extLst>
                </a:gridCol>
              </a:tblGrid>
              <a:tr h="39043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date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destinataire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objet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Conclusion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5751033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2-septembre-25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DDPP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SUR LA CREATION D'UN ELEVAGE DE VOLAILLES A CARCANS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9027514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2-septembre-25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DREAL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SUR L'EXPLOITATION D'UNE INSTALLATION DE LAVAGE ET CRIBLAGE DE MATERIAUX INERTES NON POLLUES A MERIGNAC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9371198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2-septembre-25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SUR LA DUP FORAGE LE COMTE A ARSAC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8545085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2-septembre-25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DREAL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SUR LA CONSTRUCTION D'UNE INSTALLATION DE REGROUPEMENT DE DECHETS DANGEREUX A SAINT-LOUBES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1157575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15-septembre-25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DREAL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SUR LE PROJET D'USINE EMME DE CONVERSION DE NICKEL ET DE COBALT A PAREMPUYRE ET BLANQUEFORT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3391577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15-septembre-25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SUR LE PROJET AXTOM D'AMENAGEMENT D'UN PARC D'ACTIVITES ECONOMIQUES A BLANQUEFORT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988421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17-septembre-25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SUR LA DEMANDE D'AUTORISATION D'EXPLOITER LE FORAGE BSS003XHGW A LABARDE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0059545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17-septembre-25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SUR LA CREATION DE PIEZOMETRES DE SURVEILLANCE A AMBES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1047971"/>
                  </a:ext>
                </a:extLst>
              </a:tr>
            </a:tbl>
          </a:graphicData>
        </a:graphic>
      </p:graphicFrame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024A43C-5977-E44B-9582-73F3884AC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6</a:t>
            </a:fld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D6E2289D-EABC-DCC0-10F3-76AD8B3143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/>
          <a:p>
            <a:pPr algn="ctr"/>
            <a:r>
              <a:rPr lang="fr-FR" sz="2800" b="1" dirty="0"/>
              <a:t>Compte rendu de l'exercice 2025</a:t>
            </a:r>
            <a:br>
              <a:rPr lang="fr-FR" sz="2800" b="1" dirty="0"/>
            </a:br>
            <a:r>
              <a:rPr lang="fr-FR" sz="2800" b="1" dirty="0"/>
              <a:t>de la délégation donnée au SMEGREG</a:t>
            </a:r>
          </a:p>
        </p:txBody>
      </p:sp>
    </p:spTree>
    <p:extLst>
      <p:ext uri="{BB962C8B-B14F-4D97-AF65-F5344CB8AC3E}">
        <p14:creationId xmlns:p14="http://schemas.microsoft.com/office/powerpoint/2010/main" val="39102153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E2C5D-3F0A-FA4F-1232-707ED8D2BF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8C2D5E3-A5A5-7E4C-E393-20032636C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7</a:t>
            </a:fld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DD23E8BB-8B78-DC1B-0703-4E4ADCC34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/>
          <a:p>
            <a:pPr algn="ctr"/>
            <a:r>
              <a:rPr lang="fr-FR" sz="2800" b="1" dirty="0"/>
              <a:t>Compte rendu de l'exercice 2025</a:t>
            </a:r>
            <a:br>
              <a:rPr lang="fr-FR" sz="2800" b="1" dirty="0"/>
            </a:br>
            <a:r>
              <a:rPr lang="fr-FR" sz="2800" b="1" dirty="0"/>
              <a:t>de la délégation donnée au SMEGREG</a:t>
            </a:r>
          </a:p>
        </p:txBody>
      </p:sp>
      <p:sp>
        <p:nvSpPr>
          <p:cNvPr id="2" name="Text Box 15">
            <a:extLst>
              <a:ext uri="{FF2B5EF4-FFF2-40B4-BE49-F238E27FC236}">
                <a16:creationId xmlns:a16="http://schemas.microsoft.com/office/drawing/2014/main" id="{65D524C9-3EA9-44E0-C1F6-174145D9EE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659" y="1620000"/>
            <a:ext cx="5681517" cy="3339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sz="2200" dirty="0">
                <a:solidFill>
                  <a:srgbClr val="333399"/>
                </a:solidFill>
                <a:latin typeface="Trebuchet MS" panose="020B0603020202020204" pitchFamily="34" charset="0"/>
              </a:rPr>
              <a:t>Au 22 septembre 2025, 144 dossiers reçus :</a:t>
            </a:r>
          </a:p>
          <a:p>
            <a:pPr marL="800100" lvl="1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200" dirty="0">
                <a:solidFill>
                  <a:srgbClr val="333399"/>
                </a:solidFill>
                <a:latin typeface="Trebuchet MS" panose="020B0603020202020204" pitchFamily="34" charset="0"/>
              </a:rPr>
              <a:t>106 pour information</a:t>
            </a:r>
          </a:p>
          <a:p>
            <a:pPr marL="800100" lvl="1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200" dirty="0">
                <a:solidFill>
                  <a:srgbClr val="333399"/>
                </a:solidFill>
                <a:latin typeface="Trebuchet MS" panose="020B0603020202020204" pitchFamily="34" charset="0"/>
              </a:rPr>
              <a:t>38 ont donné lieu à des réponses :</a:t>
            </a:r>
          </a:p>
          <a:p>
            <a:pPr marL="1257300" lvl="2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2200" dirty="0">
                <a:solidFill>
                  <a:srgbClr val="333399"/>
                </a:solidFill>
                <a:latin typeface="Trebuchet MS" panose="020B0603020202020204" pitchFamily="34" charset="0"/>
              </a:rPr>
              <a:t>14 ne concernaient pas le SAGE</a:t>
            </a:r>
          </a:p>
          <a:p>
            <a:pPr marL="1257300" lvl="2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2200" dirty="0">
                <a:solidFill>
                  <a:srgbClr val="333399"/>
                </a:solidFill>
                <a:latin typeface="Trebuchet MS" panose="020B0603020202020204" pitchFamily="34" charset="0"/>
              </a:rPr>
              <a:t>23 ayant donné lieu à un avis de compatibilité par délégation</a:t>
            </a:r>
          </a:p>
          <a:p>
            <a:pPr marL="1257300" lvl="2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2200" dirty="0">
                <a:solidFill>
                  <a:srgbClr val="333399"/>
                </a:solidFill>
                <a:latin typeface="Trebuchet MS" panose="020B0603020202020204" pitchFamily="34" charset="0"/>
              </a:rPr>
              <a:t>1 ayant donné lieu à un avis d’incomplétude par délégation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0F8464E-0D12-DF1F-7811-90EA429727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1054" y="1488707"/>
            <a:ext cx="2872946" cy="3429000"/>
          </a:xfrm>
          <a:prstGeom prst="rect">
            <a:avLst/>
          </a:prstGeom>
        </p:spPr>
      </p:pic>
      <p:sp>
        <p:nvSpPr>
          <p:cNvPr id="7" name="Text Box 15">
            <a:extLst>
              <a:ext uri="{FF2B5EF4-FFF2-40B4-BE49-F238E27FC236}">
                <a16:creationId xmlns:a16="http://schemas.microsoft.com/office/drawing/2014/main" id="{DD640515-058C-D04B-0B17-1CBF5F0009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3687" y="4869160"/>
            <a:ext cx="6923111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lvl="2"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sz="2200" dirty="0">
                <a:solidFill>
                  <a:srgbClr val="333399"/>
                </a:solidFill>
                <a:latin typeface="Trebuchet MS" panose="020B0603020202020204" pitchFamily="34" charset="0"/>
              </a:rPr>
              <a:t>(projet de refroidissement adiabatique sur le site Haut-Lévêque à Pessac)</a:t>
            </a:r>
          </a:p>
        </p:txBody>
      </p:sp>
    </p:spTree>
    <p:extLst>
      <p:ext uri="{BB962C8B-B14F-4D97-AF65-F5344CB8AC3E}">
        <p14:creationId xmlns:p14="http://schemas.microsoft.com/office/powerpoint/2010/main" val="26630355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5765</TotalTime>
  <Words>775</Words>
  <Application>Microsoft Office PowerPoint</Application>
  <PresentationFormat>Affichage à l'écran (4:3)</PresentationFormat>
  <Paragraphs>191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3" baseType="lpstr">
      <vt:lpstr>Arial</vt:lpstr>
      <vt:lpstr>Calibri</vt:lpstr>
      <vt:lpstr>Gill Sans MT</vt:lpstr>
      <vt:lpstr>Trebuchet MS</vt:lpstr>
      <vt:lpstr>Wingdings</vt:lpstr>
      <vt:lpstr>Office Theme</vt:lpstr>
      <vt:lpstr>Compte rendu de l'exercice de la délégation donnée au SMEGREG</vt:lpstr>
      <vt:lpstr>Compte rendu de l'exercice 2025 de la délégation donnée au SMEGREG</vt:lpstr>
      <vt:lpstr>Compte rendu de l'exercice 2025 de la délégation donnée au SMEGREG</vt:lpstr>
      <vt:lpstr>Compte rendu de l'exercice 2025 de la délégation donnée au SMEGREG</vt:lpstr>
      <vt:lpstr>Compte rendu de l'exercice 2025 de la délégation donnée au SMEGREG</vt:lpstr>
      <vt:lpstr>Compte rendu de l'exercice 2025 de la délégation donnée au SMEGREG</vt:lpstr>
      <vt:lpstr>Compte rendu de l'exercice 2025 de la délégation donnée au SMEGREG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Compte rendu de l'exercice de la délégation donnée au SMEGREG</dc:title>
  <dc:creator>bruno.degrissac</dc:creator>
  <cp:lastModifiedBy>Guillaume GRELET</cp:lastModifiedBy>
  <cp:revision>318</cp:revision>
  <cp:lastPrinted>2017-10-06T08:09:19Z</cp:lastPrinted>
  <dcterms:created xsi:type="dcterms:W3CDTF">2015-09-15T19:44:09Z</dcterms:created>
  <dcterms:modified xsi:type="dcterms:W3CDTF">2025-09-22T06:22:55Z</dcterms:modified>
</cp:coreProperties>
</file>