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5" r:id="rId8"/>
    <p:sldId id="26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13/06/2025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4701A-EEC6-9111-AA07-43067A7C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Forages artésiens du bassin d’Arcachon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63A27D-AC6D-9388-3A96-5AF02F06A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16 juin 2025</a:t>
            </a:r>
          </a:p>
        </p:txBody>
      </p:sp>
    </p:spTree>
    <p:extLst>
      <p:ext uri="{BB962C8B-B14F-4D97-AF65-F5344CB8AC3E}">
        <p14:creationId xmlns:p14="http://schemas.microsoft.com/office/powerpoint/2010/main" val="24909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FFD4B9D8-C33C-2222-3022-8576A159EC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1016" y="3932243"/>
            <a:ext cx="2071876" cy="2166716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E035C2-AB1C-D3C3-A42B-86BA19EAA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934" y="1325703"/>
            <a:ext cx="7331108" cy="3904751"/>
          </a:xfrm>
        </p:spPr>
        <p:txBody>
          <a:bodyPr>
            <a:noAutofit/>
          </a:bodyPr>
          <a:lstStyle/>
          <a:p>
            <a:pPr hangingPunct="0">
              <a:spcBef>
                <a:spcPts val="600"/>
              </a:spcBef>
              <a:buClr>
                <a:schemeClr val="accent6"/>
              </a:buClr>
            </a:pPr>
            <a:r>
              <a:rPr lang="fr-FR" sz="2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Anciens forages artésiens (jaillissants) convertis en « fontaines » </a:t>
            </a:r>
          </a:p>
          <a:p>
            <a:pPr hangingPunct="0">
              <a:spcBef>
                <a:spcPts val="600"/>
              </a:spcBef>
              <a:buClr>
                <a:schemeClr val="accent6"/>
              </a:buClr>
            </a:pPr>
            <a:r>
              <a:rPr lang="fr-FR" sz="2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Partie intégrante des habitudes &amp; du patrimoine culturel local :</a:t>
            </a:r>
            <a:endParaRPr lang="fr-FR" sz="2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accès libre dans plusieurs communes du pourtour du bassin </a:t>
            </a: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toujours équipés de système de régulation des écoulements (robinets, boutons poussoir…) 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écoulement 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continue/perte nette</a:t>
            </a: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diminution du jaillissement </a:t>
            </a: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modification des pressions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430213" hangingPunct="0">
              <a:spcBef>
                <a:spcPts val="600"/>
              </a:spcBef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2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de suivi régulier de la qualité de l’eau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ACA945-C1FB-926F-B0EF-CF62C841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3D9279A-0C18-0B79-B6A9-6FE80F2B9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connaissances parcellaires</a:t>
            </a:r>
          </a:p>
        </p:txBody>
      </p:sp>
      <p:pic>
        <p:nvPicPr>
          <p:cNvPr id="6" name="Image 5" descr="Une image contenant plein air, bâtiment, fontaine, arbre&#10;&#10;Le contenu généré par l’IA peut être incorrect.">
            <a:extLst>
              <a:ext uri="{FF2B5EF4-FFF2-40B4-BE49-F238E27FC236}">
                <a16:creationId xmlns:a16="http://schemas.microsoft.com/office/drawing/2014/main" id="{9E545CEB-5BFD-1F61-1E9A-33843BBEB0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2413" y="959263"/>
            <a:ext cx="2380029" cy="2363204"/>
          </a:xfrm>
          <a:prstGeom prst="rect">
            <a:avLst/>
          </a:prstGeom>
        </p:spPr>
      </p:pic>
      <p:pic>
        <p:nvPicPr>
          <p:cNvPr id="8" name="Image 7" descr="Une image contenant plein air, arbre, bâtiment, plante&#10;&#10;Le contenu généré par l’IA peut être incorrect.">
            <a:extLst>
              <a:ext uri="{FF2B5EF4-FFF2-40B4-BE49-F238E27FC236}">
                <a16:creationId xmlns:a16="http://schemas.microsoft.com/office/drawing/2014/main" id="{A65DDB77-A040-AF4A-5FF8-4D3D336C27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835276" y="1245992"/>
            <a:ext cx="2363204" cy="178974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C4A0147-F058-816E-93A1-62346CC647C3}"/>
              </a:ext>
            </a:extLst>
          </p:cNvPr>
          <p:cNvSpPr txBox="1"/>
          <p:nvPr/>
        </p:nvSpPr>
        <p:spPr>
          <a:xfrm>
            <a:off x="9086854" y="3899822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8D026D2-E68D-8AD5-E8C6-D3E5F274999A}"/>
              </a:ext>
            </a:extLst>
          </p:cNvPr>
          <p:cNvSpPr txBox="1"/>
          <p:nvPr/>
        </p:nvSpPr>
        <p:spPr>
          <a:xfrm>
            <a:off x="8072713" y="3290500"/>
            <a:ext cx="1419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Village de l’Herbe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72D6287-0D4B-D7FF-DDD7-2C1A06EE1D19}"/>
              </a:ext>
            </a:extLst>
          </p:cNvPr>
          <p:cNvSpPr txBox="1"/>
          <p:nvPr/>
        </p:nvSpPr>
        <p:spPr>
          <a:xfrm>
            <a:off x="9197195" y="6079853"/>
            <a:ext cx="816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Andernos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5E6CF57-804D-3C95-A138-50959AEC0AD1}"/>
              </a:ext>
            </a:extLst>
          </p:cNvPr>
          <p:cNvSpPr txBox="1"/>
          <p:nvPr/>
        </p:nvSpPr>
        <p:spPr>
          <a:xfrm>
            <a:off x="10477883" y="3325527"/>
            <a:ext cx="12586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Arès (mai 2025)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1C92B1B-46D6-9D40-4ED9-4D2AF0E1AE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8401" y="4474346"/>
            <a:ext cx="1902876" cy="185950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68582C0-8B4C-404E-8F89-AE5314244F6D}"/>
              </a:ext>
            </a:extLst>
          </p:cNvPr>
          <p:cNvSpPr txBox="1"/>
          <p:nvPr/>
        </p:nvSpPr>
        <p:spPr>
          <a:xfrm>
            <a:off x="11362096" y="4451411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321463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36D96-0CED-61BC-73BA-5F2CA908A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0448B0D-E0B7-7BBE-BA5A-A205552C3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85295"/>
            <a:ext cx="10972800" cy="3904751"/>
          </a:xfrm>
        </p:spPr>
        <p:txBody>
          <a:bodyPr>
            <a:noAutofit/>
          </a:bodyPr>
          <a:lstStyle/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technique hydrogéologique : </a:t>
            </a:r>
          </a:p>
          <a:p>
            <a:pPr lvl="1" indent="-342900" algn="just" hangingPunct="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Identifier les ouvrages :</a:t>
            </a:r>
          </a:p>
          <a:p>
            <a:pPr lvl="2" indent="-342900" algn="just" hangingPunct="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inventaire des points d’eau captant les nappes profondes</a:t>
            </a:r>
          </a:p>
          <a:p>
            <a:pPr lvl="2" indent="-342900" algn="just" hangingPunct="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s’écoulant en continu en s’appuyant sur les ressources existantes, des visites de terrain et la mobilisation des acteurs locaux (collectivités, Conservatoire du littoral, archives, animateurs locaux, office de tourisme, etc.) 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 algn="just" hangingPunct="0">
              <a:spcBef>
                <a:spcPts val="120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C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ontacter et rencontrer les collectivités 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  <a:t> 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sensibiliser à la politique d’économie d’eau &amp; accompagner dans la mise en place de solutions adaptées 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42900" algn="just" hangingPunct="0">
              <a:spcBef>
                <a:spcPts val="120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Etudier l’évolution des niveaux piézométriques </a:t>
            </a: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  <a:sym typeface="Wingdings" panose="05000000000000000000" pitchFamily="2" charset="2"/>
              </a:rPr>
              <a:t> </a:t>
            </a: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reconstituer la baisse des pressions observées et l’influence potentielle de l’exploitation sur les ressources</a:t>
            </a:r>
            <a:endParaRPr lang="fr-FR" sz="2000" dirty="0">
              <a:solidFill>
                <a:srgbClr val="1341A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2400"/>
              </a:spcBef>
              <a:spcAft>
                <a:spcPts val="600"/>
              </a:spcAft>
              <a:buClr>
                <a:schemeClr val="accent6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Volet communication/sensibilisation :</a:t>
            </a:r>
          </a:p>
          <a:p>
            <a:pPr lvl="1" indent="-342900" algn="just" hangingPunct="0">
              <a:spcBef>
                <a:spcPts val="0"/>
              </a:spcBef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R</a:t>
            </a: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éfléchir à des moyens/actions de sensibilisation/valorisation des usagers (en lien avec les services de communication/offices de tourisme du Bassin) 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B7575E0-92C7-2269-20B4-D398635D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477BDC9-B5E4-1684-B902-2CDDBC9BF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Objectifs du stage</a:t>
            </a:r>
          </a:p>
        </p:txBody>
      </p:sp>
    </p:spTree>
    <p:extLst>
      <p:ext uri="{BB962C8B-B14F-4D97-AF65-F5344CB8AC3E}">
        <p14:creationId xmlns:p14="http://schemas.microsoft.com/office/powerpoint/2010/main" val="2649518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F0D52-BEB8-589F-87FB-4106495AD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A83D37D-FEC9-E399-03E0-149F269C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74B2531-4526-C255-C8FD-55F7C4C4F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Avancée des travaux en cours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956DE4D-4689-EA0B-4C10-A6E4E7C9A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39711"/>
            <a:ext cx="11512440" cy="3904751"/>
          </a:xfrm>
        </p:spPr>
        <p:txBody>
          <a:bodyPr>
            <a:noAutofit/>
          </a:bodyPr>
          <a:lstStyle/>
          <a:p>
            <a:pPr marL="0" indent="0"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None/>
            </a:pP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Etape 1 – Recensement des ouvrages artésiens</a:t>
            </a: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35B0145-95AF-60A2-40A4-B0C655679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447623"/>
              </p:ext>
            </p:extLst>
          </p:nvPr>
        </p:nvGraphicFramePr>
        <p:xfrm>
          <a:off x="420336" y="1730888"/>
          <a:ext cx="7928617" cy="298323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148255">
                  <a:extLst>
                    <a:ext uri="{9D8B030D-6E8A-4147-A177-3AD203B41FA5}">
                      <a16:colId xmlns:a16="http://schemas.microsoft.com/office/drawing/2014/main" val="1542226909"/>
                    </a:ext>
                  </a:extLst>
                </a:gridCol>
                <a:gridCol w="681487">
                  <a:extLst>
                    <a:ext uri="{9D8B030D-6E8A-4147-A177-3AD203B41FA5}">
                      <a16:colId xmlns:a16="http://schemas.microsoft.com/office/drawing/2014/main" val="891112496"/>
                    </a:ext>
                  </a:extLst>
                </a:gridCol>
                <a:gridCol w="750498">
                  <a:extLst>
                    <a:ext uri="{9D8B030D-6E8A-4147-A177-3AD203B41FA5}">
                      <a16:colId xmlns:a16="http://schemas.microsoft.com/office/drawing/2014/main" val="3850448517"/>
                    </a:ext>
                  </a:extLst>
                </a:gridCol>
                <a:gridCol w="690113">
                  <a:extLst>
                    <a:ext uri="{9D8B030D-6E8A-4147-A177-3AD203B41FA5}">
                      <a16:colId xmlns:a16="http://schemas.microsoft.com/office/drawing/2014/main" val="132575594"/>
                    </a:ext>
                  </a:extLst>
                </a:gridCol>
                <a:gridCol w="983412">
                  <a:extLst>
                    <a:ext uri="{9D8B030D-6E8A-4147-A177-3AD203B41FA5}">
                      <a16:colId xmlns:a16="http://schemas.microsoft.com/office/drawing/2014/main" val="1488299613"/>
                    </a:ext>
                  </a:extLst>
                </a:gridCol>
                <a:gridCol w="862641">
                  <a:extLst>
                    <a:ext uri="{9D8B030D-6E8A-4147-A177-3AD203B41FA5}">
                      <a16:colId xmlns:a16="http://schemas.microsoft.com/office/drawing/2014/main" val="3072264763"/>
                    </a:ext>
                  </a:extLst>
                </a:gridCol>
                <a:gridCol w="1078300">
                  <a:extLst>
                    <a:ext uri="{9D8B030D-6E8A-4147-A177-3AD203B41FA5}">
                      <a16:colId xmlns:a16="http://schemas.microsoft.com/office/drawing/2014/main" val="3484974020"/>
                    </a:ext>
                  </a:extLst>
                </a:gridCol>
                <a:gridCol w="785006">
                  <a:extLst>
                    <a:ext uri="{9D8B030D-6E8A-4147-A177-3AD203B41FA5}">
                      <a16:colId xmlns:a16="http://schemas.microsoft.com/office/drawing/2014/main" val="2642098182"/>
                    </a:ext>
                  </a:extLst>
                </a:gridCol>
                <a:gridCol w="948905">
                  <a:extLst>
                    <a:ext uri="{9D8B030D-6E8A-4147-A177-3AD203B41FA5}">
                      <a16:colId xmlns:a16="http://schemas.microsoft.com/office/drawing/2014/main" val="1042235146"/>
                    </a:ext>
                  </a:extLst>
                </a:gridCol>
              </a:tblGrid>
              <a:tr h="21394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COMMUNES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Nombre de</a:t>
                      </a:r>
                      <a:br>
                        <a:rPr lang="fr-FR" sz="1100" u="none" strike="noStrike" dirty="0">
                          <a:effectLst/>
                        </a:rPr>
                      </a:br>
                      <a:r>
                        <a:rPr lang="fr-FR" sz="1100" u="none" strike="noStrike" dirty="0">
                          <a:effectLst/>
                        </a:rPr>
                        <a:t> fontaines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Exploitées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Non exploitées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Sans </a:t>
                      </a:r>
                      <a:br>
                        <a:rPr lang="fr-FR" sz="1100" u="none" strike="noStrike" dirty="0">
                          <a:effectLst/>
                        </a:rPr>
                      </a:br>
                      <a:r>
                        <a:rPr lang="fr-FR" sz="1100" u="none" strike="noStrike" dirty="0">
                          <a:effectLst/>
                        </a:rPr>
                        <a:t>informations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Eaux collectives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Eaux </a:t>
                      </a:r>
                      <a:br>
                        <a:rPr lang="fr-FR" sz="1100" u="none" strike="noStrike" dirty="0">
                          <a:effectLst/>
                        </a:rPr>
                      </a:br>
                      <a:r>
                        <a:rPr lang="fr-FR" sz="1100" u="none" strike="noStrike" dirty="0">
                          <a:effectLst/>
                        </a:rPr>
                        <a:t>individuelles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Eaux </a:t>
                      </a:r>
                      <a:br>
                        <a:rPr lang="fr-FR" sz="1100" u="none" strike="noStrike" dirty="0">
                          <a:effectLst/>
                        </a:rPr>
                      </a:br>
                      <a:r>
                        <a:rPr lang="fr-FR" sz="1100" u="none" strike="noStrike" dirty="0">
                          <a:effectLst/>
                        </a:rPr>
                        <a:t>agricoles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Sans </a:t>
                      </a:r>
                      <a:br>
                        <a:rPr lang="fr-FR" sz="1100" u="none" strike="noStrike" dirty="0">
                          <a:effectLst/>
                        </a:rPr>
                      </a:br>
                      <a:r>
                        <a:rPr lang="fr-FR" sz="1100" u="none" strike="noStrike" dirty="0">
                          <a:effectLst/>
                        </a:rPr>
                        <a:t>informations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2926771"/>
                  </a:ext>
                </a:extLst>
              </a:tr>
              <a:tr h="13757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fr-FR" sz="110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ARES</a:t>
                      </a: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09692563"/>
                  </a:ext>
                </a:extLst>
              </a:tr>
              <a:tr h="13757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BIGANOS</a:t>
                      </a:r>
                      <a:endParaRPr lang="fr-FR" sz="11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00938681"/>
                  </a:ext>
                </a:extLst>
              </a:tr>
              <a:tr h="115287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ANDERNOS</a:t>
                      </a:r>
                      <a:endParaRPr lang="fr-FR" sz="11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20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8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14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62395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LEGE-CAP-FERRET</a:t>
                      </a:r>
                      <a:endParaRPr lang="fr-FR" sz="11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029557"/>
                  </a:ext>
                </a:extLst>
              </a:tr>
              <a:tr h="13757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</a:rPr>
                        <a:t>LANTON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4943828"/>
                  </a:ext>
                </a:extLst>
              </a:tr>
              <a:tr h="13757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</a:rPr>
                        <a:t>AUDENGE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8894735"/>
                  </a:ext>
                </a:extLst>
              </a:tr>
              <a:tr h="13757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</a:rPr>
                        <a:t>ARCACHON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8733269"/>
                  </a:ext>
                </a:extLst>
              </a:tr>
              <a:tr h="13757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</a:rPr>
                        <a:t>MIOS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A0B7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287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</a:rPr>
                        <a:t>MARCHEPRIME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A0B7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8545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</a:rPr>
                        <a:t>LE TEICH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2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5409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>
                          <a:effectLst/>
                        </a:rPr>
                        <a:t>GUJAN-MESTRAS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7830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u="none" strike="noStrike" dirty="0">
                          <a:effectLst/>
                        </a:rPr>
                        <a:t>LA TESTE-DE-BUCH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7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6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6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fr-FR" sz="1100" b="0" i="0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1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948247"/>
                  </a:ext>
                </a:extLst>
              </a:tr>
              <a:tr h="137572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u="none" strike="noStrike" dirty="0">
                          <a:effectLst/>
                        </a:rPr>
                        <a:t>TOTAL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83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24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21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38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37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28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2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u="none" strike="noStrike" dirty="0">
                          <a:effectLst/>
                        </a:rPr>
                        <a:t>16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92830696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EC924D7A-7468-B99A-850D-9B87CA3CAA80}"/>
              </a:ext>
            </a:extLst>
          </p:cNvPr>
          <p:cNvSpPr txBox="1"/>
          <p:nvPr/>
        </p:nvSpPr>
        <p:spPr>
          <a:xfrm>
            <a:off x="8997409" y="5772866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8000"/>
                </a:solidFill>
              </a:rPr>
              <a:t>En cours de consolidation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430CAF-B340-D04C-DC6A-5F260629FEBF}"/>
              </a:ext>
            </a:extLst>
          </p:cNvPr>
          <p:cNvSpPr txBox="1"/>
          <p:nvPr/>
        </p:nvSpPr>
        <p:spPr>
          <a:xfrm>
            <a:off x="1357467" y="5038883"/>
            <a:ext cx="6535703" cy="1287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Captant essentiellement la nappe captive du Miocène</a:t>
            </a:r>
          </a:p>
          <a:p>
            <a:pPr marL="285750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MS"/>
              </a:rPr>
              <a:t>Principalement au nord du bassin &amp; La Teste-de-Buch</a:t>
            </a:r>
          </a:p>
          <a:p>
            <a:pPr marL="285750" indent="-28575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</a:rPr>
              <a:t>Usage à préciser/consolider </a:t>
            </a:r>
            <a:endParaRPr lang="fr-FR" dirty="0">
              <a:solidFill>
                <a:srgbClr val="1341A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11F7F40-286D-590E-482F-0803591F41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8423903" y="1730888"/>
            <a:ext cx="3721938" cy="356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75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36ED4-CD72-206E-49C0-BFE30D3C2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CE658CF-C92F-4716-DED0-95779B446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34F5326-F378-74FE-9189-4C89606F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Avancée des travaux en cours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0D17E85-7804-C3F4-69BC-4DDD0FFD6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789" y="1484605"/>
            <a:ext cx="7175806" cy="3904751"/>
          </a:xfrm>
        </p:spPr>
        <p:txBody>
          <a:bodyPr>
            <a:noAutofit/>
          </a:bodyPr>
          <a:lstStyle/>
          <a:p>
            <a:pPr marL="0" indent="0"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None/>
            </a:pP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Etape 2 – Etude du comportement hydrogéologique</a:t>
            </a: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marL="0" indent="0"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None/>
            </a:pPr>
            <a:endParaRPr lang="fr-FR" sz="20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00000"/>
            </a:pPr>
            <a:r>
              <a:rPr lang="fr-FR" sz="2000" dirty="0">
                <a:latin typeface="Trebuchet MS" panose="020B0603020202020204" pitchFamily="34" charset="0"/>
                <a:cs typeface="Times New Roman" panose="02020603050405020304" pitchFamily="18" charset="0"/>
              </a:rPr>
              <a:t>Acquisition des données de terrain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Mesure piézométrique, de débit si artésien et paramètres physico-chimiques 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Ponctuelle et continue 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Identification des ouvrages en partenariat avec les collectivités</a:t>
            </a:r>
          </a:p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00000"/>
            </a:pPr>
            <a:r>
              <a:rPr lang="fr-FR" sz="20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Equipement </a:t>
            </a:r>
            <a:r>
              <a:rPr lang="fr-FR" sz="2000" dirty="0">
                <a:latin typeface="Trebuchet MS" panose="020B0603020202020204" pitchFamily="34" charset="0"/>
                <a:cs typeface="Times New Roman" panose="02020603050405020304" pitchFamily="18" charset="0"/>
              </a:rPr>
              <a:t>du forage de l’Île de </a:t>
            </a:r>
            <a:r>
              <a:rPr lang="fr-FR" sz="20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Malprat</a:t>
            </a:r>
            <a:r>
              <a:rPr lang="fr-FR" sz="2000" dirty="0">
                <a:latin typeface="Trebuchet MS" panose="020B0603020202020204" pitchFamily="34" charset="0"/>
                <a:cs typeface="Times New Roman" panose="02020603050405020304" pitchFamily="18" charset="0"/>
              </a:rPr>
              <a:t> le 18 juin</a:t>
            </a:r>
            <a:endParaRPr lang="fr-FR" sz="2000" dirty="0">
              <a:solidFill>
                <a:srgbClr val="1341A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0787AC2-B474-D89A-7204-C6CA3B00032A}"/>
              </a:ext>
            </a:extLst>
          </p:cNvPr>
          <p:cNvGrpSpPr/>
          <p:nvPr/>
        </p:nvGrpSpPr>
        <p:grpSpPr>
          <a:xfrm>
            <a:off x="7546547" y="1657894"/>
            <a:ext cx="4135123" cy="3558175"/>
            <a:chOff x="6519180" y="1212888"/>
            <a:chExt cx="4880064" cy="4183714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0FC1D75-770D-B0D2-D73D-932AC27AF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9180" y="1212888"/>
              <a:ext cx="4880064" cy="4183714"/>
            </a:xfrm>
            <a:prstGeom prst="rect">
              <a:avLst/>
            </a:prstGeom>
          </p:spPr>
        </p:pic>
        <p:sp>
          <p:nvSpPr>
            <p:cNvPr id="8" name="Organigramme : Connecteur page suivante 7">
              <a:extLst>
                <a:ext uri="{FF2B5EF4-FFF2-40B4-BE49-F238E27FC236}">
                  <a16:creationId xmlns:a16="http://schemas.microsoft.com/office/drawing/2014/main" id="{BB223D78-A50E-533E-5C52-5852B477CAA8}"/>
                </a:ext>
              </a:extLst>
            </p:cNvPr>
            <p:cNvSpPr/>
            <p:nvPr/>
          </p:nvSpPr>
          <p:spPr>
            <a:xfrm>
              <a:off x="7491803" y="2935706"/>
              <a:ext cx="102530" cy="251052"/>
            </a:xfrm>
            <a:prstGeom prst="flowChartOffpage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Organigramme : Connecteur page suivante 8">
              <a:extLst>
                <a:ext uri="{FF2B5EF4-FFF2-40B4-BE49-F238E27FC236}">
                  <a16:creationId xmlns:a16="http://schemas.microsoft.com/office/drawing/2014/main" id="{5A43B3AA-588F-2F65-1836-4C28A60491D7}"/>
                </a:ext>
              </a:extLst>
            </p:cNvPr>
            <p:cNvSpPr/>
            <p:nvPr/>
          </p:nvSpPr>
          <p:spPr>
            <a:xfrm>
              <a:off x="9059116" y="2010076"/>
              <a:ext cx="102530" cy="251052"/>
            </a:xfrm>
            <a:prstGeom prst="flowChartOffpage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Organigramme : Connecteur page suivante 9">
              <a:extLst>
                <a:ext uri="{FF2B5EF4-FFF2-40B4-BE49-F238E27FC236}">
                  <a16:creationId xmlns:a16="http://schemas.microsoft.com/office/drawing/2014/main" id="{2F9620AF-B7EB-80C0-D05A-859237942D9C}"/>
                </a:ext>
              </a:extLst>
            </p:cNvPr>
            <p:cNvSpPr/>
            <p:nvPr/>
          </p:nvSpPr>
          <p:spPr>
            <a:xfrm>
              <a:off x="10405048" y="4029777"/>
              <a:ext cx="102530" cy="251052"/>
            </a:xfrm>
            <a:prstGeom prst="flowChartOffpage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7DA4C7C-9ABF-D94C-CCA5-45313087CC04}"/>
                </a:ext>
              </a:extLst>
            </p:cNvPr>
            <p:cNvSpPr txBox="1"/>
            <p:nvPr/>
          </p:nvSpPr>
          <p:spPr>
            <a:xfrm>
              <a:off x="9791840" y="3654505"/>
              <a:ext cx="1569574" cy="361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Ile de </a:t>
              </a:r>
              <a:r>
                <a:rPr lang="fr-FR" sz="1400" b="1" dirty="0" err="1">
                  <a:solidFill>
                    <a:srgbClr val="C0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Malprat</a:t>
              </a:r>
              <a:endParaRPr lang="fr-FR" sz="1400" b="1" dirty="0">
                <a:solidFill>
                  <a:srgbClr val="C0000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04CA0A6C-8654-4608-472D-D25D71738427}"/>
                </a:ext>
              </a:extLst>
            </p:cNvPr>
            <p:cNvSpPr txBox="1"/>
            <p:nvPr/>
          </p:nvSpPr>
          <p:spPr>
            <a:xfrm>
              <a:off x="8622297" y="1648190"/>
              <a:ext cx="1078696" cy="361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À définir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9758771-6E40-5325-3565-DD6411D2EA73}"/>
                </a:ext>
              </a:extLst>
            </p:cNvPr>
            <p:cNvSpPr txBox="1"/>
            <p:nvPr/>
          </p:nvSpPr>
          <p:spPr>
            <a:xfrm>
              <a:off x="7055727" y="2556174"/>
              <a:ext cx="1078696" cy="361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À définir</a:t>
              </a: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FA25CC16-30B7-DB7F-A117-8DC72874B952}"/>
              </a:ext>
            </a:extLst>
          </p:cNvPr>
          <p:cNvSpPr txBox="1"/>
          <p:nvPr/>
        </p:nvSpPr>
        <p:spPr>
          <a:xfrm>
            <a:off x="10446751" y="5987019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En cours</a:t>
            </a:r>
          </a:p>
        </p:txBody>
      </p:sp>
    </p:spTree>
    <p:extLst>
      <p:ext uri="{BB962C8B-B14F-4D97-AF65-F5344CB8AC3E}">
        <p14:creationId xmlns:p14="http://schemas.microsoft.com/office/powerpoint/2010/main" val="3901300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D6105-BBE8-1BD1-5B8F-BC9378789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227C634-F67E-FE1F-DD72-E20A972DFD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890" y="2722967"/>
            <a:ext cx="3711824" cy="3238932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C3B864F-DB6C-E9A5-C747-498EBAC4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D13CBE3-207C-8661-487E-D578B2DD1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Avancée des travaux en cours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9158182-40D2-2155-069F-28BA4BEC5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995718"/>
            <a:ext cx="10857121" cy="3904751"/>
          </a:xfrm>
        </p:spPr>
        <p:txBody>
          <a:bodyPr>
            <a:noAutofit/>
          </a:bodyPr>
          <a:lstStyle/>
          <a:p>
            <a:pPr marL="0" indent="0"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None/>
            </a:pPr>
            <a:r>
              <a:rPr lang="fr-FR" sz="2000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Etape 2 – </a:t>
            </a:r>
            <a:r>
              <a:rPr lang="fr-FR" sz="20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Etude du comportement hydrogéologique : </a:t>
            </a:r>
            <a:endParaRPr lang="fr-FR" sz="20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000" dirty="0">
                <a:latin typeface="Trebuchet MS" panose="020B0603020202020204" pitchFamily="34" charset="0"/>
                <a:cs typeface="Times New Roman" panose="02020603050405020304" pitchFamily="18" charset="0"/>
              </a:rPr>
              <a:t>Etude de l’évolution des niveaux piézométriques de la nappe du Miocène</a:t>
            </a:r>
          </a:p>
          <a:p>
            <a:pPr lvl="1"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Etudes des chroniques piézométriques issues de la base ADES</a:t>
            </a:r>
          </a:p>
          <a:p>
            <a:pPr lvl="1"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1341A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Comparaison des cartes pi</a:t>
            </a:r>
            <a:r>
              <a:rPr lang="fr-FR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ézométriques régionales à différentes périodes</a:t>
            </a:r>
          </a:p>
          <a:p>
            <a:pPr lvl="1" algn="just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q"/>
            </a:pPr>
            <a:endParaRPr lang="fr-FR" sz="1100" dirty="0">
              <a:solidFill>
                <a:srgbClr val="1341A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9B92FD-9D52-3B1A-84F4-A57FA7A1F095}"/>
              </a:ext>
            </a:extLst>
          </p:cNvPr>
          <p:cNvSpPr txBox="1"/>
          <p:nvPr/>
        </p:nvSpPr>
        <p:spPr>
          <a:xfrm>
            <a:off x="10733847" y="5961899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En cours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2BB8BCB-4DAF-CB9D-EF83-0CDE9F774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9360" y="2722967"/>
            <a:ext cx="3706986" cy="323893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86339AE-70F0-FFDE-4270-E17CEF2743F9}"/>
              </a:ext>
            </a:extLst>
          </p:cNvPr>
          <p:cNvSpPr txBox="1"/>
          <p:nvPr/>
        </p:nvSpPr>
        <p:spPr>
          <a:xfrm>
            <a:off x="3402138" y="5961899"/>
            <a:ext cx="5373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2005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6B1480E-4CC7-0CB1-1050-6A23D0BB07B0}"/>
              </a:ext>
            </a:extLst>
          </p:cNvPr>
          <p:cNvSpPr txBox="1"/>
          <p:nvPr/>
        </p:nvSpPr>
        <p:spPr>
          <a:xfrm>
            <a:off x="8124189" y="5961899"/>
            <a:ext cx="53732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18D81E-83E7-C892-6FCB-051C76252D74}"/>
              </a:ext>
            </a:extLst>
          </p:cNvPr>
          <p:cNvSpPr txBox="1"/>
          <p:nvPr/>
        </p:nvSpPr>
        <p:spPr>
          <a:xfrm>
            <a:off x="3218161" y="6223558"/>
            <a:ext cx="68675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" dirty="0">
                <a:solidFill>
                  <a:schemeClr val="accent1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Evolution des niveaux piézométriques de la nappe du Miocène (Aquitanien)</a:t>
            </a:r>
          </a:p>
        </p:txBody>
      </p:sp>
    </p:spTree>
    <p:extLst>
      <p:ext uri="{BB962C8B-B14F-4D97-AF65-F5344CB8AC3E}">
        <p14:creationId xmlns:p14="http://schemas.microsoft.com/office/powerpoint/2010/main" val="3444151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18E5-3B42-97DD-2415-17979E631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EA2D68A-5896-7714-1908-FCE26F7B3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B455E92-17CF-4BB4-CBBC-4A7ED2C3E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Cas particuliers du forage de l’Ile aux oiseaux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9620AB8-FF54-AC78-4C91-DCC4F7403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3447" y="1409216"/>
            <a:ext cx="5213210" cy="3366345"/>
          </a:xfrm>
          <a:ln>
            <a:noFill/>
          </a:ln>
        </p:spPr>
        <p:txBody>
          <a:bodyPr>
            <a:noAutofit/>
          </a:bodyPr>
          <a:lstStyle/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Domaine maritime 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propriété du</a:t>
            </a: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Conservatoire du Littoral 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géré par la commune de la </a:t>
            </a:r>
            <a:b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Teste-de-Buch avec agent dédié</a:t>
            </a:r>
          </a:p>
          <a:p>
            <a:pPr marL="457200" lvl="1" indent="0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None/>
            </a:pPr>
            <a:r>
              <a:rPr lang="fr-FR" sz="10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SzPct val="150000"/>
              <a:buFont typeface="Arial" panose="020B0604020202020204" pitchFamily="34" charset="0"/>
              <a:buChar char="•"/>
            </a:pPr>
            <a:r>
              <a:rPr lang="fr-FR" sz="2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2200" dirty="0">
                <a:solidFill>
                  <a:srgbClr val="F04B1D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parcelle privée </a:t>
            </a:r>
            <a:r>
              <a:rPr lang="fr-FR" sz="22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propriété de la SCI Ile aux oiseaux </a:t>
            </a:r>
            <a:r>
              <a:rPr lang="fr-FR" sz="1800" i="1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(contact téléphonique à disposition)</a:t>
            </a:r>
            <a:endParaRPr lang="fr-FR" sz="1800" i="1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dispose d’un puits, en accès libre </a:t>
            </a:r>
            <a:endParaRPr lang="fr-FR" sz="2200" dirty="0">
              <a:solidFill>
                <a:srgbClr val="1341A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seule source d’eau douce sur l’île 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utilisée comme </a:t>
            </a:r>
            <a:r>
              <a:rPr lang="fr-FR" sz="22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eau potable (?)</a:t>
            </a:r>
          </a:p>
          <a:p>
            <a:pPr marL="0" indent="0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None/>
            </a:pPr>
            <a:endParaRPr lang="fr-FR" sz="2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3BCC7B8-9CE3-640C-793A-8457B34651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89" y="1042709"/>
            <a:ext cx="2847534" cy="238629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C286A3-073C-DF5D-4021-8A7AEA14B619}"/>
              </a:ext>
            </a:extLst>
          </p:cNvPr>
          <p:cNvGrpSpPr/>
          <p:nvPr/>
        </p:nvGrpSpPr>
        <p:grpSpPr>
          <a:xfrm>
            <a:off x="3253153" y="1048643"/>
            <a:ext cx="3113141" cy="2380358"/>
            <a:chOff x="3253153" y="1048642"/>
            <a:chExt cx="3262946" cy="255026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6134B77-2BB2-CBD0-CCFE-795CA8C8B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3153" y="1048642"/>
              <a:ext cx="3262946" cy="2550269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6CFC847-EE88-9B1E-7F11-34AA21F88E3E}"/>
                </a:ext>
              </a:extLst>
            </p:cNvPr>
            <p:cNvSpPr/>
            <p:nvPr/>
          </p:nvSpPr>
          <p:spPr>
            <a:xfrm>
              <a:off x="3470274" y="2095499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120F712-6431-E5B0-FB9B-A84C40248D4C}"/>
                </a:ext>
              </a:extLst>
            </p:cNvPr>
            <p:cNvSpPr/>
            <p:nvPr/>
          </p:nvSpPr>
          <p:spPr>
            <a:xfrm>
              <a:off x="3597049" y="1728360"/>
              <a:ext cx="1477439" cy="431776"/>
            </a:xfrm>
            <a:prstGeom prst="roundRect">
              <a:avLst>
                <a:gd name="adj" fmla="val 27697"/>
              </a:avLst>
            </a:prstGeom>
            <a:solidFill>
              <a:srgbClr val="FFFFFF">
                <a:alpha val="56863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accent5">
                      <a:lumMod val="50000"/>
                    </a:schemeClr>
                  </a:solidFill>
                </a:rPr>
                <a:t>BSS001ZDDX</a:t>
              </a:r>
            </a:p>
            <a:p>
              <a:pPr algn="ctr"/>
              <a:r>
                <a:rPr lang="fr-FR" sz="1200" b="1" dirty="0">
                  <a:solidFill>
                    <a:schemeClr val="accent5">
                      <a:lumMod val="50000"/>
                    </a:schemeClr>
                  </a:solidFill>
                </a:rPr>
                <a:t>(08257X0020/F)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C205A62-CF82-2E5F-B15A-7975144A7A58}"/>
              </a:ext>
            </a:extLst>
          </p:cNvPr>
          <p:cNvGrpSpPr/>
          <p:nvPr/>
        </p:nvGrpSpPr>
        <p:grpSpPr>
          <a:xfrm>
            <a:off x="905774" y="3584764"/>
            <a:ext cx="4893570" cy="3184010"/>
            <a:chOff x="342188" y="2626005"/>
            <a:chExt cx="6294414" cy="4095471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9C9A259-FCBB-C4E9-F7D7-0AD71E5F6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188" y="2626005"/>
              <a:ext cx="6294414" cy="4095471"/>
            </a:xfrm>
            <a:prstGeom prst="rect">
              <a:avLst/>
            </a:prstGeom>
          </p:spPr>
        </p:pic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A2880791-8268-14DC-65CE-4004A15793CC}"/>
                </a:ext>
              </a:extLst>
            </p:cNvPr>
            <p:cNvSpPr/>
            <p:nvPr/>
          </p:nvSpPr>
          <p:spPr>
            <a:xfrm>
              <a:off x="708660" y="3086100"/>
              <a:ext cx="2651760" cy="1699260"/>
            </a:xfrm>
            <a:custGeom>
              <a:avLst/>
              <a:gdLst>
                <a:gd name="connsiteX0" fmla="*/ 624840 w 2651760"/>
                <a:gd name="connsiteY0" fmla="*/ 358140 h 1699260"/>
                <a:gd name="connsiteX1" fmla="*/ 777240 w 2651760"/>
                <a:gd name="connsiteY1" fmla="*/ 365760 h 1699260"/>
                <a:gd name="connsiteX2" fmla="*/ 1089660 w 2651760"/>
                <a:gd name="connsiteY2" fmla="*/ 213360 h 1699260"/>
                <a:gd name="connsiteX3" fmla="*/ 1356360 w 2651760"/>
                <a:gd name="connsiteY3" fmla="*/ 83820 h 1699260"/>
                <a:gd name="connsiteX4" fmla="*/ 1554480 w 2651760"/>
                <a:gd name="connsiteY4" fmla="*/ 60960 h 1699260"/>
                <a:gd name="connsiteX5" fmla="*/ 1805940 w 2651760"/>
                <a:gd name="connsiteY5" fmla="*/ 76200 h 1699260"/>
                <a:gd name="connsiteX6" fmla="*/ 2103120 w 2651760"/>
                <a:gd name="connsiteY6" fmla="*/ 0 h 1699260"/>
                <a:gd name="connsiteX7" fmla="*/ 2217420 w 2651760"/>
                <a:gd name="connsiteY7" fmla="*/ 15240 h 1699260"/>
                <a:gd name="connsiteX8" fmla="*/ 2263140 w 2651760"/>
                <a:gd name="connsiteY8" fmla="*/ 175260 h 1699260"/>
                <a:gd name="connsiteX9" fmla="*/ 2270760 w 2651760"/>
                <a:gd name="connsiteY9" fmla="*/ 327660 h 1699260"/>
                <a:gd name="connsiteX10" fmla="*/ 2377440 w 2651760"/>
                <a:gd name="connsiteY10" fmla="*/ 449580 h 1699260"/>
                <a:gd name="connsiteX11" fmla="*/ 2598420 w 2651760"/>
                <a:gd name="connsiteY11" fmla="*/ 601980 h 1699260"/>
                <a:gd name="connsiteX12" fmla="*/ 2651760 w 2651760"/>
                <a:gd name="connsiteY12" fmla="*/ 655320 h 1699260"/>
                <a:gd name="connsiteX13" fmla="*/ 2560320 w 2651760"/>
                <a:gd name="connsiteY13" fmla="*/ 822960 h 1699260"/>
                <a:gd name="connsiteX14" fmla="*/ 2385060 w 2651760"/>
                <a:gd name="connsiteY14" fmla="*/ 937260 h 1699260"/>
                <a:gd name="connsiteX15" fmla="*/ 2095500 w 2651760"/>
                <a:gd name="connsiteY15" fmla="*/ 838200 h 1699260"/>
                <a:gd name="connsiteX16" fmla="*/ 2186940 w 2651760"/>
                <a:gd name="connsiteY16" fmla="*/ 967740 h 1699260"/>
                <a:gd name="connsiteX17" fmla="*/ 2324100 w 2651760"/>
                <a:gd name="connsiteY17" fmla="*/ 1104900 h 1699260"/>
                <a:gd name="connsiteX18" fmla="*/ 2392680 w 2651760"/>
                <a:gd name="connsiteY18" fmla="*/ 1127760 h 1699260"/>
                <a:gd name="connsiteX19" fmla="*/ 2240280 w 2651760"/>
                <a:gd name="connsiteY19" fmla="*/ 1219200 h 1699260"/>
                <a:gd name="connsiteX20" fmla="*/ 2103120 w 2651760"/>
                <a:gd name="connsiteY20" fmla="*/ 1226820 h 1699260"/>
                <a:gd name="connsiteX21" fmla="*/ 2011680 w 2651760"/>
                <a:gd name="connsiteY21" fmla="*/ 1219200 h 1699260"/>
                <a:gd name="connsiteX22" fmla="*/ 2103120 w 2651760"/>
                <a:gd name="connsiteY22" fmla="*/ 1470660 h 1699260"/>
                <a:gd name="connsiteX23" fmla="*/ 2164080 w 2651760"/>
                <a:gd name="connsiteY23" fmla="*/ 1577340 h 1699260"/>
                <a:gd name="connsiteX24" fmla="*/ 2225040 w 2651760"/>
                <a:gd name="connsiteY24" fmla="*/ 1668780 h 1699260"/>
                <a:gd name="connsiteX25" fmla="*/ 2240280 w 2651760"/>
                <a:gd name="connsiteY25" fmla="*/ 1699260 h 1699260"/>
                <a:gd name="connsiteX26" fmla="*/ 2095500 w 2651760"/>
                <a:gd name="connsiteY26" fmla="*/ 1691640 h 1699260"/>
                <a:gd name="connsiteX27" fmla="*/ 2034540 w 2651760"/>
                <a:gd name="connsiteY27" fmla="*/ 1653540 h 1699260"/>
                <a:gd name="connsiteX28" fmla="*/ 1859280 w 2651760"/>
                <a:gd name="connsiteY28" fmla="*/ 1615440 h 1699260"/>
                <a:gd name="connsiteX29" fmla="*/ 1722120 w 2651760"/>
                <a:gd name="connsiteY29" fmla="*/ 1577340 h 1699260"/>
                <a:gd name="connsiteX30" fmla="*/ 1630680 w 2651760"/>
                <a:gd name="connsiteY30" fmla="*/ 1447800 h 1699260"/>
                <a:gd name="connsiteX31" fmla="*/ 1493520 w 2651760"/>
                <a:gd name="connsiteY31" fmla="*/ 1356360 h 1699260"/>
                <a:gd name="connsiteX32" fmla="*/ 1333500 w 2651760"/>
                <a:gd name="connsiteY32" fmla="*/ 1310640 h 1699260"/>
                <a:gd name="connsiteX33" fmla="*/ 1120140 w 2651760"/>
                <a:gd name="connsiteY33" fmla="*/ 1226820 h 1699260"/>
                <a:gd name="connsiteX34" fmla="*/ 975360 w 2651760"/>
                <a:gd name="connsiteY34" fmla="*/ 1264920 h 1699260"/>
                <a:gd name="connsiteX35" fmla="*/ 853440 w 2651760"/>
                <a:gd name="connsiteY35" fmla="*/ 1280160 h 1699260"/>
                <a:gd name="connsiteX36" fmla="*/ 609600 w 2651760"/>
                <a:gd name="connsiteY36" fmla="*/ 1379220 h 1699260"/>
                <a:gd name="connsiteX37" fmla="*/ 518160 w 2651760"/>
                <a:gd name="connsiteY37" fmla="*/ 1485900 h 1699260"/>
                <a:gd name="connsiteX38" fmla="*/ 487680 w 2651760"/>
                <a:gd name="connsiteY38" fmla="*/ 1562100 h 1699260"/>
                <a:gd name="connsiteX39" fmla="*/ 312420 w 2651760"/>
                <a:gd name="connsiteY39" fmla="*/ 1493520 h 1699260"/>
                <a:gd name="connsiteX40" fmla="*/ 198120 w 2651760"/>
                <a:gd name="connsiteY40" fmla="*/ 1379220 h 1699260"/>
                <a:gd name="connsiteX41" fmla="*/ 99060 w 2651760"/>
                <a:gd name="connsiteY41" fmla="*/ 1242060 h 1699260"/>
                <a:gd name="connsiteX42" fmla="*/ 0 w 2651760"/>
                <a:gd name="connsiteY42" fmla="*/ 1150620 h 1699260"/>
                <a:gd name="connsiteX43" fmla="*/ 53340 w 2651760"/>
                <a:gd name="connsiteY43" fmla="*/ 937260 h 1699260"/>
                <a:gd name="connsiteX44" fmla="*/ 121920 w 2651760"/>
                <a:gd name="connsiteY44" fmla="*/ 685800 h 1699260"/>
                <a:gd name="connsiteX45" fmla="*/ 228600 w 2651760"/>
                <a:gd name="connsiteY45" fmla="*/ 480060 h 1699260"/>
                <a:gd name="connsiteX46" fmla="*/ 274320 w 2651760"/>
                <a:gd name="connsiteY46" fmla="*/ 365760 h 1699260"/>
                <a:gd name="connsiteX47" fmla="*/ 426720 w 2651760"/>
                <a:gd name="connsiteY47" fmla="*/ 274320 h 1699260"/>
                <a:gd name="connsiteX48" fmla="*/ 624840 w 2651760"/>
                <a:gd name="connsiteY48" fmla="*/ 358140 h 169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651760" h="1699260" extrusionOk="0">
                  <a:moveTo>
                    <a:pt x="624840" y="358140"/>
                  </a:moveTo>
                  <a:cubicBezTo>
                    <a:pt x="659478" y="362218"/>
                    <a:pt x="706392" y="350789"/>
                    <a:pt x="777240" y="365760"/>
                  </a:cubicBezTo>
                  <a:cubicBezTo>
                    <a:pt x="830701" y="342335"/>
                    <a:pt x="957275" y="249882"/>
                    <a:pt x="1089660" y="213360"/>
                  </a:cubicBezTo>
                  <a:cubicBezTo>
                    <a:pt x="1177081" y="194155"/>
                    <a:pt x="1244732" y="137034"/>
                    <a:pt x="1356360" y="83820"/>
                  </a:cubicBezTo>
                  <a:cubicBezTo>
                    <a:pt x="1410245" y="91462"/>
                    <a:pt x="1485504" y="58777"/>
                    <a:pt x="1554480" y="60960"/>
                  </a:cubicBezTo>
                  <a:cubicBezTo>
                    <a:pt x="1622488" y="67373"/>
                    <a:pt x="1773173" y="90238"/>
                    <a:pt x="1805940" y="76200"/>
                  </a:cubicBezTo>
                  <a:cubicBezTo>
                    <a:pt x="1891978" y="41188"/>
                    <a:pt x="1982632" y="21665"/>
                    <a:pt x="2103120" y="0"/>
                  </a:cubicBezTo>
                  <a:cubicBezTo>
                    <a:pt x="2129944" y="-1296"/>
                    <a:pt x="2173881" y="16920"/>
                    <a:pt x="2217420" y="15240"/>
                  </a:cubicBezTo>
                  <a:cubicBezTo>
                    <a:pt x="2224610" y="50971"/>
                    <a:pt x="2227479" y="102803"/>
                    <a:pt x="2263140" y="175260"/>
                  </a:cubicBezTo>
                  <a:cubicBezTo>
                    <a:pt x="2271418" y="210679"/>
                    <a:pt x="2280830" y="288490"/>
                    <a:pt x="2270760" y="327660"/>
                  </a:cubicBezTo>
                  <a:cubicBezTo>
                    <a:pt x="2278234" y="350287"/>
                    <a:pt x="2360269" y="436404"/>
                    <a:pt x="2377440" y="449580"/>
                  </a:cubicBezTo>
                  <a:cubicBezTo>
                    <a:pt x="2425598" y="475510"/>
                    <a:pt x="2515582" y="539322"/>
                    <a:pt x="2598420" y="601980"/>
                  </a:cubicBezTo>
                  <a:cubicBezTo>
                    <a:pt x="2612198" y="606177"/>
                    <a:pt x="2626676" y="637863"/>
                    <a:pt x="2651760" y="655320"/>
                  </a:cubicBezTo>
                  <a:cubicBezTo>
                    <a:pt x="2622597" y="726186"/>
                    <a:pt x="2569106" y="803102"/>
                    <a:pt x="2560320" y="822960"/>
                  </a:cubicBezTo>
                  <a:cubicBezTo>
                    <a:pt x="2510596" y="839891"/>
                    <a:pt x="2434818" y="905975"/>
                    <a:pt x="2385060" y="937260"/>
                  </a:cubicBezTo>
                  <a:cubicBezTo>
                    <a:pt x="2319225" y="905059"/>
                    <a:pt x="2138727" y="831208"/>
                    <a:pt x="2095500" y="838200"/>
                  </a:cubicBezTo>
                  <a:cubicBezTo>
                    <a:pt x="2116733" y="871221"/>
                    <a:pt x="2160101" y="927282"/>
                    <a:pt x="2186940" y="967740"/>
                  </a:cubicBezTo>
                  <a:cubicBezTo>
                    <a:pt x="2261906" y="1023790"/>
                    <a:pt x="2251569" y="1045352"/>
                    <a:pt x="2324100" y="1104900"/>
                  </a:cubicBezTo>
                  <a:cubicBezTo>
                    <a:pt x="2337820" y="1113320"/>
                    <a:pt x="2377655" y="1126720"/>
                    <a:pt x="2392680" y="1127760"/>
                  </a:cubicBezTo>
                  <a:cubicBezTo>
                    <a:pt x="2328172" y="1159058"/>
                    <a:pt x="2312106" y="1188995"/>
                    <a:pt x="2240280" y="1219200"/>
                  </a:cubicBezTo>
                  <a:cubicBezTo>
                    <a:pt x="2200460" y="1231320"/>
                    <a:pt x="2150397" y="1226889"/>
                    <a:pt x="2103120" y="1226820"/>
                  </a:cubicBezTo>
                  <a:cubicBezTo>
                    <a:pt x="2068312" y="1230895"/>
                    <a:pt x="2032256" y="1224440"/>
                    <a:pt x="2011680" y="1219200"/>
                  </a:cubicBezTo>
                  <a:cubicBezTo>
                    <a:pt x="2029087" y="1284408"/>
                    <a:pt x="2049665" y="1356599"/>
                    <a:pt x="2103120" y="1470660"/>
                  </a:cubicBezTo>
                  <a:cubicBezTo>
                    <a:pt x="2135703" y="1510231"/>
                    <a:pt x="2151184" y="1541441"/>
                    <a:pt x="2164080" y="1577340"/>
                  </a:cubicBezTo>
                  <a:cubicBezTo>
                    <a:pt x="2212019" y="1660179"/>
                    <a:pt x="2176701" y="1626689"/>
                    <a:pt x="2225040" y="1668780"/>
                  </a:cubicBezTo>
                  <a:cubicBezTo>
                    <a:pt x="2228426" y="1676574"/>
                    <a:pt x="2235950" y="1692144"/>
                    <a:pt x="2240280" y="1699260"/>
                  </a:cubicBezTo>
                  <a:cubicBezTo>
                    <a:pt x="2203892" y="1707465"/>
                    <a:pt x="2120384" y="1680201"/>
                    <a:pt x="2095500" y="1691640"/>
                  </a:cubicBezTo>
                  <a:cubicBezTo>
                    <a:pt x="2071181" y="1676484"/>
                    <a:pt x="2064991" y="1667848"/>
                    <a:pt x="2034540" y="1653540"/>
                  </a:cubicBezTo>
                  <a:cubicBezTo>
                    <a:pt x="1966149" y="1636762"/>
                    <a:pt x="1930727" y="1632119"/>
                    <a:pt x="1859280" y="1615440"/>
                  </a:cubicBezTo>
                  <a:cubicBezTo>
                    <a:pt x="1821067" y="1613372"/>
                    <a:pt x="1738854" y="1594349"/>
                    <a:pt x="1722120" y="1577340"/>
                  </a:cubicBezTo>
                  <a:cubicBezTo>
                    <a:pt x="1691217" y="1526113"/>
                    <a:pt x="1646490" y="1490620"/>
                    <a:pt x="1630680" y="1447800"/>
                  </a:cubicBezTo>
                  <a:cubicBezTo>
                    <a:pt x="1603943" y="1428358"/>
                    <a:pt x="1524914" y="1391613"/>
                    <a:pt x="1493520" y="1356360"/>
                  </a:cubicBezTo>
                  <a:cubicBezTo>
                    <a:pt x="1466457" y="1356874"/>
                    <a:pt x="1395996" y="1318031"/>
                    <a:pt x="1333500" y="1310640"/>
                  </a:cubicBezTo>
                  <a:cubicBezTo>
                    <a:pt x="1245299" y="1279412"/>
                    <a:pt x="1158136" y="1263029"/>
                    <a:pt x="1120140" y="1226820"/>
                  </a:cubicBezTo>
                  <a:cubicBezTo>
                    <a:pt x="1075733" y="1231121"/>
                    <a:pt x="1004225" y="1243561"/>
                    <a:pt x="975360" y="1264920"/>
                  </a:cubicBezTo>
                  <a:cubicBezTo>
                    <a:pt x="930991" y="1263551"/>
                    <a:pt x="888236" y="1275480"/>
                    <a:pt x="853440" y="1280160"/>
                  </a:cubicBezTo>
                  <a:cubicBezTo>
                    <a:pt x="745210" y="1340191"/>
                    <a:pt x="691558" y="1357811"/>
                    <a:pt x="609600" y="1379220"/>
                  </a:cubicBezTo>
                  <a:cubicBezTo>
                    <a:pt x="574746" y="1424702"/>
                    <a:pt x="531417" y="1452271"/>
                    <a:pt x="518160" y="1485900"/>
                  </a:cubicBezTo>
                  <a:cubicBezTo>
                    <a:pt x="506439" y="1496106"/>
                    <a:pt x="494450" y="1540333"/>
                    <a:pt x="487680" y="1562100"/>
                  </a:cubicBezTo>
                  <a:cubicBezTo>
                    <a:pt x="439889" y="1541802"/>
                    <a:pt x="387243" y="1533515"/>
                    <a:pt x="312420" y="1493520"/>
                  </a:cubicBezTo>
                  <a:cubicBezTo>
                    <a:pt x="273794" y="1469435"/>
                    <a:pt x="230558" y="1415724"/>
                    <a:pt x="198120" y="1379220"/>
                  </a:cubicBezTo>
                  <a:cubicBezTo>
                    <a:pt x="167303" y="1317866"/>
                    <a:pt x="126240" y="1265812"/>
                    <a:pt x="99060" y="1242060"/>
                  </a:cubicBezTo>
                  <a:cubicBezTo>
                    <a:pt x="54000" y="1213203"/>
                    <a:pt x="22392" y="1165677"/>
                    <a:pt x="0" y="1150620"/>
                  </a:cubicBezTo>
                  <a:cubicBezTo>
                    <a:pt x="23840" y="1105981"/>
                    <a:pt x="55444" y="997225"/>
                    <a:pt x="53340" y="937260"/>
                  </a:cubicBezTo>
                  <a:cubicBezTo>
                    <a:pt x="74163" y="865738"/>
                    <a:pt x="136187" y="719745"/>
                    <a:pt x="121920" y="685800"/>
                  </a:cubicBezTo>
                  <a:cubicBezTo>
                    <a:pt x="124061" y="644235"/>
                    <a:pt x="188467" y="586720"/>
                    <a:pt x="228600" y="480060"/>
                  </a:cubicBezTo>
                  <a:cubicBezTo>
                    <a:pt x="242495" y="458420"/>
                    <a:pt x="249392" y="404186"/>
                    <a:pt x="274320" y="365760"/>
                  </a:cubicBezTo>
                  <a:cubicBezTo>
                    <a:pt x="342337" y="306820"/>
                    <a:pt x="367808" y="302968"/>
                    <a:pt x="426720" y="274320"/>
                  </a:cubicBezTo>
                  <a:cubicBezTo>
                    <a:pt x="486585" y="286763"/>
                    <a:pt x="561262" y="328299"/>
                    <a:pt x="624840" y="358140"/>
                  </a:cubicBezTo>
                  <a:close/>
                </a:path>
              </a:pathLst>
            </a:custGeom>
            <a:noFill/>
            <a:ln w="38100">
              <a:solidFill>
                <a:srgbClr val="F04B1D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1808915434">
                    <a:custGeom>
                      <a:avLst/>
                      <a:gdLst>
                        <a:gd name="connsiteX0" fmla="*/ 624840 w 2651760"/>
                        <a:gd name="connsiteY0" fmla="*/ 358140 h 1699260"/>
                        <a:gd name="connsiteX1" fmla="*/ 777240 w 2651760"/>
                        <a:gd name="connsiteY1" fmla="*/ 365760 h 1699260"/>
                        <a:gd name="connsiteX2" fmla="*/ 1089660 w 2651760"/>
                        <a:gd name="connsiteY2" fmla="*/ 213360 h 1699260"/>
                        <a:gd name="connsiteX3" fmla="*/ 1356360 w 2651760"/>
                        <a:gd name="connsiteY3" fmla="*/ 83820 h 1699260"/>
                        <a:gd name="connsiteX4" fmla="*/ 1554480 w 2651760"/>
                        <a:gd name="connsiteY4" fmla="*/ 60960 h 1699260"/>
                        <a:gd name="connsiteX5" fmla="*/ 1805940 w 2651760"/>
                        <a:gd name="connsiteY5" fmla="*/ 76200 h 1699260"/>
                        <a:gd name="connsiteX6" fmla="*/ 2103120 w 2651760"/>
                        <a:gd name="connsiteY6" fmla="*/ 0 h 1699260"/>
                        <a:gd name="connsiteX7" fmla="*/ 2217420 w 2651760"/>
                        <a:gd name="connsiteY7" fmla="*/ 15240 h 1699260"/>
                        <a:gd name="connsiteX8" fmla="*/ 2263140 w 2651760"/>
                        <a:gd name="connsiteY8" fmla="*/ 175260 h 1699260"/>
                        <a:gd name="connsiteX9" fmla="*/ 2270760 w 2651760"/>
                        <a:gd name="connsiteY9" fmla="*/ 327660 h 1699260"/>
                        <a:gd name="connsiteX10" fmla="*/ 2377440 w 2651760"/>
                        <a:gd name="connsiteY10" fmla="*/ 449580 h 1699260"/>
                        <a:gd name="connsiteX11" fmla="*/ 2598420 w 2651760"/>
                        <a:gd name="connsiteY11" fmla="*/ 601980 h 1699260"/>
                        <a:gd name="connsiteX12" fmla="*/ 2651760 w 2651760"/>
                        <a:gd name="connsiteY12" fmla="*/ 655320 h 1699260"/>
                        <a:gd name="connsiteX13" fmla="*/ 2560320 w 2651760"/>
                        <a:gd name="connsiteY13" fmla="*/ 822960 h 1699260"/>
                        <a:gd name="connsiteX14" fmla="*/ 2385060 w 2651760"/>
                        <a:gd name="connsiteY14" fmla="*/ 937260 h 1699260"/>
                        <a:gd name="connsiteX15" fmla="*/ 2095500 w 2651760"/>
                        <a:gd name="connsiteY15" fmla="*/ 838200 h 1699260"/>
                        <a:gd name="connsiteX16" fmla="*/ 2186940 w 2651760"/>
                        <a:gd name="connsiteY16" fmla="*/ 967740 h 1699260"/>
                        <a:gd name="connsiteX17" fmla="*/ 2324100 w 2651760"/>
                        <a:gd name="connsiteY17" fmla="*/ 1104900 h 1699260"/>
                        <a:gd name="connsiteX18" fmla="*/ 2392680 w 2651760"/>
                        <a:gd name="connsiteY18" fmla="*/ 1127760 h 1699260"/>
                        <a:gd name="connsiteX19" fmla="*/ 2240280 w 2651760"/>
                        <a:gd name="connsiteY19" fmla="*/ 1219200 h 1699260"/>
                        <a:gd name="connsiteX20" fmla="*/ 2103120 w 2651760"/>
                        <a:gd name="connsiteY20" fmla="*/ 1226820 h 1699260"/>
                        <a:gd name="connsiteX21" fmla="*/ 2011680 w 2651760"/>
                        <a:gd name="connsiteY21" fmla="*/ 1219200 h 1699260"/>
                        <a:gd name="connsiteX22" fmla="*/ 2103120 w 2651760"/>
                        <a:gd name="connsiteY22" fmla="*/ 1470660 h 1699260"/>
                        <a:gd name="connsiteX23" fmla="*/ 2164080 w 2651760"/>
                        <a:gd name="connsiteY23" fmla="*/ 1577340 h 1699260"/>
                        <a:gd name="connsiteX24" fmla="*/ 2225040 w 2651760"/>
                        <a:gd name="connsiteY24" fmla="*/ 1668780 h 1699260"/>
                        <a:gd name="connsiteX25" fmla="*/ 2240280 w 2651760"/>
                        <a:gd name="connsiteY25" fmla="*/ 1699260 h 1699260"/>
                        <a:gd name="connsiteX26" fmla="*/ 2095500 w 2651760"/>
                        <a:gd name="connsiteY26" fmla="*/ 1691640 h 1699260"/>
                        <a:gd name="connsiteX27" fmla="*/ 2034540 w 2651760"/>
                        <a:gd name="connsiteY27" fmla="*/ 1653540 h 1699260"/>
                        <a:gd name="connsiteX28" fmla="*/ 1859280 w 2651760"/>
                        <a:gd name="connsiteY28" fmla="*/ 1615440 h 1699260"/>
                        <a:gd name="connsiteX29" fmla="*/ 1722120 w 2651760"/>
                        <a:gd name="connsiteY29" fmla="*/ 1577340 h 1699260"/>
                        <a:gd name="connsiteX30" fmla="*/ 1630680 w 2651760"/>
                        <a:gd name="connsiteY30" fmla="*/ 1447800 h 1699260"/>
                        <a:gd name="connsiteX31" fmla="*/ 1493520 w 2651760"/>
                        <a:gd name="connsiteY31" fmla="*/ 1356360 h 1699260"/>
                        <a:gd name="connsiteX32" fmla="*/ 1333500 w 2651760"/>
                        <a:gd name="connsiteY32" fmla="*/ 1310640 h 1699260"/>
                        <a:gd name="connsiteX33" fmla="*/ 1120140 w 2651760"/>
                        <a:gd name="connsiteY33" fmla="*/ 1226820 h 1699260"/>
                        <a:gd name="connsiteX34" fmla="*/ 975360 w 2651760"/>
                        <a:gd name="connsiteY34" fmla="*/ 1264920 h 1699260"/>
                        <a:gd name="connsiteX35" fmla="*/ 853440 w 2651760"/>
                        <a:gd name="connsiteY35" fmla="*/ 1280160 h 1699260"/>
                        <a:gd name="connsiteX36" fmla="*/ 609600 w 2651760"/>
                        <a:gd name="connsiteY36" fmla="*/ 1379220 h 1699260"/>
                        <a:gd name="connsiteX37" fmla="*/ 518160 w 2651760"/>
                        <a:gd name="connsiteY37" fmla="*/ 1485900 h 1699260"/>
                        <a:gd name="connsiteX38" fmla="*/ 487680 w 2651760"/>
                        <a:gd name="connsiteY38" fmla="*/ 1562100 h 1699260"/>
                        <a:gd name="connsiteX39" fmla="*/ 312420 w 2651760"/>
                        <a:gd name="connsiteY39" fmla="*/ 1493520 h 1699260"/>
                        <a:gd name="connsiteX40" fmla="*/ 198120 w 2651760"/>
                        <a:gd name="connsiteY40" fmla="*/ 1379220 h 1699260"/>
                        <a:gd name="connsiteX41" fmla="*/ 99060 w 2651760"/>
                        <a:gd name="connsiteY41" fmla="*/ 1242060 h 1699260"/>
                        <a:gd name="connsiteX42" fmla="*/ 0 w 2651760"/>
                        <a:gd name="connsiteY42" fmla="*/ 1150620 h 1699260"/>
                        <a:gd name="connsiteX43" fmla="*/ 53340 w 2651760"/>
                        <a:gd name="connsiteY43" fmla="*/ 937260 h 1699260"/>
                        <a:gd name="connsiteX44" fmla="*/ 121920 w 2651760"/>
                        <a:gd name="connsiteY44" fmla="*/ 685800 h 1699260"/>
                        <a:gd name="connsiteX45" fmla="*/ 228600 w 2651760"/>
                        <a:gd name="connsiteY45" fmla="*/ 480060 h 1699260"/>
                        <a:gd name="connsiteX46" fmla="*/ 274320 w 2651760"/>
                        <a:gd name="connsiteY46" fmla="*/ 365760 h 1699260"/>
                        <a:gd name="connsiteX47" fmla="*/ 426720 w 2651760"/>
                        <a:gd name="connsiteY47" fmla="*/ 274320 h 1699260"/>
                        <a:gd name="connsiteX48" fmla="*/ 624840 w 2651760"/>
                        <a:gd name="connsiteY48" fmla="*/ 358140 h 16992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</a:cxnLst>
                      <a:rect l="l" t="t" r="r" b="b"/>
                      <a:pathLst>
                        <a:path w="2651760" h="1699260">
                          <a:moveTo>
                            <a:pt x="624840" y="358140"/>
                          </a:moveTo>
                          <a:lnTo>
                            <a:pt x="777240" y="365760"/>
                          </a:lnTo>
                          <a:lnTo>
                            <a:pt x="1089660" y="213360"/>
                          </a:lnTo>
                          <a:lnTo>
                            <a:pt x="1356360" y="83820"/>
                          </a:lnTo>
                          <a:lnTo>
                            <a:pt x="1554480" y="60960"/>
                          </a:lnTo>
                          <a:lnTo>
                            <a:pt x="1805940" y="76200"/>
                          </a:lnTo>
                          <a:lnTo>
                            <a:pt x="2103120" y="0"/>
                          </a:lnTo>
                          <a:lnTo>
                            <a:pt x="2217420" y="15240"/>
                          </a:lnTo>
                          <a:lnTo>
                            <a:pt x="2263140" y="175260"/>
                          </a:lnTo>
                          <a:lnTo>
                            <a:pt x="2270760" y="327660"/>
                          </a:lnTo>
                          <a:lnTo>
                            <a:pt x="2377440" y="449580"/>
                          </a:lnTo>
                          <a:lnTo>
                            <a:pt x="2598420" y="601980"/>
                          </a:lnTo>
                          <a:lnTo>
                            <a:pt x="2651760" y="655320"/>
                          </a:lnTo>
                          <a:lnTo>
                            <a:pt x="2560320" y="822960"/>
                          </a:lnTo>
                          <a:lnTo>
                            <a:pt x="2385060" y="937260"/>
                          </a:lnTo>
                          <a:lnTo>
                            <a:pt x="2095500" y="838200"/>
                          </a:lnTo>
                          <a:lnTo>
                            <a:pt x="2186940" y="967740"/>
                          </a:lnTo>
                          <a:lnTo>
                            <a:pt x="2324100" y="1104900"/>
                          </a:lnTo>
                          <a:lnTo>
                            <a:pt x="2392680" y="1127760"/>
                          </a:lnTo>
                          <a:lnTo>
                            <a:pt x="2240280" y="1219200"/>
                          </a:lnTo>
                          <a:lnTo>
                            <a:pt x="2103120" y="1226820"/>
                          </a:lnTo>
                          <a:lnTo>
                            <a:pt x="2011680" y="1219200"/>
                          </a:lnTo>
                          <a:lnTo>
                            <a:pt x="2103120" y="1470660"/>
                          </a:lnTo>
                          <a:lnTo>
                            <a:pt x="2164080" y="1577340"/>
                          </a:lnTo>
                          <a:cubicBezTo>
                            <a:pt x="2207413" y="1655340"/>
                            <a:pt x="2183689" y="1627429"/>
                            <a:pt x="2225040" y="1668780"/>
                          </a:cubicBezTo>
                          <a:lnTo>
                            <a:pt x="2240280" y="1699260"/>
                          </a:lnTo>
                          <a:lnTo>
                            <a:pt x="2095500" y="1691640"/>
                          </a:lnTo>
                          <a:lnTo>
                            <a:pt x="2034540" y="1653540"/>
                          </a:lnTo>
                          <a:lnTo>
                            <a:pt x="1859280" y="1615440"/>
                          </a:lnTo>
                          <a:lnTo>
                            <a:pt x="1722120" y="1577340"/>
                          </a:lnTo>
                          <a:lnTo>
                            <a:pt x="1630680" y="1447800"/>
                          </a:lnTo>
                          <a:lnTo>
                            <a:pt x="1493520" y="1356360"/>
                          </a:lnTo>
                          <a:lnTo>
                            <a:pt x="1333500" y="1310640"/>
                          </a:lnTo>
                          <a:lnTo>
                            <a:pt x="1120140" y="1226820"/>
                          </a:lnTo>
                          <a:lnTo>
                            <a:pt x="975360" y="1264920"/>
                          </a:lnTo>
                          <a:lnTo>
                            <a:pt x="853440" y="1280160"/>
                          </a:lnTo>
                          <a:lnTo>
                            <a:pt x="609600" y="1379220"/>
                          </a:lnTo>
                          <a:lnTo>
                            <a:pt x="518160" y="1485900"/>
                          </a:lnTo>
                          <a:lnTo>
                            <a:pt x="487680" y="1562100"/>
                          </a:lnTo>
                          <a:lnTo>
                            <a:pt x="312420" y="1493520"/>
                          </a:lnTo>
                          <a:lnTo>
                            <a:pt x="198120" y="1379220"/>
                          </a:lnTo>
                          <a:lnTo>
                            <a:pt x="99060" y="1242060"/>
                          </a:lnTo>
                          <a:lnTo>
                            <a:pt x="0" y="1150620"/>
                          </a:lnTo>
                          <a:lnTo>
                            <a:pt x="53340" y="937260"/>
                          </a:lnTo>
                          <a:lnTo>
                            <a:pt x="121920" y="685800"/>
                          </a:lnTo>
                          <a:lnTo>
                            <a:pt x="228600" y="480060"/>
                          </a:lnTo>
                          <a:lnTo>
                            <a:pt x="274320" y="365760"/>
                          </a:lnTo>
                          <a:lnTo>
                            <a:pt x="426720" y="274320"/>
                          </a:lnTo>
                          <a:lnTo>
                            <a:pt x="624840" y="358140"/>
                          </a:ln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99884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103D1-A087-0279-58E8-911A6071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FCCC368-DE09-F363-CEA1-22345CFAD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246664C-020D-C1D1-3977-41CD2BAC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8" y="0"/>
            <a:ext cx="8924619" cy="886945"/>
          </a:xfrm>
        </p:spPr>
        <p:txBody>
          <a:bodyPr/>
          <a:lstStyle/>
          <a:p>
            <a:r>
              <a:rPr lang="fr-FR" dirty="0"/>
              <a:t>Cas particuliers du forage de l’Ile aux oiseaux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6DF4D88-205D-8CF0-CF38-84907D778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6257" y="1130632"/>
            <a:ext cx="5265330" cy="3366345"/>
          </a:xfrm>
        </p:spPr>
        <p:txBody>
          <a:bodyPr>
            <a:noAutofit/>
          </a:bodyPr>
          <a:lstStyle/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 sz="2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Forage de 104 m </a:t>
            </a:r>
            <a:r>
              <a:rPr lang="fr-FR" sz="21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réalisé en 1905</a:t>
            </a:r>
          </a:p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 sz="21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Peu d’information disponible :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à"/>
            </a:pPr>
            <a:r>
              <a:rPr lang="fr-FR" sz="21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capte la nappe du Miocène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à"/>
            </a:pPr>
            <a:r>
              <a:rPr lang="fr-FR" sz="21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+3,5 </a:t>
            </a:r>
            <a:r>
              <a:rPr lang="fr-FR" sz="2100" dirty="0" err="1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mNGF</a:t>
            </a:r>
            <a:r>
              <a:rPr lang="fr-FR" sz="21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en 1963  Artésien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à"/>
            </a:pPr>
            <a:r>
              <a:rPr lang="fr-FR" sz="21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100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 de Gestion : 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i="1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 tarissement de l’ouvrage », « n’est plus artésien », « très dégradé »</a:t>
            </a:r>
          </a:p>
          <a:p>
            <a:pPr lvl="1"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i="1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 la remise en fonction du puits (mais non artésien) est en cours d’étude » </a:t>
            </a:r>
            <a:br>
              <a:rPr lang="fr-FR" i="1" dirty="0">
                <a:solidFill>
                  <a:srgbClr val="1341A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i="1" dirty="0">
                <a:solidFill>
                  <a:srgbClr val="F04B1D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Pas d’accès à l’étude</a:t>
            </a:r>
            <a:r>
              <a:rPr lang="fr-FR" i="1" dirty="0">
                <a:solidFill>
                  <a:srgbClr val="F04B1D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FR" sz="21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Courrier adressé à la Mairie de la Teste-de-Buch sur l’étude en cours + proposition de rencontre </a:t>
            </a:r>
            <a:r>
              <a:rPr lang="fr-FR" sz="18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(relance téléphone et mail le 23/04) </a:t>
            </a:r>
            <a:r>
              <a:rPr lang="fr-FR" sz="1800" i="1" dirty="0">
                <a:solidFill>
                  <a:srgbClr val="F04B1D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sans retour</a:t>
            </a:r>
            <a:endParaRPr lang="fr-FR" sz="1800" i="1" dirty="0">
              <a:solidFill>
                <a:srgbClr val="F04B1D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fr-FR" sz="21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spcBef>
                <a:spcPts val="3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endParaRPr lang="fr-FR" sz="21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325A13F-4B24-ACE5-8B2F-467F5C891D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89" y="1130632"/>
            <a:ext cx="2847534" cy="2386291"/>
          </a:xfrm>
          <a:prstGeom prst="rect">
            <a:avLst/>
          </a:prstGeom>
        </p:spPr>
      </p:pic>
      <p:grpSp>
        <p:nvGrpSpPr>
          <p:cNvPr id="104" name="Groupe 103">
            <a:extLst>
              <a:ext uri="{FF2B5EF4-FFF2-40B4-BE49-F238E27FC236}">
                <a16:creationId xmlns:a16="http://schemas.microsoft.com/office/drawing/2014/main" id="{9D837889-F2CD-26FA-ED44-17A10AE5322D}"/>
              </a:ext>
            </a:extLst>
          </p:cNvPr>
          <p:cNvGrpSpPr/>
          <p:nvPr/>
        </p:nvGrpSpPr>
        <p:grpSpPr>
          <a:xfrm>
            <a:off x="3253153" y="1048642"/>
            <a:ext cx="3164900" cy="2471959"/>
            <a:chOff x="3253153" y="1048642"/>
            <a:chExt cx="3262946" cy="2550269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424C3C9-947B-141C-9BFE-9E4AA3B00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3153" y="1048642"/>
              <a:ext cx="3262946" cy="2550269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EE59BCBC-2B04-7FE2-6064-D84AF001E57D}"/>
                </a:ext>
              </a:extLst>
            </p:cNvPr>
            <p:cNvSpPr/>
            <p:nvPr/>
          </p:nvSpPr>
          <p:spPr>
            <a:xfrm>
              <a:off x="3470274" y="2095499"/>
              <a:ext cx="108000" cy="108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5124FDF-EC27-0B77-3780-7DBFC67458CA}"/>
                </a:ext>
              </a:extLst>
            </p:cNvPr>
            <p:cNvSpPr/>
            <p:nvPr/>
          </p:nvSpPr>
          <p:spPr>
            <a:xfrm>
              <a:off x="3597049" y="1728360"/>
              <a:ext cx="1477439" cy="431776"/>
            </a:xfrm>
            <a:prstGeom prst="roundRect">
              <a:avLst>
                <a:gd name="adj" fmla="val 27697"/>
              </a:avLst>
            </a:prstGeom>
            <a:solidFill>
              <a:srgbClr val="FFFFFF">
                <a:alpha val="56863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chemeClr val="accent5">
                      <a:lumMod val="50000"/>
                    </a:schemeClr>
                  </a:solidFill>
                </a:rPr>
                <a:t>BSS001ZDDX</a:t>
              </a:r>
            </a:p>
            <a:p>
              <a:pPr algn="ctr"/>
              <a:r>
                <a:rPr lang="fr-FR" sz="1200" b="1" dirty="0">
                  <a:solidFill>
                    <a:schemeClr val="accent5">
                      <a:lumMod val="50000"/>
                    </a:schemeClr>
                  </a:solidFill>
                </a:rPr>
                <a:t>(08257X0020/F)</a:t>
              </a:r>
            </a:p>
          </p:txBody>
        </p:sp>
      </p:grpSp>
      <p:pic>
        <p:nvPicPr>
          <p:cNvPr id="103" name="Image 102">
            <a:extLst>
              <a:ext uri="{FF2B5EF4-FFF2-40B4-BE49-F238E27FC236}">
                <a16:creationId xmlns:a16="http://schemas.microsoft.com/office/drawing/2014/main" id="{273A1C43-3DFF-4E48-3B09-C554310148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2794958" y="3485032"/>
            <a:ext cx="3186430" cy="3054099"/>
          </a:xfrm>
          <a:prstGeom prst="rect">
            <a:avLst/>
          </a:prstGeom>
        </p:spPr>
      </p:pic>
      <p:sp>
        <p:nvSpPr>
          <p:cNvPr id="111" name="ZoneTexte 110">
            <a:extLst>
              <a:ext uri="{FF2B5EF4-FFF2-40B4-BE49-F238E27FC236}">
                <a16:creationId xmlns:a16="http://schemas.microsoft.com/office/drawing/2014/main" id="{5B2D7992-872F-2004-4A80-92454E29D276}"/>
              </a:ext>
            </a:extLst>
          </p:cNvPr>
          <p:cNvSpPr txBox="1"/>
          <p:nvPr/>
        </p:nvSpPr>
        <p:spPr>
          <a:xfrm>
            <a:off x="4236621" y="5850692"/>
            <a:ext cx="34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78BA361D-B51F-5F90-4D1B-0B7A28B5BD5C}"/>
              </a:ext>
            </a:extLst>
          </p:cNvPr>
          <p:cNvSpPr/>
          <p:nvPr/>
        </p:nvSpPr>
        <p:spPr>
          <a:xfrm>
            <a:off x="3236589" y="5983461"/>
            <a:ext cx="360000" cy="360000"/>
          </a:xfrm>
          <a:prstGeom prst="ellipse">
            <a:avLst/>
          </a:prstGeom>
          <a:solidFill>
            <a:srgbClr val="8D7F7F"/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C7B22BCD-54F4-9CF7-FC40-46C96589B25F}"/>
              </a:ext>
            </a:extLst>
          </p:cNvPr>
          <p:cNvSpPr txBox="1"/>
          <p:nvPr/>
        </p:nvSpPr>
        <p:spPr>
          <a:xfrm>
            <a:off x="3180943" y="5974129"/>
            <a:ext cx="89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120" name="Ellipse 119">
            <a:extLst>
              <a:ext uri="{FF2B5EF4-FFF2-40B4-BE49-F238E27FC236}">
                <a16:creationId xmlns:a16="http://schemas.microsoft.com/office/drawing/2014/main" id="{E09B8C44-2950-E61E-F917-FDDDABE472C0}"/>
              </a:ext>
            </a:extLst>
          </p:cNvPr>
          <p:cNvSpPr/>
          <p:nvPr/>
        </p:nvSpPr>
        <p:spPr>
          <a:xfrm>
            <a:off x="3508771" y="4506501"/>
            <a:ext cx="360000" cy="360000"/>
          </a:xfrm>
          <a:prstGeom prst="ellipse">
            <a:avLst/>
          </a:prstGeom>
          <a:solidFill>
            <a:srgbClr val="8D7F7F"/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Ellipse 120">
            <a:extLst>
              <a:ext uri="{FF2B5EF4-FFF2-40B4-BE49-F238E27FC236}">
                <a16:creationId xmlns:a16="http://schemas.microsoft.com/office/drawing/2014/main" id="{89750C47-1A69-4101-7F26-E0B4FFE94460}"/>
              </a:ext>
            </a:extLst>
          </p:cNvPr>
          <p:cNvSpPr/>
          <p:nvPr/>
        </p:nvSpPr>
        <p:spPr>
          <a:xfrm>
            <a:off x="4181298" y="5858357"/>
            <a:ext cx="360000" cy="360000"/>
          </a:xfrm>
          <a:prstGeom prst="ellipse">
            <a:avLst/>
          </a:prstGeom>
          <a:solidFill>
            <a:srgbClr val="8D7F7F"/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Ellipse 121">
            <a:extLst>
              <a:ext uri="{FF2B5EF4-FFF2-40B4-BE49-F238E27FC236}">
                <a16:creationId xmlns:a16="http://schemas.microsoft.com/office/drawing/2014/main" id="{095224B5-615D-3462-5248-4B7DA51AA2DC}"/>
              </a:ext>
            </a:extLst>
          </p:cNvPr>
          <p:cNvSpPr/>
          <p:nvPr/>
        </p:nvSpPr>
        <p:spPr>
          <a:xfrm>
            <a:off x="3980731" y="4866501"/>
            <a:ext cx="360000" cy="360000"/>
          </a:xfrm>
          <a:prstGeom prst="ellipse">
            <a:avLst/>
          </a:prstGeom>
          <a:solidFill>
            <a:srgbClr val="8D7F7F"/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44B4710E-DB22-A83B-E829-C90BFC0A7332}"/>
              </a:ext>
            </a:extLst>
          </p:cNvPr>
          <p:cNvSpPr txBox="1"/>
          <p:nvPr/>
        </p:nvSpPr>
        <p:spPr>
          <a:xfrm>
            <a:off x="3521050" y="4499744"/>
            <a:ext cx="539973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CF6CD2E4-761C-E577-3560-4DF4815D3873}"/>
              </a:ext>
            </a:extLst>
          </p:cNvPr>
          <p:cNvSpPr txBox="1"/>
          <p:nvPr/>
        </p:nvSpPr>
        <p:spPr>
          <a:xfrm>
            <a:off x="4001325" y="4868434"/>
            <a:ext cx="539973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5774368F-F4C1-72A1-5DDD-4B34A47284D8}"/>
              </a:ext>
            </a:extLst>
          </p:cNvPr>
          <p:cNvSpPr txBox="1"/>
          <p:nvPr/>
        </p:nvSpPr>
        <p:spPr>
          <a:xfrm>
            <a:off x="4209286" y="5851422"/>
            <a:ext cx="34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25" name="Rectangle : coins arrondis 124">
            <a:extLst>
              <a:ext uri="{FF2B5EF4-FFF2-40B4-BE49-F238E27FC236}">
                <a16:creationId xmlns:a16="http://schemas.microsoft.com/office/drawing/2014/main" id="{1E01C738-47FA-E48A-1DBB-CEAC943D2649}"/>
              </a:ext>
            </a:extLst>
          </p:cNvPr>
          <p:cNvSpPr/>
          <p:nvPr/>
        </p:nvSpPr>
        <p:spPr>
          <a:xfrm>
            <a:off x="276812" y="4451222"/>
            <a:ext cx="2338529" cy="1153609"/>
          </a:xfrm>
          <a:prstGeom prst="roundRect">
            <a:avLst/>
          </a:prstGeom>
          <a:solidFill>
            <a:srgbClr val="8D7F7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Ouvrages artésiens Sud bassin</a:t>
            </a:r>
            <a:br>
              <a:rPr lang="fr-FR" dirty="0"/>
            </a:br>
            <a:r>
              <a:rPr lang="fr-FR" dirty="0"/>
              <a:t> (</a:t>
            </a:r>
            <a:r>
              <a:rPr lang="fr-FR" sz="1400" dirty="0"/>
              <a:t>en activité ou sans information)</a:t>
            </a:r>
          </a:p>
        </p:txBody>
      </p:sp>
    </p:spTree>
    <p:extLst>
      <p:ext uri="{BB962C8B-B14F-4D97-AF65-F5344CB8AC3E}">
        <p14:creationId xmlns:p14="http://schemas.microsoft.com/office/powerpoint/2010/main" val="3587880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Microsoft Office PowerPoint</Application>
  <PresentationFormat>Grand écran</PresentationFormat>
  <Paragraphs>217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Aptos Narrow</vt:lpstr>
      <vt:lpstr>Arial</vt:lpstr>
      <vt:lpstr>Trebuchet MS</vt:lpstr>
      <vt:lpstr>Wingdings</vt:lpstr>
      <vt:lpstr>Office Theme</vt:lpstr>
      <vt:lpstr>Forages artésiens du bassin d’Arcachon</vt:lpstr>
      <vt:lpstr>Des connaissances parcellaires</vt:lpstr>
      <vt:lpstr>Objectifs du stage</vt:lpstr>
      <vt:lpstr>Avancée des travaux en cours</vt:lpstr>
      <vt:lpstr>Avancée des travaux en cours</vt:lpstr>
      <vt:lpstr>Avancée des travaux en cours</vt:lpstr>
      <vt:lpstr>Cas particuliers du forage de l’Ile aux oiseaux</vt:lpstr>
      <vt:lpstr>Cas particuliers du forage de l’Ile aux oiseaux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Bruno de Grissac</dc:creator>
  <cp:lastModifiedBy>Bruno de Grissac</cp:lastModifiedBy>
  <cp:revision>2</cp:revision>
  <dcterms:modified xsi:type="dcterms:W3CDTF">2025-06-13T14:35:38Z</dcterms:modified>
</cp:coreProperties>
</file>