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64" r:id="rId4"/>
    <p:sldId id="266" r:id="rId5"/>
    <p:sldId id="267" r:id="rId6"/>
    <p:sldId id="268" r:id="rId7"/>
    <p:sldId id="26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FF65"/>
    <a:srgbClr val="CCFF99"/>
    <a:srgbClr val="D7FDDB"/>
    <a:srgbClr val="08A817"/>
    <a:srgbClr val="9FFFCA"/>
    <a:srgbClr val="FFA3A3"/>
    <a:srgbClr val="1341A1"/>
    <a:srgbClr val="CDC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2" autoAdjust="0"/>
    <p:restoredTop sz="96283" autoAdjust="0"/>
  </p:normalViewPr>
  <p:slideViewPr>
    <p:cSldViewPr snapToGrid="0">
      <p:cViewPr varScale="1">
        <p:scale>
          <a:sx n="104" d="100"/>
          <a:sy n="104" d="100"/>
        </p:scale>
        <p:origin x="7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06/06/2025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4701A-EEC6-9111-AA07-43067A7CB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Révision du SAGE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63A27D-AC6D-9388-3A96-5AF02F06A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 </a:t>
            </a:r>
          </a:p>
          <a:p>
            <a:r>
              <a:rPr lang="fr-FR" dirty="0"/>
              <a:t>Réunion du 16 juin 2025</a:t>
            </a:r>
          </a:p>
        </p:txBody>
      </p:sp>
    </p:spTree>
    <p:extLst>
      <p:ext uri="{BB962C8B-B14F-4D97-AF65-F5344CB8AC3E}">
        <p14:creationId xmlns:p14="http://schemas.microsoft.com/office/powerpoint/2010/main" val="249098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8E035C2-AB1C-D3C3-A42B-86BA19EAA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1224297"/>
            <a:ext cx="11549848" cy="390475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Collecte des données finalisée dans sa globalité  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lieux-Diagnostic :</a:t>
            </a:r>
          </a:p>
          <a:p>
            <a:pPr lvl="1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Rédaction en cours avec restructuration  </a:t>
            </a:r>
          </a:p>
          <a:p>
            <a:pPr marL="1255713" lvl="2" indent="-341313">
              <a:spcBef>
                <a:spcPts val="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mise à jour des données &amp; tableau de bord </a:t>
            </a:r>
          </a:p>
          <a:p>
            <a:pPr marL="1257300" lvl="2" indent="-342900">
              <a:spcBef>
                <a:spcPts val="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intégration des avancées (« bon état » des nappes captives)</a:t>
            </a:r>
          </a:p>
          <a:p>
            <a:pPr marL="1257300" lvl="2" indent="-342900">
              <a:spcBef>
                <a:spcPts val="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simplification pour le rendre plus accessible (</a:t>
            </a:r>
            <a:r>
              <a:rPr lang="fr-FR" sz="18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à l’image des documents de synthèse du SAGE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) </a:t>
            </a:r>
            <a:endParaRPr lang="fr-FR" sz="2000" b="1" dirty="0">
              <a:solidFill>
                <a:srgbClr val="333399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Prestation modernisation et harmonisation des illustrations :</a:t>
            </a:r>
          </a:p>
          <a:p>
            <a:pPr marL="85725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Illustrations techniques/conceptuels bien avancées </a:t>
            </a:r>
          </a:p>
          <a:p>
            <a:pPr marL="85725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Cartographies, graphiques, etc. en cours </a:t>
            </a:r>
          </a:p>
          <a:p>
            <a:pPr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Dématérialisation du tableau de bord – en cours</a:t>
            </a:r>
            <a:endParaRPr lang="fr-FR" sz="2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ACA945-C1FB-926F-B0EF-CF62C841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3D9279A-0C18-0B79-B6A9-6FE80F2B9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à jour des documents d’élaboration</a:t>
            </a:r>
          </a:p>
        </p:txBody>
      </p:sp>
    </p:spTree>
    <p:extLst>
      <p:ext uri="{BB962C8B-B14F-4D97-AF65-F5344CB8AC3E}">
        <p14:creationId xmlns:p14="http://schemas.microsoft.com/office/powerpoint/2010/main" val="321463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5000A-A695-3318-7F75-F5B71D99C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FAC4093-64C7-E10E-5EB5-11406F1A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41C36F2-3D8C-BF87-D885-7F405DB0D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des VMPO – Zone par zone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F28954F-6061-98EE-DF84-1F15A07BFD06}"/>
              </a:ext>
            </a:extLst>
          </p:cNvPr>
          <p:cNvGraphicFramePr>
            <a:graphicFrameLocks noGrp="1"/>
          </p:cNvGraphicFramePr>
          <p:nvPr/>
        </p:nvGraphicFramePr>
        <p:xfrm>
          <a:off x="298560" y="1529857"/>
          <a:ext cx="4347059" cy="379828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09800">
                  <a:extLst>
                    <a:ext uri="{9D8B030D-6E8A-4147-A177-3AD203B41FA5}">
                      <a16:colId xmlns:a16="http://schemas.microsoft.com/office/drawing/2014/main" val="410300650"/>
                    </a:ext>
                  </a:extLst>
                </a:gridCol>
                <a:gridCol w="2637259">
                  <a:extLst>
                    <a:ext uri="{9D8B030D-6E8A-4147-A177-3AD203B41FA5}">
                      <a16:colId xmlns:a16="http://schemas.microsoft.com/office/drawing/2014/main" val="509511442"/>
                    </a:ext>
                  </a:extLst>
                </a:gridCol>
              </a:tblGrid>
              <a:tr h="29125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Zone Littoral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4089458041"/>
                  </a:ext>
                </a:extLst>
              </a:tr>
              <a:tr h="269771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Miocène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Reste fixé à 12 Mm</a:t>
                      </a:r>
                      <a:r>
                        <a:rPr lang="fr-FR" sz="1600" baseline="30000" dirty="0">
                          <a:effectLst/>
                        </a:rPr>
                        <a:t>3</a:t>
                      </a:r>
                      <a:r>
                        <a:rPr lang="fr-FR" sz="1600" dirty="0">
                          <a:effectLst/>
                        </a:rPr>
                        <a:t>/an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4053939878"/>
                  </a:ext>
                </a:extLst>
              </a:tr>
              <a:tr h="539543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Oligocène 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b="1" dirty="0">
                          <a:effectLst/>
                        </a:rPr>
                        <a:t>Etude des possibilités de réévaluation à la hausse </a:t>
                      </a:r>
                      <a:endParaRPr lang="fr-FR" sz="1600" b="1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2935849658"/>
                  </a:ext>
                </a:extLst>
              </a:tr>
              <a:tr h="539543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Eocène supérieur 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b="1" dirty="0">
                          <a:effectLst/>
                        </a:rPr>
                        <a:t>Etude des possibilités de réévaluation à la hausse </a:t>
                      </a:r>
                      <a:endParaRPr lang="fr-FR" sz="1600" b="1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1887521098"/>
                  </a:ext>
                </a:extLst>
              </a:tr>
              <a:tr h="809314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Eocène inférieur et moyen 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Etude des possibilités de réévaluation à la hausse 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2630858609"/>
                  </a:ext>
                </a:extLst>
              </a:tr>
              <a:tr h="539543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 err="1">
                          <a:effectLst/>
                        </a:rPr>
                        <a:t>Campano</a:t>
                      </a:r>
                      <a:r>
                        <a:rPr lang="fr-FR" sz="1600" dirty="0">
                          <a:effectLst/>
                        </a:rPr>
                        <a:t>-Maastrichtien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Reste fixé à 2,5 Mm</a:t>
                      </a:r>
                      <a:r>
                        <a:rPr lang="fr-FR" sz="1600" baseline="30000">
                          <a:effectLst/>
                        </a:rPr>
                        <a:t>3</a:t>
                      </a:r>
                      <a:r>
                        <a:rPr lang="fr-FR" sz="1600">
                          <a:effectLst/>
                        </a:rPr>
                        <a:t>/an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2891770985"/>
                  </a:ext>
                </a:extLst>
              </a:tr>
              <a:tr h="809314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Cénomanien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Reste non testé – profondeur trop importante du réservoir 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4114750714"/>
                  </a:ext>
                </a:extLst>
              </a:tr>
            </a:tbl>
          </a:graphicData>
        </a:graphic>
      </p:graphicFrame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D6911A8-5782-5844-8C0D-6616787B4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427" y="1275959"/>
            <a:ext cx="6701765" cy="390475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333399"/>
                </a:solidFill>
                <a:latin typeface="+mj-lt"/>
              </a:rPr>
              <a:t>Zone Littoral :</a:t>
            </a:r>
          </a:p>
          <a:p>
            <a:pPr marL="6096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UG Miocène Littoral, UG </a:t>
            </a:r>
            <a:r>
              <a:rPr lang="fr-FR" sz="2000" dirty="0" err="1">
                <a:solidFill>
                  <a:srgbClr val="333399"/>
                </a:solidFill>
                <a:latin typeface="+mj-lt"/>
              </a:rPr>
              <a:t>Campano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-Maastrichtien Littoral, UG Cénomanien Littoral </a:t>
            </a:r>
            <a:br>
              <a:rPr lang="fr-FR" sz="2000" dirty="0">
                <a:solidFill>
                  <a:srgbClr val="333399"/>
                </a:solidFill>
                <a:latin typeface="+mj-lt"/>
              </a:rPr>
            </a:br>
            <a:r>
              <a:rPr lang="fr-FR" sz="20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 </a:t>
            </a:r>
            <a:r>
              <a:rPr lang="fr-FR" sz="2000" b="1" u="sng" dirty="0">
                <a:solidFill>
                  <a:srgbClr val="333399"/>
                </a:solidFill>
                <a:latin typeface="+mj-lt"/>
              </a:rPr>
              <a:t>pas de modification 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des VMPO</a:t>
            </a:r>
          </a:p>
          <a:p>
            <a:pPr marL="6096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</a:rPr>
              <a:t>UG Oligocène Littoral, UG Eocène supérieur Littoral, UG Eocène inférieur et moyen Littoral </a:t>
            </a:r>
            <a:r>
              <a:rPr lang="fr-FR" sz="20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fr-FR" sz="2000" b="1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UG classée non déficitaire </a:t>
            </a:r>
          </a:p>
          <a:p>
            <a:pPr marL="666750" lvl="2" indent="0">
              <a:spcBef>
                <a:spcPts val="600"/>
              </a:spcBef>
              <a:buClr>
                <a:srgbClr val="F78F04"/>
              </a:buClr>
              <a:buNone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fr-FR" sz="2000" b="1" dirty="0">
                <a:solidFill>
                  <a:srgbClr val="F08D05"/>
                </a:solidFill>
                <a:latin typeface="+mj-lt"/>
                <a:sym typeface="Wingdings" panose="05000000000000000000" pitchFamily="2" charset="2"/>
              </a:rPr>
              <a:t>Evaluation des possibilités de révision à la hausse</a:t>
            </a:r>
            <a:endParaRPr lang="fr-FR" sz="2000" b="1" dirty="0">
              <a:solidFill>
                <a:srgbClr val="F08D05"/>
              </a:solidFill>
              <a:latin typeface="+mj-lt"/>
            </a:endParaRPr>
          </a:p>
          <a:p>
            <a:pPr>
              <a:spcBef>
                <a:spcPts val="1800"/>
              </a:spcBef>
              <a:buClr>
                <a:srgbClr val="F78F04"/>
              </a:buClr>
            </a:pPr>
            <a:r>
              <a:rPr lang="fr-FR" sz="2000" b="1" dirty="0">
                <a:solidFill>
                  <a:srgbClr val="333399"/>
                </a:solidFill>
                <a:latin typeface="+mj-lt"/>
              </a:rPr>
              <a:t>En cours : </a:t>
            </a:r>
            <a:endParaRPr lang="fr-FR" sz="2000" b="1" i="1" dirty="0">
              <a:solidFill>
                <a:srgbClr val="333399"/>
              </a:solidFill>
              <a:latin typeface="+mj-lt"/>
            </a:endParaRPr>
          </a:p>
          <a:p>
            <a:pPr marL="609600" lvl="1" indent="-342900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000" b="1" dirty="0">
                <a:solidFill>
                  <a:srgbClr val="F08D05"/>
                </a:solidFill>
                <a:latin typeface="+mj-lt"/>
              </a:rPr>
              <a:t>Consultation des services d’eau potable terminée </a:t>
            </a:r>
            <a:endParaRPr lang="fr-FR" sz="2000" b="1" dirty="0">
              <a:solidFill>
                <a:srgbClr val="333399"/>
              </a:solidFill>
              <a:latin typeface="+mj-lt"/>
              <a:sym typeface="Wingdings" panose="05000000000000000000" pitchFamily="2" charset="2"/>
            </a:endParaRPr>
          </a:p>
          <a:p>
            <a:pPr marL="609600" lvl="1" indent="-342900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0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E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laboration des nouveaux scénarios des prélèvements à 2050 </a:t>
            </a:r>
            <a:r>
              <a:rPr lang="fr-FR" sz="20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 simulation dès que possible</a:t>
            </a:r>
            <a:endParaRPr lang="fr-FR" sz="2000" dirty="0">
              <a:solidFill>
                <a:srgbClr val="3333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5225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49422-D116-1F81-4307-22E45807A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75265EC-DFB6-AF8B-1604-40C20D03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6D0C9A2-16B4-1367-A5A6-E30114AFE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des VMPO – Zone par zone 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DB36A52-3D81-F4DC-C621-7BB0C63E2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98" y="1002494"/>
            <a:ext cx="11726693" cy="45029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333399"/>
                </a:solidFill>
                <a:sym typeface="Wingdings" panose="05000000000000000000" pitchFamily="2" charset="2"/>
              </a:rPr>
              <a:t>E</a:t>
            </a:r>
            <a:r>
              <a:rPr lang="fr-FR" sz="2000" b="1" dirty="0">
                <a:solidFill>
                  <a:srgbClr val="333399"/>
                </a:solidFill>
              </a:rPr>
              <a:t>laboration des nouveaux scénarios des prélèvements à 2050 – la méthodologie retenue</a:t>
            </a:r>
          </a:p>
          <a:p>
            <a:pPr marL="0" indent="0">
              <a:spcBef>
                <a:spcPts val="600"/>
              </a:spcBef>
              <a:buClr>
                <a:srgbClr val="F78F04"/>
              </a:buClr>
              <a:buNone/>
            </a:pPr>
            <a:endParaRPr lang="fr-FR" sz="2000" b="1" dirty="0">
              <a:solidFill>
                <a:srgbClr val="333399"/>
              </a:solidFill>
              <a:latin typeface="+mj-lt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7F31672-FD39-140E-6A29-C8BF6D2633B5}"/>
              </a:ext>
            </a:extLst>
          </p:cNvPr>
          <p:cNvSpPr txBox="1"/>
          <p:nvPr/>
        </p:nvSpPr>
        <p:spPr>
          <a:xfrm>
            <a:off x="4101981" y="1434144"/>
            <a:ext cx="2965391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70C0"/>
                </a:solidFill>
              </a:rPr>
              <a:t>Estimation des besoins en eau potable 2050 par commune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F9B37B1-7D14-C166-6E8C-55AC365C25B6}"/>
              </a:ext>
            </a:extLst>
          </p:cNvPr>
          <p:cNvSpPr txBox="1"/>
          <p:nvPr/>
        </p:nvSpPr>
        <p:spPr>
          <a:xfrm>
            <a:off x="3420407" y="2078654"/>
            <a:ext cx="4328537" cy="16619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bg1">
                    <a:lumMod val="65000"/>
                  </a:schemeClr>
                </a:solidFill>
              </a:rPr>
              <a:t>Projections de populations (SCoT puis OMPHALE INSEE)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bg1">
                    <a:lumMod val="65000"/>
                  </a:schemeClr>
                </a:solidFill>
              </a:rPr>
              <a:t>Consommation unitaire habitant supplémentaire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bg1">
                    <a:lumMod val="65000"/>
                  </a:schemeClr>
                </a:solidFill>
              </a:rPr>
              <a:t>Hypothèse de performance des réseaux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endParaRPr lang="fr-FR" sz="1600" dirty="0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A501D4D-A618-120B-60E3-E9360F0FB7EC}"/>
              </a:ext>
            </a:extLst>
          </p:cNvPr>
          <p:cNvCxnSpPr>
            <a:cxnSpLocks/>
          </p:cNvCxnSpPr>
          <p:nvPr/>
        </p:nvCxnSpPr>
        <p:spPr>
          <a:xfrm>
            <a:off x="3478156" y="2078654"/>
            <a:ext cx="0" cy="11839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50F1FE2B-17BA-B94B-4863-BE7617B2986C}"/>
              </a:ext>
            </a:extLst>
          </p:cNvPr>
          <p:cNvSpPr txBox="1"/>
          <p:nvPr/>
        </p:nvSpPr>
        <p:spPr>
          <a:xfrm>
            <a:off x="3905876" y="4114937"/>
            <a:ext cx="3357598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70C0"/>
                </a:solidFill>
              </a:rPr>
              <a:t>Calcul des besoins 2050 par UP/UDI - </a:t>
            </a:r>
            <a:r>
              <a:rPr lang="fr-FR" sz="1600" i="1" dirty="0">
                <a:solidFill>
                  <a:srgbClr val="0070C0"/>
                </a:solidFill>
              </a:rPr>
              <a:t>Va2050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50F9C0D-86E9-73EC-BC8F-17F7412673FF}"/>
              </a:ext>
            </a:extLst>
          </p:cNvPr>
          <p:cNvCxnSpPr>
            <a:cxnSpLocks/>
          </p:cNvCxnSpPr>
          <p:nvPr/>
        </p:nvCxnSpPr>
        <p:spPr>
          <a:xfrm>
            <a:off x="5584675" y="3339676"/>
            <a:ext cx="0" cy="73049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D6B9BEA-6A52-D6E3-AC1D-2569F36CD35E}"/>
                  </a:ext>
                </a:extLst>
              </p:cNvPr>
              <p:cNvSpPr txBox="1"/>
              <p:nvPr/>
            </p:nvSpPr>
            <p:spPr>
              <a:xfrm>
                <a:off x="5673305" y="3530596"/>
                <a:ext cx="750769" cy="539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2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fr-FR" sz="1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𝑈𝑃</m:t>
                          </m:r>
                          <m:r>
                            <a:rPr lang="fr-FR" sz="1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fr-FR" sz="1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𝑈𝐷𝐼</m:t>
                          </m:r>
                        </m:e>
                      </m:nary>
                    </m:oMath>
                  </m:oMathPara>
                </a14:m>
                <a:endParaRPr lang="fr-FR" sz="1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D6B9BEA-6A52-D6E3-AC1D-2569F36CD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305" y="3530596"/>
                <a:ext cx="750769" cy="539571"/>
              </a:xfrm>
              <a:prstGeom prst="rect">
                <a:avLst/>
              </a:prstGeom>
              <a:blipFill>
                <a:blip r:embed="rId2"/>
                <a:stretch>
                  <a:fillRect l="-66667" t="-115730" r="-65854" b="-1629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ZoneTexte 21">
            <a:extLst>
              <a:ext uri="{FF2B5EF4-FFF2-40B4-BE49-F238E27FC236}">
                <a16:creationId xmlns:a16="http://schemas.microsoft.com/office/drawing/2014/main" id="{B381E550-5AFE-BBEC-BB29-C270C98918BC}"/>
              </a:ext>
            </a:extLst>
          </p:cNvPr>
          <p:cNvSpPr txBox="1"/>
          <p:nvPr/>
        </p:nvSpPr>
        <p:spPr>
          <a:xfrm>
            <a:off x="8325853" y="1434144"/>
            <a:ext cx="3783538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B050"/>
                </a:solidFill>
              </a:rPr>
              <a:t>Analyse des volumes de prélèvements mensuels par ouvrage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49EFDC6-C63D-1041-ED23-2580A5734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447" y="2164198"/>
            <a:ext cx="1592944" cy="674964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F45AC4B0-C6B7-C8E6-1B0B-EA042CE70FAB}"/>
              </a:ext>
            </a:extLst>
          </p:cNvPr>
          <p:cNvSpPr txBox="1"/>
          <p:nvPr/>
        </p:nvSpPr>
        <p:spPr>
          <a:xfrm>
            <a:off x="8325853" y="3047288"/>
            <a:ext cx="3783538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B050"/>
                </a:solidFill>
              </a:rPr>
              <a:t>Calcul d’un ratio R de pointe moyen par unité de production/distribution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B1423FD-87B0-B533-FA28-AAC0BEF7A0FB}"/>
              </a:ext>
            </a:extLst>
          </p:cNvPr>
          <p:cNvSpPr txBox="1"/>
          <p:nvPr/>
        </p:nvSpPr>
        <p:spPr>
          <a:xfrm>
            <a:off x="7793775" y="2028432"/>
            <a:ext cx="2498927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bg1">
                    <a:lumMod val="65000"/>
                  </a:schemeClr>
                </a:solidFill>
              </a:rPr>
              <a:t>Bases de données 2021, 2022, 2023 fournies par la CATEP du Département 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endParaRPr lang="fr-FR" sz="1600" dirty="0"/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7C21B8-FC3C-70AD-1B6C-14FC4AB1B6D4}"/>
              </a:ext>
            </a:extLst>
          </p:cNvPr>
          <p:cNvCxnSpPr>
            <a:cxnSpLocks/>
          </p:cNvCxnSpPr>
          <p:nvPr/>
        </p:nvCxnSpPr>
        <p:spPr>
          <a:xfrm>
            <a:off x="10292702" y="3704921"/>
            <a:ext cx="0" cy="38456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7ED356A0-26DF-BB04-457E-7383AA4F3C5F}"/>
              </a:ext>
            </a:extLst>
          </p:cNvPr>
          <p:cNvSpPr txBox="1"/>
          <p:nvPr/>
        </p:nvSpPr>
        <p:spPr>
          <a:xfrm>
            <a:off x="8325853" y="4114936"/>
            <a:ext cx="3783538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B050"/>
                </a:solidFill>
              </a:rPr>
              <a:t>Définition d’une capacité de prélèvement théorique de pointe - </a:t>
            </a:r>
            <a:r>
              <a:rPr lang="fr-FR" sz="1600" i="1" dirty="0" err="1">
                <a:solidFill>
                  <a:srgbClr val="00B050"/>
                </a:solidFill>
              </a:rPr>
              <a:t>Vamax</a:t>
            </a:r>
            <a:endParaRPr lang="fr-FR" sz="1600" i="1" dirty="0">
              <a:solidFill>
                <a:srgbClr val="00B05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A728A3E-D58C-81C6-EB4C-43038A3A6E10}"/>
              </a:ext>
            </a:extLst>
          </p:cNvPr>
          <p:cNvSpPr txBox="1"/>
          <p:nvPr/>
        </p:nvSpPr>
        <p:spPr>
          <a:xfrm>
            <a:off x="1261410" y="6303955"/>
            <a:ext cx="6786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UP/UDI : Unité de production/distribution des services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F4BC200-8D8E-60DA-B755-CA92AA395D06}"/>
              </a:ext>
            </a:extLst>
          </p:cNvPr>
          <p:cNvCxnSpPr>
            <a:cxnSpLocks/>
          </p:cNvCxnSpPr>
          <p:nvPr/>
        </p:nvCxnSpPr>
        <p:spPr>
          <a:xfrm>
            <a:off x="10292702" y="2078654"/>
            <a:ext cx="0" cy="83099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CB6A0F36-EA5B-B5E2-6CE9-CA98796DA499}"/>
              </a:ext>
            </a:extLst>
          </p:cNvPr>
          <p:cNvGrpSpPr/>
          <p:nvPr/>
        </p:nvGrpSpPr>
        <p:grpSpPr>
          <a:xfrm>
            <a:off x="7190679" y="3837115"/>
            <a:ext cx="1116530" cy="985377"/>
            <a:chOff x="7203429" y="3962442"/>
            <a:chExt cx="1116530" cy="985377"/>
          </a:xfrm>
        </p:grpSpPr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BB83C30A-8ABE-DD5D-E668-942C0AD22AE9}"/>
                </a:ext>
              </a:extLst>
            </p:cNvPr>
            <p:cNvSpPr/>
            <p:nvPr/>
          </p:nvSpPr>
          <p:spPr>
            <a:xfrm rot="7898113">
              <a:off x="7269005" y="3896866"/>
              <a:ext cx="985377" cy="1116530"/>
            </a:xfrm>
            <a:prstGeom prst="arc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DB354793-DF1A-0048-1014-3E5BF9E44B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68564" y="4742156"/>
              <a:ext cx="81075" cy="930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B6AB714C-1C00-0E0B-72BE-A62FA74D45DA}"/>
                </a:ext>
              </a:extLst>
            </p:cNvPr>
            <p:cNvCxnSpPr>
              <a:stCxn id="35" idx="2"/>
            </p:cNvCxnSpPr>
            <p:nvPr/>
          </p:nvCxnSpPr>
          <p:spPr>
            <a:xfrm flipH="1" flipV="1">
              <a:off x="7378700" y="4746625"/>
              <a:ext cx="55658" cy="767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6D30E5D5-723A-96F7-149A-168677785508}"/>
              </a:ext>
            </a:extLst>
          </p:cNvPr>
          <p:cNvSpPr txBox="1"/>
          <p:nvPr/>
        </p:nvSpPr>
        <p:spPr>
          <a:xfrm>
            <a:off x="6801123" y="4865047"/>
            <a:ext cx="1985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Comparaison</a:t>
            </a:r>
          </a:p>
          <a:p>
            <a:pPr algn="ctr"/>
            <a:r>
              <a:rPr lang="fr-FR" sz="1600" dirty="0"/>
              <a:t>Si </a:t>
            </a:r>
            <a:r>
              <a:rPr lang="fr-FR" sz="1600" i="1" dirty="0"/>
              <a:t>Va2050 &gt; </a:t>
            </a:r>
            <a:r>
              <a:rPr lang="fr-FR" sz="1600" i="1" dirty="0" err="1"/>
              <a:t>Vamax</a:t>
            </a:r>
            <a:endParaRPr lang="fr-FR" sz="1600" i="1" dirty="0"/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C5E49986-3CFA-6EAB-52F4-8D352FA3D015}"/>
              </a:ext>
            </a:extLst>
          </p:cNvPr>
          <p:cNvCxnSpPr>
            <a:cxnSpLocks/>
          </p:cNvCxnSpPr>
          <p:nvPr/>
        </p:nvCxnSpPr>
        <p:spPr>
          <a:xfrm>
            <a:off x="7815234" y="5459347"/>
            <a:ext cx="0" cy="1997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69FB4458-1145-602F-6271-A5389AB5B1CE}"/>
              </a:ext>
            </a:extLst>
          </p:cNvPr>
          <p:cNvSpPr txBox="1"/>
          <p:nvPr/>
        </p:nvSpPr>
        <p:spPr>
          <a:xfrm>
            <a:off x="6114974" y="5678146"/>
            <a:ext cx="335759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Estimation d’un nombre de forages supplémentaires à créer</a:t>
            </a:r>
            <a:endParaRPr lang="fr-FR" sz="1600" i="1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4BB03FD-BC90-9313-A268-4770952FABC1}"/>
              </a:ext>
            </a:extLst>
          </p:cNvPr>
          <p:cNvSpPr txBox="1"/>
          <p:nvPr/>
        </p:nvSpPr>
        <p:spPr>
          <a:xfrm>
            <a:off x="317411" y="4113259"/>
            <a:ext cx="2526086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</a:rPr>
              <a:t>Volumes de prélèvements autorisés </a:t>
            </a:r>
            <a:r>
              <a:rPr lang="fr-FR" sz="1600" i="1" dirty="0" err="1">
                <a:solidFill>
                  <a:srgbClr val="FF0000"/>
                </a:solidFill>
              </a:rPr>
              <a:t>Vauto</a:t>
            </a:r>
            <a:endParaRPr lang="fr-FR" sz="1600" i="1" dirty="0">
              <a:solidFill>
                <a:srgbClr val="FF0000"/>
              </a:solidFill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A8948487-43F7-8C18-6112-92576216105D}"/>
              </a:ext>
            </a:extLst>
          </p:cNvPr>
          <p:cNvGrpSpPr/>
          <p:nvPr/>
        </p:nvGrpSpPr>
        <p:grpSpPr>
          <a:xfrm>
            <a:off x="2754248" y="3879670"/>
            <a:ext cx="1116530" cy="985377"/>
            <a:chOff x="7203429" y="3962442"/>
            <a:chExt cx="1116530" cy="985377"/>
          </a:xfrm>
        </p:grpSpPr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B447506B-975A-BE31-FEC6-304EF2CD6216}"/>
                </a:ext>
              </a:extLst>
            </p:cNvPr>
            <p:cNvSpPr/>
            <p:nvPr/>
          </p:nvSpPr>
          <p:spPr>
            <a:xfrm rot="7898113">
              <a:off x="7269005" y="3896866"/>
              <a:ext cx="985377" cy="1116530"/>
            </a:xfrm>
            <a:prstGeom prst="arc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DCC6FDED-25E2-C6DD-6A9B-3C29CA769A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1506" y="4735743"/>
              <a:ext cx="81075" cy="930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>
              <a:extLst>
                <a:ext uri="{FF2B5EF4-FFF2-40B4-BE49-F238E27FC236}">
                  <a16:creationId xmlns:a16="http://schemas.microsoft.com/office/drawing/2014/main" id="{BA93B2CB-BF49-B1A4-B0DF-3FD84D0EC08D}"/>
                </a:ext>
              </a:extLst>
            </p:cNvPr>
            <p:cNvCxnSpPr>
              <a:stCxn id="49" idx="2"/>
            </p:cNvCxnSpPr>
            <p:nvPr/>
          </p:nvCxnSpPr>
          <p:spPr>
            <a:xfrm flipH="1" flipV="1">
              <a:off x="7378700" y="4746625"/>
              <a:ext cx="55658" cy="767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B707734C-5122-CF48-1F7D-489978C36E65}"/>
              </a:ext>
            </a:extLst>
          </p:cNvPr>
          <p:cNvSpPr txBox="1"/>
          <p:nvPr/>
        </p:nvSpPr>
        <p:spPr>
          <a:xfrm>
            <a:off x="2427756" y="4901773"/>
            <a:ext cx="1985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Comparaison</a:t>
            </a:r>
          </a:p>
          <a:p>
            <a:pPr algn="ctr"/>
            <a:r>
              <a:rPr lang="fr-FR" sz="1600" dirty="0"/>
              <a:t>Si </a:t>
            </a:r>
            <a:r>
              <a:rPr lang="fr-FR" sz="1600" i="1" dirty="0" err="1"/>
              <a:t>Vauto</a:t>
            </a:r>
            <a:r>
              <a:rPr lang="fr-FR" sz="1600" i="1" dirty="0"/>
              <a:t> &lt; Va2050</a:t>
            </a:r>
          </a:p>
        </p:txBody>
      </p: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DA64871D-23AC-F47C-29AF-25BD93D159BC}"/>
              </a:ext>
            </a:extLst>
          </p:cNvPr>
          <p:cNvCxnSpPr>
            <a:cxnSpLocks/>
          </p:cNvCxnSpPr>
          <p:nvPr/>
        </p:nvCxnSpPr>
        <p:spPr>
          <a:xfrm>
            <a:off x="3420407" y="5449822"/>
            <a:ext cx="0" cy="1997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90479760-7F83-AF0B-D35C-A7B7E2834487}"/>
              </a:ext>
            </a:extLst>
          </p:cNvPr>
          <p:cNvSpPr txBox="1"/>
          <p:nvPr/>
        </p:nvSpPr>
        <p:spPr>
          <a:xfrm>
            <a:off x="1741608" y="5678146"/>
            <a:ext cx="335759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/>
              <a:t>Aperçu des révisions des autorisations à prévoir</a:t>
            </a: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B0E25123-BD08-E26A-6730-7DDB27DE5AF9}"/>
              </a:ext>
            </a:extLst>
          </p:cNvPr>
          <p:cNvCxnSpPr>
            <a:cxnSpLocks/>
          </p:cNvCxnSpPr>
          <p:nvPr/>
        </p:nvCxnSpPr>
        <p:spPr>
          <a:xfrm>
            <a:off x="7793773" y="2078653"/>
            <a:ext cx="0" cy="8309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ZoneTexte 58">
            <a:extLst>
              <a:ext uri="{FF2B5EF4-FFF2-40B4-BE49-F238E27FC236}">
                <a16:creationId xmlns:a16="http://schemas.microsoft.com/office/drawing/2014/main" id="{337BFB41-CAF5-C819-9AE9-1A8156A13975}"/>
              </a:ext>
            </a:extLst>
          </p:cNvPr>
          <p:cNvSpPr txBox="1"/>
          <p:nvPr/>
        </p:nvSpPr>
        <p:spPr>
          <a:xfrm>
            <a:off x="651616" y="3351714"/>
            <a:ext cx="1857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FFA3A3"/>
                </a:solidFill>
              </a:rPr>
              <a:t>LIMITE ADMINISTRATIVE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46F02D66-BF8B-EAB5-F788-027EC5089FDD}"/>
              </a:ext>
            </a:extLst>
          </p:cNvPr>
          <p:cNvSpPr txBox="1"/>
          <p:nvPr/>
        </p:nvSpPr>
        <p:spPr>
          <a:xfrm>
            <a:off x="9366716" y="5019652"/>
            <a:ext cx="1857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65FF65"/>
                </a:solidFill>
              </a:rPr>
              <a:t>LIMITE TECHNIQUE</a:t>
            </a:r>
          </a:p>
        </p:txBody>
      </p:sp>
    </p:spTree>
    <p:extLst>
      <p:ext uri="{BB962C8B-B14F-4D97-AF65-F5344CB8AC3E}">
        <p14:creationId xmlns:p14="http://schemas.microsoft.com/office/powerpoint/2010/main" val="319593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7" grpId="0" animBg="1"/>
      <p:bldP spid="20" grpId="0"/>
      <p:bldP spid="22" grpId="0" animBg="1"/>
      <p:bldP spid="25" grpId="0" animBg="1"/>
      <p:bldP spid="26" grpId="0"/>
      <p:bldP spid="31" grpId="0" animBg="1"/>
      <p:bldP spid="43" grpId="0"/>
      <p:bldP spid="46" grpId="0" animBg="1"/>
      <p:bldP spid="47" grpId="0" animBg="1"/>
      <p:bldP spid="52" grpId="0"/>
      <p:bldP spid="54" grpId="0" animBg="1"/>
      <p:bldP spid="59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90FC6-4665-2AD0-64C6-250908DB4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7513F53-2B49-A263-5593-7437771DC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D52FB8A-1266-AC20-4366-AAD78E90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des VMPO – Zone par zone 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AF7F740-669A-943B-D67D-499879948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98" y="1002494"/>
            <a:ext cx="11726693" cy="45029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333399"/>
                </a:solidFill>
                <a:sym typeface="Wingdings" panose="05000000000000000000" pitchFamily="2" charset="2"/>
              </a:rPr>
              <a:t>E</a:t>
            </a:r>
            <a:r>
              <a:rPr lang="fr-FR" sz="2000" b="1" dirty="0">
                <a:solidFill>
                  <a:srgbClr val="333399"/>
                </a:solidFill>
              </a:rPr>
              <a:t>laboration des nouveaux scénarios des prélèvements à 2050 – la méthodologie retenue</a:t>
            </a:r>
          </a:p>
          <a:p>
            <a:pPr marL="0" indent="0">
              <a:spcBef>
                <a:spcPts val="600"/>
              </a:spcBef>
              <a:buClr>
                <a:srgbClr val="F78F04"/>
              </a:buClr>
              <a:buNone/>
            </a:pPr>
            <a:endParaRPr lang="fr-FR" sz="2000" b="1" dirty="0">
              <a:solidFill>
                <a:srgbClr val="333399"/>
              </a:solidFill>
              <a:latin typeface="+mj-lt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C0C4947-EE6A-17AF-8070-831036D3FB02}"/>
              </a:ext>
            </a:extLst>
          </p:cNvPr>
          <p:cNvSpPr txBox="1"/>
          <p:nvPr/>
        </p:nvSpPr>
        <p:spPr>
          <a:xfrm>
            <a:off x="4417201" y="1869747"/>
            <a:ext cx="3357598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700" dirty="0"/>
              <a:t>Estimation d’un nombre de forages supplémentaires à créer</a:t>
            </a:r>
            <a:endParaRPr lang="fr-FR" sz="1700" i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CA8054-EFAE-9A97-FDE6-3D0E7428C98B}"/>
              </a:ext>
            </a:extLst>
          </p:cNvPr>
          <p:cNvSpPr txBox="1"/>
          <p:nvPr/>
        </p:nvSpPr>
        <p:spPr>
          <a:xfrm>
            <a:off x="4854283" y="3067741"/>
            <a:ext cx="2483433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700" dirty="0"/>
              <a:t>Localisation ces forages supplémentaires</a:t>
            </a:r>
            <a:endParaRPr lang="fr-FR" sz="1700" i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B0CABF-736D-7A23-1AAA-4E93108FCD99}"/>
              </a:ext>
            </a:extLst>
          </p:cNvPr>
          <p:cNvSpPr txBox="1"/>
          <p:nvPr/>
        </p:nvSpPr>
        <p:spPr>
          <a:xfrm>
            <a:off x="7924623" y="2996546"/>
            <a:ext cx="2518788" cy="8771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700" dirty="0"/>
              <a:t>Répartition des besoins en prélèvements 2050 sur le parc de forages</a:t>
            </a:r>
            <a:endParaRPr lang="fr-FR" sz="1700" i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E1DB49-AA11-70E9-31D2-B3F40E117264}"/>
              </a:ext>
            </a:extLst>
          </p:cNvPr>
          <p:cNvSpPr txBox="1"/>
          <p:nvPr/>
        </p:nvSpPr>
        <p:spPr>
          <a:xfrm>
            <a:off x="2097397" y="3203134"/>
            <a:ext cx="2290929" cy="3539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700" dirty="0"/>
              <a:t>Forages existants</a:t>
            </a:r>
            <a:endParaRPr lang="fr-FR" sz="1700" i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23A687-93C6-FE59-40A7-4DFB85092556}"/>
              </a:ext>
            </a:extLst>
          </p:cNvPr>
          <p:cNvSpPr txBox="1"/>
          <p:nvPr/>
        </p:nvSpPr>
        <p:spPr>
          <a:xfrm>
            <a:off x="3450663" y="3731605"/>
            <a:ext cx="2705567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700" dirty="0">
                <a:solidFill>
                  <a:srgbClr val="0070C0"/>
                </a:solidFill>
              </a:rPr>
              <a:t>Cartographie des points de prélèvements</a:t>
            </a:r>
            <a:endParaRPr lang="fr-FR" sz="1700" i="1" dirty="0">
              <a:solidFill>
                <a:srgbClr val="0070C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B41195-324B-1405-A81E-78B95808576E}"/>
              </a:ext>
            </a:extLst>
          </p:cNvPr>
          <p:cNvSpPr/>
          <p:nvPr/>
        </p:nvSpPr>
        <p:spPr>
          <a:xfrm>
            <a:off x="2050182" y="2996546"/>
            <a:ext cx="5361269" cy="770592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0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B4742D-2644-7ECD-C160-02D4403E0769}"/>
              </a:ext>
            </a:extLst>
          </p:cNvPr>
          <p:cNvSpPr txBox="1"/>
          <p:nvPr/>
        </p:nvSpPr>
        <p:spPr>
          <a:xfrm>
            <a:off x="4803446" y="5016058"/>
            <a:ext cx="4588090" cy="353943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700" dirty="0">
                <a:solidFill>
                  <a:schemeClr val="accent6">
                    <a:lumMod val="75000"/>
                  </a:schemeClr>
                </a:solidFill>
              </a:rPr>
              <a:t>Données d’entrée des simulations du BRGM</a:t>
            </a:r>
            <a:endParaRPr lang="fr-FR" sz="17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E570D52-B5D5-C933-E36F-9E96F8E9D9AD}"/>
              </a:ext>
            </a:extLst>
          </p:cNvPr>
          <p:cNvCxnSpPr>
            <a:cxnSpLocks/>
          </p:cNvCxnSpPr>
          <p:nvPr/>
        </p:nvCxnSpPr>
        <p:spPr>
          <a:xfrm>
            <a:off x="6095999" y="2582943"/>
            <a:ext cx="1" cy="3704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F44A7808-B351-2A44-EF23-2ADD4F71F5B4}"/>
              </a:ext>
            </a:extLst>
          </p:cNvPr>
          <p:cNvSpPr txBox="1"/>
          <p:nvPr/>
        </p:nvSpPr>
        <p:spPr>
          <a:xfrm>
            <a:off x="4435541" y="3083129"/>
            <a:ext cx="471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dirty="0"/>
              <a:t>+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C9CA3CB3-99F7-B918-9F3A-0659883AB5BD}"/>
              </a:ext>
            </a:extLst>
          </p:cNvPr>
          <p:cNvCxnSpPr>
            <a:cxnSpLocks/>
          </p:cNvCxnSpPr>
          <p:nvPr/>
        </p:nvCxnSpPr>
        <p:spPr>
          <a:xfrm>
            <a:off x="7458664" y="3378795"/>
            <a:ext cx="39222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4CD4A9B3-CA97-0E8D-50F0-688C4A7E9EF6}"/>
              </a:ext>
            </a:extLst>
          </p:cNvPr>
          <p:cNvCxnSpPr>
            <a:cxnSpLocks/>
          </p:cNvCxnSpPr>
          <p:nvPr/>
        </p:nvCxnSpPr>
        <p:spPr>
          <a:xfrm>
            <a:off x="5061983" y="4316380"/>
            <a:ext cx="0" cy="6247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CD9DFF6D-DEAA-838E-B980-E9EFAA15E161}"/>
              </a:ext>
            </a:extLst>
          </p:cNvPr>
          <p:cNvCxnSpPr>
            <a:cxnSpLocks/>
          </p:cNvCxnSpPr>
          <p:nvPr/>
        </p:nvCxnSpPr>
        <p:spPr>
          <a:xfrm>
            <a:off x="9070087" y="3927932"/>
            <a:ext cx="0" cy="10132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ZoneTexte 62">
            <a:extLst>
              <a:ext uri="{FF2B5EF4-FFF2-40B4-BE49-F238E27FC236}">
                <a16:creationId xmlns:a16="http://schemas.microsoft.com/office/drawing/2014/main" id="{03BA1B15-F456-2450-1B7D-0FECB6AAB207}"/>
              </a:ext>
            </a:extLst>
          </p:cNvPr>
          <p:cNvSpPr txBox="1"/>
          <p:nvPr/>
        </p:nvSpPr>
        <p:spPr>
          <a:xfrm>
            <a:off x="1175085" y="1869747"/>
            <a:ext cx="2472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cours…</a:t>
            </a:r>
          </a:p>
        </p:txBody>
      </p:sp>
    </p:spTree>
    <p:extLst>
      <p:ext uri="{BB962C8B-B14F-4D97-AF65-F5344CB8AC3E}">
        <p14:creationId xmlns:p14="http://schemas.microsoft.com/office/powerpoint/2010/main" val="142942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10" grpId="0" animBg="1"/>
      <p:bldP spid="11" grpId="0" animBg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3B3DD-8023-E05D-F752-FD24E14AA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185D42C-C820-533F-F214-553B4681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F067CC9-C58E-9E2C-4BE0-34A6D2B3F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des VMPO – Zone par zone 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39EC411-9793-B00D-CD5F-60F9F00C9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324" y="963993"/>
            <a:ext cx="11476403" cy="525208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Clr>
                <a:srgbClr val="F78F04"/>
              </a:buClr>
              <a:buNone/>
            </a:pPr>
            <a:r>
              <a:rPr lang="fr-FR" sz="2200" b="1" dirty="0">
                <a:solidFill>
                  <a:srgbClr val="333399"/>
                </a:solidFill>
                <a:sym typeface="Wingdings" panose="05000000000000000000" pitchFamily="2" charset="2"/>
              </a:rPr>
              <a:t>Cas d’Hourtin : Validation des besoins 2050</a:t>
            </a:r>
          </a:p>
          <a:p>
            <a:pPr algn="just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399"/>
                </a:solidFill>
                <a:sym typeface="Wingdings" panose="05000000000000000000" pitchFamily="2" charset="2"/>
              </a:rPr>
              <a:t>17 juillet 2024 : envoi de l’estimation des besoins 2050 de la commune pour validation soit 597 245 m</a:t>
            </a:r>
            <a:r>
              <a:rPr lang="fr-FR" sz="2200" baseline="30000" dirty="0">
                <a:solidFill>
                  <a:srgbClr val="333399"/>
                </a:solidFill>
                <a:sym typeface="Wingdings" panose="05000000000000000000" pitchFamily="2" charset="2"/>
              </a:rPr>
              <a:t>3</a:t>
            </a:r>
            <a:r>
              <a:rPr lang="fr-FR" sz="2200" dirty="0">
                <a:solidFill>
                  <a:srgbClr val="333399"/>
                </a:solidFill>
                <a:sym typeface="Wingdings" panose="05000000000000000000" pitchFamily="2" charset="2"/>
              </a:rPr>
              <a:t> (400 000 m</a:t>
            </a:r>
            <a:r>
              <a:rPr lang="fr-FR" sz="2200" baseline="30000" dirty="0">
                <a:solidFill>
                  <a:srgbClr val="333399"/>
                </a:solidFill>
                <a:sym typeface="Wingdings" panose="05000000000000000000" pitchFamily="2" charset="2"/>
              </a:rPr>
              <a:t>3</a:t>
            </a:r>
            <a:r>
              <a:rPr lang="fr-FR" sz="2200" dirty="0">
                <a:solidFill>
                  <a:srgbClr val="333399"/>
                </a:solidFill>
                <a:sym typeface="Wingdings" panose="05000000000000000000" pitchFamily="2" charset="2"/>
              </a:rPr>
              <a:t> en moyenne sur les 3 dernières années)</a:t>
            </a:r>
          </a:p>
          <a:p>
            <a:pPr algn="just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399"/>
                </a:solidFill>
                <a:sym typeface="Wingdings" panose="05000000000000000000" pitchFamily="2" charset="2"/>
              </a:rPr>
              <a:t>19 décembre 2024 : réponse mairie, les besoins 2050 sont sous-estimés -&gt; estimation communale : 625 875 m</a:t>
            </a:r>
            <a:r>
              <a:rPr lang="fr-FR" sz="2200" baseline="30000" dirty="0">
                <a:solidFill>
                  <a:srgbClr val="333399"/>
                </a:solidFill>
                <a:sym typeface="Wingdings" panose="05000000000000000000" pitchFamily="2" charset="2"/>
              </a:rPr>
              <a:t>3</a:t>
            </a:r>
            <a:r>
              <a:rPr lang="fr-FR" sz="2200" dirty="0">
                <a:solidFill>
                  <a:srgbClr val="333399"/>
                </a:solidFill>
                <a:sym typeface="Wingdings" panose="05000000000000000000" pitchFamily="2" charset="2"/>
              </a:rPr>
              <a:t> (60% d’augmentation par rapport à l’actuel)</a:t>
            </a:r>
          </a:p>
          <a:p>
            <a:pPr algn="just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399"/>
                </a:solidFill>
                <a:sym typeface="Wingdings" panose="05000000000000000000" pitchFamily="2" charset="2"/>
              </a:rPr>
              <a:t>31 décembre 2024 : demande SMEGREG d’éléments pour justifier cette valeur supérieure</a:t>
            </a:r>
          </a:p>
          <a:p>
            <a:pPr marL="720725" lvl="1" indent="-360363" algn="just" defTabSz="447675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è"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restée sans réponse malgré une relance par mail le 11 février 2025 + un courrier du Président de la CLE le 18 mars 2025 + une autre relance le 2 juin 2025</a:t>
            </a:r>
          </a:p>
          <a:p>
            <a:pPr marL="720725" lvl="1" indent="-360363" algn="just" defTabSz="447675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è"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proposition : considérant la valeur très sécuritaire calculée par le SMEGREG en première approche et en l’absence d’éléments techniques de justification de la demande de modification à la hausse de l’estimation des besoins 2050, simulations à venir sur la base da </a:t>
            </a:r>
            <a:r>
              <a:rPr lang="fr-FR" sz="2200" dirty="0" err="1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valeure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projetée par le SMEGREG de 597 245 m</a:t>
            </a:r>
            <a:r>
              <a:rPr lang="fr-FR" sz="2200" baseline="300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3</a:t>
            </a:r>
            <a:endParaRPr lang="fr-FR" sz="2200" dirty="0">
              <a:solidFill>
                <a:schemeClr val="accent6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333399"/>
              </a:solidFill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333399"/>
              </a:solidFill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333399"/>
              </a:solidFill>
            </a:endParaRPr>
          </a:p>
          <a:p>
            <a:pPr marL="0" indent="0">
              <a:spcBef>
                <a:spcPts val="600"/>
              </a:spcBef>
              <a:buClr>
                <a:srgbClr val="F78F04"/>
              </a:buClr>
              <a:buNone/>
            </a:pPr>
            <a:endParaRPr lang="fr-FR" sz="2000" b="1" dirty="0">
              <a:solidFill>
                <a:srgbClr val="3333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415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FB32B-3A41-7AD6-98AB-536A1C7AE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DE44BB2-86A5-303F-C41B-3731076F6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D45C13B-676F-B6CF-AB10-1C20336ED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des VMPO – Zone par zone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1328275-A4FA-42A0-0CB6-61CAADE42F77}"/>
              </a:ext>
            </a:extLst>
          </p:cNvPr>
          <p:cNvGraphicFramePr>
            <a:graphicFrameLocks noGrp="1"/>
          </p:cNvGraphicFramePr>
          <p:nvPr/>
        </p:nvGraphicFramePr>
        <p:xfrm>
          <a:off x="395957" y="1442573"/>
          <a:ext cx="5222023" cy="416470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479587">
                  <a:extLst>
                    <a:ext uri="{9D8B030D-6E8A-4147-A177-3AD203B41FA5}">
                      <a16:colId xmlns:a16="http://schemas.microsoft.com/office/drawing/2014/main" val="410300650"/>
                    </a:ext>
                  </a:extLst>
                </a:gridCol>
                <a:gridCol w="1962585">
                  <a:extLst>
                    <a:ext uri="{9D8B030D-6E8A-4147-A177-3AD203B41FA5}">
                      <a16:colId xmlns:a16="http://schemas.microsoft.com/office/drawing/2014/main" val="659185005"/>
                    </a:ext>
                  </a:extLst>
                </a:gridCol>
                <a:gridCol w="1779851">
                  <a:extLst>
                    <a:ext uri="{9D8B030D-6E8A-4147-A177-3AD203B41FA5}">
                      <a16:colId xmlns:a16="http://schemas.microsoft.com/office/drawing/2014/main" val="1010274315"/>
                    </a:ext>
                  </a:extLst>
                </a:gridCol>
              </a:tblGrid>
              <a:tr h="263261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Zone Sud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Zone Nord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4089458041"/>
                  </a:ext>
                </a:extLst>
              </a:tr>
              <a:tr h="22326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Miocène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Reste fixé à 12 Mm</a:t>
                      </a:r>
                      <a:r>
                        <a:rPr lang="fr-FR" sz="1600" baseline="30000">
                          <a:effectLst/>
                        </a:rPr>
                        <a:t>3</a:t>
                      </a:r>
                      <a:r>
                        <a:rPr lang="fr-FR" sz="1600">
                          <a:effectLst/>
                        </a:rPr>
                        <a:t>/an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4053939878"/>
                  </a:ext>
                </a:extLst>
              </a:tr>
              <a:tr h="44652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Oligocène 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Reste fixé à 2 Mm</a:t>
                      </a:r>
                      <a:r>
                        <a:rPr lang="fr-FR" sz="1600" baseline="30000" dirty="0">
                          <a:effectLst/>
                        </a:rPr>
                        <a:t>3</a:t>
                      </a:r>
                      <a:r>
                        <a:rPr lang="fr-FR" sz="1600" dirty="0">
                          <a:effectLst/>
                        </a:rPr>
                        <a:t>/an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2935849658"/>
                  </a:ext>
                </a:extLst>
              </a:tr>
              <a:tr h="44652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Eocène supérieur 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Reste non testé - réservoir discontinu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Subdivision des UG Eocène préconisée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1887521098"/>
                  </a:ext>
                </a:extLst>
              </a:tr>
              <a:tr h="44652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Eocène inférieur et moyen 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Reste non testé - réservoir discontinu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Subdivision des UG Eocène préconisée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2630858609"/>
                  </a:ext>
                </a:extLst>
              </a:tr>
              <a:tr h="44652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 err="1">
                          <a:effectLst/>
                        </a:rPr>
                        <a:t>Campano</a:t>
                      </a:r>
                      <a:r>
                        <a:rPr lang="fr-FR" sz="1600" dirty="0">
                          <a:effectLst/>
                        </a:rPr>
                        <a:t>-Maastrichtien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Reste fixé à 0,5 Mm</a:t>
                      </a:r>
                      <a:r>
                        <a:rPr lang="fr-FR" sz="1600" baseline="30000" dirty="0">
                          <a:effectLst/>
                        </a:rPr>
                        <a:t>3</a:t>
                      </a:r>
                      <a:r>
                        <a:rPr lang="fr-FR" sz="1600" dirty="0">
                          <a:effectLst/>
                        </a:rPr>
                        <a:t>/an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2891770985"/>
                  </a:ext>
                </a:extLst>
              </a:tr>
              <a:tr h="66978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>
                          <a:effectLst/>
                        </a:rPr>
                        <a:t>Cénomanien</a:t>
                      </a:r>
                      <a:endParaRPr lang="fr-FR" sz="16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Reste fixé à 12 Mm</a:t>
                      </a:r>
                      <a:r>
                        <a:rPr lang="fr-FR" sz="1600" baseline="30000" dirty="0">
                          <a:effectLst/>
                        </a:rPr>
                        <a:t>3</a:t>
                      </a:r>
                      <a:r>
                        <a:rPr lang="fr-FR" sz="1600" dirty="0">
                          <a:effectLst/>
                        </a:rPr>
                        <a:t>/an – sous réserve de validité 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600"/>
                        </a:spcAft>
                        <a:buNone/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467" marR="100467" marT="0" marB="0" anchor="ctr"/>
                </a:tc>
                <a:extLst>
                  <a:ext uri="{0D108BD9-81ED-4DB2-BD59-A6C34878D82A}">
                    <a16:rowId xmlns:a16="http://schemas.microsoft.com/office/drawing/2014/main" val="4114750714"/>
                  </a:ext>
                </a:extLst>
              </a:tr>
            </a:tbl>
          </a:graphicData>
        </a:graphic>
      </p:graphicFrame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A21E3D0-C1F3-0101-6CDD-261883EB2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2895" y="1220250"/>
            <a:ext cx="5801935" cy="390475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latin typeface="+mj-lt"/>
              </a:rPr>
              <a:t>Zone Sud :</a:t>
            </a:r>
          </a:p>
          <a:p>
            <a:pPr marL="6096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1800" dirty="0">
                <a:solidFill>
                  <a:srgbClr val="1341A1"/>
                </a:solidFill>
                <a:latin typeface="+mj-lt"/>
              </a:rPr>
              <a:t>UG Miocène Sud, Oligocène</a:t>
            </a:r>
            <a:r>
              <a:rPr lang="fr-FR" dirty="0">
                <a:solidFill>
                  <a:srgbClr val="1341A1"/>
                </a:solidFill>
                <a:latin typeface="+mj-lt"/>
              </a:rPr>
              <a:t> </a:t>
            </a:r>
            <a:r>
              <a:rPr lang="fr-FR" sz="1800" dirty="0">
                <a:solidFill>
                  <a:srgbClr val="1341A1"/>
                </a:solidFill>
                <a:latin typeface="+mj-lt"/>
              </a:rPr>
              <a:t>Sud, Eocène Sud, </a:t>
            </a:r>
            <a:r>
              <a:rPr lang="fr-FR" sz="1800" dirty="0" err="1">
                <a:solidFill>
                  <a:srgbClr val="1341A1"/>
                </a:solidFill>
                <a:latin typeface="+mj-lt"/>
              </a:rPr>
              <a:t>Campano</a:t>
            </a:r>
            <a:r>
              <a:rPr lang="fr-FR" sz="1800" dirty="0">
                <a:solidFill>
                  <a:srgbClr val="1341A1"/>
                </a:solidFill>
                <a:latin typeface="+mj-lt"/>
              </a:rPr>
              <a:t>-Maastrichtien Sud </a:t>
            </a:r>
            <a:r>
              <a:rPr lang="fr-FR" sz="1800" dirty="0">
                <a:solidFill>
                  <a:srgbClr val="1341A1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fr-FR" b="1" u="sng" dirty="0">
                <a:solidFill>
                  <a:srgbClr val="1341A1"/>
                </a:solidFill>
                <a:latin typeface="+mj-lt"/>
              </a:rPr>
              <a:t>Pas de modification des VMPO</a:t>
            </a:r>
          </a:p>
          <a:p>
            <a:pPr marL="6096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18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UG Cénomanien Sud : le VMPO </a:t>
            </a:r>
            <a:r>
              <a:rPr lang="fr-FR" sz="1800" b="1" u="sng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reste fixé à 12 Mm³/an, sous réserve de validité</a:t>
            </a:r>
            <a:r>
              <a:rPr lang="fr-FR" sz="18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Il est recommandé de le réévaluer lorsque les outils, en développement dans le cadre des études sur le Crétacé Sud Gironde, seront disponibles. </a:t>
            </a:r>
          </a:p>
          <a:p>
            <a:pPr marL="552450" lvl="1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  <a:tabLst>
                <a:tab pos="628650" algn="l"/>
              </a:tabLst>
            </a:pPr>
            <a:endParaRPr lang="fr-FR" b="1" dirty="0">
              <a:solidFill>
                <a:srgbClr val="1341A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552450" lvl="1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  <a:tabLst>
                <a:tab pos="628650" algn="l"/>
              </a:tabLst>
            </a:pPr>
            <a:r>
              <a:rPr lang="fr-FR" sz="1800" b="1" dirty="0">
                <a:solidFill>
                  <a:srgbClr val="1341A1"/>
                </a:solidFill>
                <a:latin typeface="+mj-lt"/>
              </a:rPr>
              <a:t>Zone Nord : </a:t>
            </a:r>
            <a:endParaRPr lang="fr-FR" sz="1800" b="1" i="1" dirty="0">
              <a:solidFill>
                <a:srgbClr val="1341A1"/>
              </a:solidFill>
              <a:latin typeface="+mj-lt"/>
            </a:endParaRPr>
          </a:p>
          <a:p>
            <a:pPr marL="609600" lvl="1" indent="-342900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dirty="0">
                <a:solidFill>
                  <a:srgbClr val="1341A1"/>
                </a:solidFill>
                <a:latin typeface="+mj-lt"/>
              </a:rPr>
              <a:t>Besoin de subdivision nappes libres vs captives </a:t>
            </a:r>
            <a:r>
              <a:rPr lang="fr-FR" dirty="0">
                <a:solidFill>
                  <a:srgbClr val="1341A1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rgbClr val="1341A1"/>
                </a:solidFill>
                <a:latin typeface="+mj-lt"/>
              </a:rPr>
              <a:t>prendre en considération les différences de comportement et d’affiner les règles de gestion </a:t>
            </a:r>
          </a:p>
          <a:p>
            <a:pPr marL="609600" lvl="1" indent="-342900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dirty="0">
                <a:solidFill>
                  <a:srgbClr val="1341A1"/>
                </a:solidFill>
                <a:latin typeface="+mj-lt"/>
                <a:sym typeface="Wingdings" panose="05000000000000000000" pitchFamily="2" charset="2"/>
              </a:rPr>
              <a:t>E</a:t>
            </a:r>
            <a:r>
              <a:rPr lang="fr-FR" sz="1800" dirty="0">
                <a:solidFill>
                  <a:srgbClr val="1341A1"/>
                </a:solidFill>
                <a:latin typeface="+mj-lt"/>
                <a:sym typeface="Wingdings" panose="05000000000000000000" pitchFamily="2" charset="2"/>
              </a:rPr>
              <a:t>xternalisation de l’étude (marché en cours)</a:t>
            </a:r>
            <a:endParaRPr lang="fr-FR" sz="1800" dirty="0">
              <a:solidFill>
                <a:srgbClr val="1341A1"/>
              </a:solidFill>
              <a:latin typeface="+mj-lt"/>
            </a:endParaRPr>
          </a:p>
          <a:p>
            <a:pPr marL="609600" lvl="1" indent="-342900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endParaRPr lang="fr-FR" dirty="0">
              <a:solidFill>
                <a:srgbClr val="1341A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9424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</TotalTime>
  <Words>797</Words>
  <Application>Microsoft Office PowerPoint</Application>
  <PresentationFormat>Grand écran</PresentationFormat>
  <Paragraphs>112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Cambria Math</vt:lpstr>
      <vt:lpstr>Trebuchet MS</vt:lpstr>
      <vt:lpstr>Wingdings</vt:lpstr>
      <vt:lpstr>Office Theme</vt:lpstr>
      <vt:lpstr>Révision du SAGE</vt:lpstr>
      <vt:lpstr>Mise à jour des documents d’élaboration</vt:lpstr>
      <vt:lpstr>Révision des VMPO – Zone par zone </vt:lpstr>
      <vt:lpstr>Révision des VMPO – Zone par zone </vt:lpstr>
      <vt:lpstr>Révision des VMPO – Zone par zone </vt:lpstr>
      <vt:lpstr>Révision des VMPO – Zone par zone </vt:lpstr>
      <vt:lpstr>Révision des VMPO – Zone par zone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35</cp:revision>
  <dcterms:created xsi:type="dcterms:W3CDTF">2023-11-09T14:53:53Z</dcterms:created>
  <dcterms:modified xsi:type="dcterms:W3CDTF">2025-06-06T15:22:37Z</dcterms:modified>
</cp:coreProperties>
</file>