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449" r:id="rId2"/>
    <p:sldId id="444" r:id="rId3"/>
    <p:sldId id="479" r:id="rId4"/>
    <p:sldId id="481" r:id="rId5"/>
    <p:sldId id="491" r:id="rId6"/>
    <p:sldId id="492" r:id="rId7"/>
    <p:sldId id="493" r:id="rId8"/>
    <p:sldId id="494" r:id="rId9"/>
    <p:sldId id="495" r:id="rId10"/>
    <p:sldId id="496" r:id="rId11"/>
    <p:sldId id="497" r:id="rId12"/>
    <p:sldId id="507" r:id="rId13"/>
    <p:sldId id="509" r:id="rId14"/>
    <p:sldId id="508" r:id="rId15"/>
    <p:sldId id="498" r:id="rId16"/>
    <p:sldId id="499" r:id="rId17"/>
    <p:sldId id="500" r:id="rId18"/>
    <p:sldId id="501" r:id="rId19"/>
    <p:sldId id="502" r:id="rId20"/>
    <p:sldId id="510" r:id="rId21"/>
    <p:sldId id="511" r:id="rId2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DCD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C8338-10C0-4FB2-B3C5-47F9BF57CCD1}" v="15" dt="2025-06-16T07:30:12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8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0EAC8338-10C0-4FB2-B3C5-47F9BF57CCD1}"/>
    <pc:docChg chg="undo custSel addSld delSld modSld sldOrd">
      <pc:chgData name="Bruno de Grissac" userId="d3f85db1-402d-49d1-8f7f-5bc735f26e17" providerId="ADAL" clId="{0EAC8338-10C0-4FB2-B3C5-47F9BF57CCD1}" dt="2025-06-16T07:30:54.661" v="27"/>
      <pc:docMkLst>
        <pc:docMk/>
      </pc:docMkLst>
      <pc:sldChg chg="delSp modSp add del mod">
        <pc:chgData name="Bruno de Grissac" userId="d3f85db1-402d-49d1-8f7f-5bc735f26e17" providerId="ADAL" clId="{0EAC8338-10C0-4FB2-B3C5-47F9BF57CCD1}" dt="2025-06-16T07:30:24.689" v="24" actId="47"/>
        <pc:sldMkLst>
          <pc:docMk/>
          <pc:sldMk cId="1050427771" sldId="257"/>
        </pc:sldMkLst>
        <pc:spChg chg="del">
          <ac:chgData name="Bruno de Grissac" userId="d3f85db1-402d-49d1-8f7f-5bc735f26e17" providerId="ADAL" clId="{0EAC8338-10C0-4FB2-B3C5-47F9BF57CCD1}" dt="2025-06-16T07:25:02.958" v="9" actId="478"/>
          <ac:spMkLst>
            <pc:docMk/>
            <pc:sldMk cId="1050427771" sldId="257"/>
            <ac:spMk id="3" creationId="{EDA48F5D-1EFE-7E1E-9250-1D369C8622BB}"/>
          </ac:spMkLst>
        </pc:spChg>
        <pc:graphicFrameChg chg="mod">
          <ac:chgData name="Bruno de Grissac" userId="d3f85db1-402d-49d1-8f7f-5bc735f26e17" providerId="ADAL" clId="{0EAC8338-10C0-4FB2-B3C5-47F9BF57CCD1}" dt="2025-06-16T07:30:12.290" v="23"/>
          <ac:graphicFrameMkLst>
            <pc:docMk/>
            <pc:sldMk cId="1050427771" sldId="257"/>
            <ac:graphicFrameMk id="4" creationId="{D25D2D99-39D8-CF49-ACB6-BABFFA950C26}"/>
          </ac:graphicFrameMkLst>
        </pc:graphicFrameChg>
      </pc:sldChg>
      <pc:sldChg chg="del">
        <pc:chgData name="Bruno de Grissac" userId="d3f85db1-402d-49d1-8f7f-5bc735f26e17" providerId="ADAL" clId="{0EAC8338-10C0-4FB2-B3C5-47F9BF57CCD1}" dt="2025-06-16T07:30:29.622" v="25" actId="47"/>
        <pc:sldMkLst>
          <pc:docMk/>
          <pc:sldMk cId="3894595737" sldId="503"/>
        </pc:sldMkLst>
      </pc:sldChg>
      <pc:sldChg chg="ord">
        <pc:chgData name="Bruno de Grissac" userId="d3f85db1-402d-49d1-8f7f-5bc735f26e17" providerId="ADAL" clId="{0EAC8338-10C0-4FB2-B3C5-47F9BF57CCD1}" dt="2025-06-16T07:30:54.661" v="27"/>
        <pc:sldMkLst>
          <pc:docMk/>
          <pc:sldMk cId="244181754" sldId="510"/>
        </pc:sldMkLst>
      </pc:sldChg>
      <pc:sldChg chg="addSp delSp modSp add mod">
        <pc:chgData name="Bruno de Grissac" userId="d3f85db1-402d-49d1-8f7f-5bc735f26e17" providerId="ADAL" clId="{0EAC8338-10C0-4FB2-B3C5-47F9BF57CCD1}" dt="2025-06-16T07:29:47.131" v="22" actId="20577"/>
        <pc:sldMkLst>
          <pc:docMk/>
          <pc:sldMk cId="2558059298" sldId="511"/>
        </pc:sldMkLst>
        <pc:spChg chg="mod">
          <ac:chgData name="Bruno de Grissac" userId="d3f85db1-402d-49d1-8f7f-5bc735f26e17" providerId="ADAL" clId="{0EAC8338-10C0-4FB2-B3C5-47F9BF57CCD1}" dt="2025-06-16T07:29:47.131" v="22" actId="20577"/>
          <ac:spMkLst>
            <pc:docMk/>
            <pc:sldMk cId="2558059298" sldId="511"/>
            <ac:spMk id="2" creationId="{A8C3557D-4E39-444E-72D4-72DEAF405754}"/>
          </ac:spMkLst>
        </pc:spChg>
        <pc:spChg chg="add del mod">
          <ac:chgData name="Bruno de Grissac" userId="d3f85db1-402d-49d1-8f7f-5bc735f26e17" providerId="ADAL" clId="{0EAC8338-10C0-4FB2-B3C5-47F9BF57CCD1}" dt="2025-06-16T07:28:33.822" v="17" actId="166"/>
          <ac:spMkLst>
            <pc:docMk/>
            <pc:sldMk cId="2558059298" sldId="511"/>
            <ac:spMk id="5" creationId="{79CA3EEF-BACF-9E25-388B-1F2E8F4394DF}"/>
          </ac:spMkLst>
        </pc:spChg>
        <pc:spChg chg="add del">
          <ac:chgData name="Bruno de Grissac" userId="d3f85db1-402d-49d1-8f7f-5bc735f26e17" providerId="ADAL" clId="{0EAC8338-10C0-4FB2-B3C5-47F9BF57CCD1}" dt="2025-06-16T07:24:06.095" v="2" actId="22"/>
          <ac:spMkLst>
            <pc:docMk/>
            <pc:sldMk cId="2558059298" sldId="511"/>
            <ac:spMk id="6" creationId="{45B2D8A3-2857-3EDD-5113-226A99FBDBDA}"/>
          </ac:spMkLst>
        </pc:spChg>
        <pc:spChg chg="mod">
          <ac:chgData name="Bruno de Grissac" userId="d3f85db1-402d-49d1-8f7f-5bc735f26e17" providerId="ADAL" clId="{0EAC8338-10C0-4FB2-B3C5-47F9BF57CCD1}" dt="2025-06-16T07:28:33.822" v="17" actId="166"/>
          <ac:spMkLst>
            <pc:docMk/>
            <pc:sldMk cId="2558059298" sldId="511"/>
            <ac:spMk id="7" creationId="{7D216284-F930-9041-69CE-275D49513B91}"/>
          </ac:spMkLst>
        </pc:spChg>
        <pc:spChg chg="add mod">
          <ac:chgData name="Bruno de Grissac" userId="d3f85db1-402d-49d1-8f7f-5bc735f26e17" providerId="ADAL" clId="{0EAC8338-10C0-4FB2-B3C5-47F9BF57CCD1}" dt="2025-06-16T07:24:52.980" v="8"/>
          <ac:spMkLst>
            <pc:docMk/>
            <pc:sldMk cId="2558059298" sldId="511"/>
            <ac:spMk id="9" creationId="{D83E393C-61F0-5798-2DE9-BEAA95F8E8B3}"/>
          </ac:spMkLst>
        </pc:spChg>
        <pc:graphicFrameChg chg="del">
          <ac:chgData name="Bruno de Grissac" userId="d3f85db1-402d-49d1-8f7f-5bc735f26e17" providerId="ADAL" clId="{0EAC8338-10C0-4FB2-B3C5-47F9BF57CCD1}" dt="2025-06-16T07:24:36.009" v="4" actId="478"/>
          <ac:graphicFrameMkLst>
            <pc:docMk/>
            <pc:sldMk cId="2558059298" sldId="511"/>
            <ac:graphicFrameMk id="3" creationId="{41135CBC-EBCF-B8E5-CFA8-A271E4E83E6D}"/>
          </ac:graphicFrameMkLst>
        </pc:graphicFrameChg>
        <pc:graphicFrameChg chg="del">
          <ac:chgData name="Bruno de Grissac" userId="d3f85db1-402d-49d1-8f7f-5bc735f26e17" providerId="ADAL" clId="{0EAC8338-10C0-4FB2-B3C5-47F9BF57CCD1}" dt="2025-06-16T07:24:44.022" v="7" actId="478"/>
          <ac:graphicFrameMkLst>
            <pc:docMk/>
            <pc:sldMk cId="2558059298" sldId="511"/>
            <ac:graphicFrameMk id="8" creationId="{A4E830AB-4587-C577-D52E-D9519E565DF0}"/>
          </ac:graphicFrameMkLst>
        </pc:graphicFrameChg>
        <pc:graphicFrameChg chg="del mod">
          <ac:chgData name="Bruno de Grissac" userId="d3f85db1-402d-49d1-8f7f-5bc735f26e17" providerId="ADAL" clId="{0EAC8338-10C0-4FB2-B3C5-47F9BF57CCD1}" dt="2025-06-16T07:26:09.004" v="14" actId="478"/>
          <ac:graphicFrameMkLst>
            <pc:docMk/>
            <pc:sldMk cId="2558059298" sldId="511"/>
            <ac:graphicFrameMk id="10" creationId="{17C13F3B-E4AE-1148-0ABB-34C40BFCE428}"/>
          </ac:graphicFrameMkLst>
        </pc:graphicFrameChg>
        <pc:graphicFrameChg chg="mod">
          <ac:chgData name="Bruno de Grissac" userId="d3f85db1-402d-49d1-8f7f-5bc735f26e17" providerId="ADAL" clId="{0EAC8338-10C0-4FB2-B3C5-47F9BF57CCD1}" dt="2025-06-16T07:29:23.474" v="19"/>
          <ac:graphicFrameMkLst>
            <pc:docMk/>
            <pc:sldMk cId="2558059298" sldId="511"/>
            <ac:graphicFrameMk id="11" creationId="{4B091AD0-FFA5-1ADB-5248-4BD3010BDF9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16/06/2025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88" y="5699006"/>
            <a:ext cx="1847088" cy="499872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120" y="5665489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32" y="5665489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647" y="5708877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500571"/>
            <a:ext cx="2360066" cy="63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16/06/2025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1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Excel_Worksheet2.xls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Excel_Worksheet5.xls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Excel_Worksheet7.xls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Excel_Worksheet9.xls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Excel_Worksheet10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Excel_Worksheet11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Excel_Worksheet13.xls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package" Target="../embeddings/Microsoft_Excel_Worksheet14.xlsx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package" Target="../embeddings/Microsoft_Excel_Worksheet15.xlsx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63552" y="1340768"/>
            <a:ext cx="9145016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Partage des coûts de mise en ouvre du SAGE</a:t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Majorations des redevances pour prélèvement de l'Agence de l'eau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3161892" y="3886201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16 juin 2025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contenu du SAGE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831D5661-6E8F-4E75-3C66-1CDBCBA0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76" y="1435387"/>
            <a:ext cx="1137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Un partage équitable et solidaire des coûts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193600-21C3-58BA-7B8F-8D2C8BA19C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696" y="2132856"/>
            <a:ext cx="8560027" cy="34476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9FA606-30C3-0886-73FF-BF1ADD3A8B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7601"/>
            <a:ext cx="2224297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9110-6E7D-5754-ED37-D7F2F5C4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7B41B-0FF9-0CDD-D681-561E5B59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contenu du SAGE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E55285EF-5681-7317-1B14-75E59A695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722" y="1419431"/>
            <a:ext cx="1137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Majoration de la redevance prélèvement de l'Agence de l'eau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42BD3A-3D09-007D-4D13-6F39FABEDF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704" y="1860607"/>
            <a:ext cx="8634252" cy="47124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FD7D80-8A2A-2510-2C20-2B6837AF1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7601"/>
            <a:ext cx="2224297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6072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B22EF-E48B-2397-B46D-5EF9C266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84231-E627-E4A8-3734-C2E7C31C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Partage des coûts via une majoration des redevances pour prélèvement de l'Agence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014DFBA-9C23-6A22-30C8-CAD1EAB94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3429000"/>
            <a:ext cx="11017224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un principe inscrit dans le SAGE dès 2003, confirmé en 2013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un mécanisme en œuvre sur les 8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, 9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et 10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programmes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une disparition liée à l'instauration du "plafond mordant" (11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programme)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la possibilité d'instauration d'un nouveau mécanisme sur le 12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programme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3D6424-9301-1879-0FF1-C73B31DE50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904" y="1484784"/>
            <a:ext cx="2448272" cy="173770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C59F5A-A26D-F061-F28E-B064EBB3A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424" y="1484784"/>
            <a:ext cx="1884851" cy="263691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5" name="Text Box 15">
            <a:extLst>
              <a:ext uri="{FF2B5EF4-FFF2-40B4-BE49-F238E27FC236}">
                <a16:creationId xmlns:a16="http://schemas.microsoft.com/office/drawing/2014/main" id="{C3678CA4-1CF9-ABF0-9171-295C35E6958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893369" y="1815207"/>
            <a:ext cx="18722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5400" b="1" dirty="0">
                <a:solidFill>
                  <a:srgbClr val="0077D4"/>
                </a:solidFill>
                <a:latin typeface="+mj-lt"/>
              </a:rPr>
              <a:t>2003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8D1F7E16-8DAA-B190-6F67-DF57FA491FA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501881" y="1815207"/>
            <a:ext cx="18722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5400" b="1" dirty="0">
                <a:solidFill>
                  <a:srgbClr val="0077D4"/>
                </a:solidFill>
                <a:latin typeface="+mj-lt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49481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F620F-D3B7-57FC-9CDB-BE9BEA4FE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5A6D0C-2DC9-A175-32C0-A556EF6D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?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8E867DBF-94A8-8582-5C13-43A2EE10C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048" y="1417638"/>
            <a:ext cx="1144927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pour financer la mise en œuvre du SAGE et notamment le Champ captant des Landes du Médoc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selon de nouvelles modalités à définir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un groupe de travail présidé par G. Chausset 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(2 réunions 16/04 et 27/05)</a:t>
            </a: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F195495-9B68-C30E-837B-B381B31EF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744" y="3789040"/>
            <a:ext cx="8064896" cy="269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Mécanisme ayant existé, pour mémoire :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tous les usages concernés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3 taux de majoration (selon état unité de gestion)</a:t>
            </a:r>
          </a:p>
          <a:p>
            <a:pPr marL="1371600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8 % sur les UG non déficitaires</a:t>
            </a:r>
          </a:p>
          <a:p>
            <a:pPr marL="1371600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16 % sur les UG à l'équilibre            # 1 M€/an</a:t>
            </a:r>
          </a:p>
          <a:p>
            <a:pPr marL="1371600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32 % sur les UG déficitaires</a:t>
            </a:r>
            <a:endParaRPr lang="fr-FR" sz="2800" i="1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A2F66FCD-76F2-7F71-99D6-0E837EF19FBB}"/>
              </a:ext>
            </a:extLst>
          </p:cNvPr>
          <p:cNvSpPr/>
          <p:nvPr/>
        </p:nvSpPr>
        <p:spPr>
          <a:xfrm>
            <a:off x="9624392" y="5157192"/>
            <a:ext cx="432048" cy="122413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51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5070C-B642-69D9-1AC5-4D064F519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85B0E-8838-D953-4A91-B3AD2B5F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?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EBEDF3F9-AF33-2A5E-03F2-1E8258A8C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340768"/>
            <a:ext cx="1144927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La procédure :</a:t>
            </a:r>
          </a:p>
          <a:p>
            <a:pPr marL="971550" lvl="1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la CLE demande/propose</a:t>
            </a:r>
          </a:p>
          <a:p>
            <a:pPr marL="971550" lvl="1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l'Agence de l'eau dispose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A12E7955-B01C-C423-A00A-16AD72462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8276" y="3356992"/>
            <a:ext cx="1022513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Un échéancier (pour une mise en œuvre au plus tôt) :</a:t>
            </a:r>
          </a:p>
          <a:p>
            <a:pPr marL="514350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la CLE demande/propose à l'Agence durant l'été</a:t>
            </a:r>
          </a:p>
          <a:p>
            <a:pPr marL="514350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 Conseil d'administration de l'Agence statue à l'automne</a:t>
            </a:r>
          </a:p>
          <a:p>
            <a:pPr marL="514350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les majorations s'appliquent dès 2026</a:t>
            </a:r>
          </a:p>
          <a:p>
            <a:pPr marL="514350" indent="-5143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les recettes de l'Agence augmentent en 2027</a:t>
            </a:r>
          </a:p>
        </p:txBody>
      </p:sp>
    </p:spTree>
    <p:extLst>
      <p:ext uri="{BB962C8B-B14F-4D97-AF65-F5344CB8AC3E}">
        <p14:creationId xmlns:p14="http://schemas.microsoft.com/office/powerpoint/2010/main" val="1076003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7370A-B84F-FCBD-7E25-12B26124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06A8F-16EC-6416-6B63-1E9F34E90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: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la CLE demande/propose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82B4CE8E-76D5-5263-7653-FFB37FB4D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556792"/>
            <a:ext cx="1144927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Les points à arrêter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quelle recette attendue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quelle assiette : tous les usages, certains seulement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combien de taux de majoration :</a:t>
            </a:r>
          </a:p>
          <a:p>
            <a:pPr marL="1371600" lvl="2" indent="-4572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7D4"/>
                </a:solidFill>
              </a:rPr>
              <a:t>selon l'état de l'unité de gestion : 2 ou 3 ?</a:t>
            </a:r>
          </a:p>
          <a:p>
            <a:pPr marL="1371600" lvl="2" indent="-4572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7D4"/>
                </a:solidFill>
              </a:rPr>
              <a:t>selon l'usage : 1, 2 ou 3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quels taux de majoration ?</a:t>
            </a:r>
          </a:p>
        </p:txBody>
      </p:sp>
    </p:spTree>
    <p:extLst>
      <p:ext uri="{BB962C8B-B14F-4D97-AF65-F5344CB8AC3E}">
        <p14:creationId xmlns:p14="http://schemas.microsoft.com/office/powerpoint/2010/main" val="2232468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D90D-9CA0-7E9C-8CB5-CA5ACDA7F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3D499E-13D2-3B7B-D43E-AC7BDA9D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: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quelle recette attendue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2E56AA-C99A-3A53-9BDE-9C318E0D8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484784"/>
            <a:ext cx="11449272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Hypothèse haute évoquée par l'Agence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3 M€/an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soit 15 M € sur le 12</a:t>
            </a:r>
            <a:r>
              <a:rPr lang="fr-FR" sz="2800" baseline="30000" dirty="0">
                <a:solidFill>
                  <a:srgbClr val="0077D4"/>
                </a:solidFill>
              </a:rPr>
              <a:t>e</a:t>
            </a:r>
            <a:r>
              <a:rPr lang="fr-FR" sz="2800" dirty="0">
                <a:solidFill>
                  <a:srgbClr val="0077D4"/>
                </a:solidFill>
              </a:rPr>
              <a:t> programme (3 M€/an sur 5 ans)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E9A9F88-0C40-8224-3283-348B78BA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752" y="4005064"/>
            <a:ext cx="806489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Scénario financement CC des Landes du Médoc: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28 M€ du 11</a:t>
            </a:r>
            <a:r>
              <a:rPr lang="fr-FR" sz="2400" i="1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i="1" dirty="0">
                <a:solidFill>
                  <a:srgbClr val="0077D4"/>
                </a:solidFill>
                <a:latin typeface="+mj-lt"/>
              </a:rPr>
              <a:t> programme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15 M€ de produit des majorations du 12</a:t>
            </a:r>
            <a:r>
              <a:rPr lang="fr-FR" sz="2400" i="1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i="1" dirty="0">
                <a:solidFill>
                  <a:srgbClr val="0077D4"/>
                </a:solidFill>
                <a:latin typeface="+mj-lt"/>
              </a:rPr>
              <a:t> programme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(5 M€ par anticipation sur 13</a:t>
            </a:r>
            <a:r>
              <a:rPr lang="fr-FR" sz="2400" i="1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i="1" dirty="0">
                <a:solidFill>
                  <a:srgbClr val="0077D4"/>
                </a:solidFill>
                <a:latin typeface="+mj-lt"/>
              </a:rPr>
              <a:t> programme)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soit 48 M€</a:t>
            </a:r>
          </a:p>
        </p:txBody>
      </p:sp>
    </p:spTree>
    <p:extLst>
      <p:ext uri="{BB962C8B-B14F-4D97-AF65-F5344CB8AC3E}">
        <p14:creationId xmlns:p14="http://schemas.microsoft.com/office/powerpoint/2010/main" val="804066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54E8B-950E-CA8E-EBF7-2E15D8EB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7BD28-88A5-19BD-9D3C-4D42CB4A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: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quelle assiette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E2C9DC3-AECB-CC3B-14D4-88A1E6CD7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484784"/>
            <a:ext cx="11449272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Assiette évoquée par l'Agence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les volumes prélevés pour l'eau potable uniquement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Assiette inscrite dans le SAGE (en réf. aux dispositions législatives et  réglementaires relatives aux redevances pour services rendus)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tous ceux qui ont rendu l'action nécessaire </a:t>
            </a:r>
            <a:r>
              <a:rPr lang="fr-FR" sz="2400" dirty="0">
                <a:solidFill>
                  <a:srgbClr val="0077D4"/>
                </a:solidFill>
              </a:rPr>
              <a:t>(= tous ceux qui prélèvent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tous ceux qui y trouvent un intérêt (</a:t>
            </a:r>
            <a:r>
              <a:rPr lang="fr-FR" sz="2400" dirty="0">
                <a:solidFill>
                  <a:srgbClr val="0077D4"/>
                </a:solidFill>
              </a:rPr>
              <a:t>= tous ceux qui pourront continuer à prélever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77D4"/>
                </a:solidFill>
              </a:rPr>
              <a:t>=&gt; </a:t>
            </a:r>
            <a:r>
              <a:rPr lang="fr-FR" sz="2800" dirty="0">
                <a:solidFill>
                  <a:srgbClr val="0077D4"/>
                </a:solidFill>
              </a:rPr>
              <a:t>tous les usagers qui prélèvent dans les nappes profondes (</a:t>
            </a:r>
            <a:r>
              <a:rPr lang="fr-FR" sz="2400" dirty="0">
                <a:solidFill>
                  <a:srgbClr val="0077D4"/>
                </a:solidFill>
              </a:rPr>
              <a:t>mais la CLE est légitime pour en décider autrement et l'Agence dispose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4603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AEEA2-0E9F-38DF-ED4B-B63F19A00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923DB-0B5E-8332-F9DB-E4D00624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: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combien de taux 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4B7EEDBA-6ABE-E9BC-E3F6-F31328ED8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64" y="1417638"/>
            <a:ext cx="1144927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Combien de taux ?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au moins 2 : AEP en UG déficitaire et AEP dans autres UG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au maximum 9 : 1 par UG et par usage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5207F66-36E6-8820-BD70-63EAF9FDD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38887"/>
              </p:ext>
            </p:extLst>
          </p:nvPr>
        </p:nvGraphicFramePr>
        <p:xfrm>
          <a:off x="551384" y="2970995"/>
          <a:ext cx="7531728" cy="287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932">
                  <a:extLst>
                    <a:ext uri="{9D8B030D-6E8A-4147-A177-3AD203B41FA5}">
                      <a16:colId xmlns:a16="http://schemas.microsoft.com/office/drawing/2014/main" val="2313186890"/>
                    </a:ext>
                  </a:extLst>
                </a:gridCol>
                <a:gridCol w="1882932">
                  <a:extLst>
                    <a:ext uri="{9D8B030D-6E8A-4147-A177-3AD203B41FA5}">
                      <a16:colId xmlns:a16="http://schemas.microsoft.com/office/drawing/2014/main" val="3366349898"/>
                    </a:ext>
                  </a:extLst>
                </a:gridCol>
                <a:gridCol w="1882932">
                  <a:extLst>
                    <a:ext uri="{9D8B030D-6E8A-4147-A177-3AD203B41FA5}">
                      <a16:colId xmlns:a16="http://schemas.microsoft.com/office/drawing/2014/main" val="4072278798"/>
                    </a:ext>
                  </a:extLst>
                </a:gridCol>
                <a:gridCol w="1882932">
                  <a:extLst>
                    <a:ext uri="{9D8B030D-6E8A-4147-A177-3AD203B41FA5}">
                      <a16:colId xmlns:a16="http://schemas.microsoft.com/office/drawing/2014/main" val="920925368"/>
                    </a:ext>
                  </a:extLst>
                </a:gridCol>
              </a:tblGrid>
              <a:tr h="69739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Unité de gestion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Non déficitaire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 l'équilibre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Déficitaire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72306"/>
                  </a:ext>
                </a:extLst>
              </a:tr>
              <a:tr h="727136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+mj-lt"/>
                          <a:ea typeface="+mj-ea"/>
                          <a:cs typeface="+mj-cs"/>
                        </a:rPr>
                        <a:t>Eau potable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+ x% 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+ y% 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+ Z% 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574896"/>
                  </a:ext>
                </a:extLst>
              </a:tr>
              <a:tr h="7271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+mj-lt"/>
                          <a:ea typeface="+mj-ea"/>
                          <a:cs typeface="+mj-cs"/>
                        </a:rPr>
                        <a:t>Agriculture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8720879"/>
                  </a:ext>
                </a:extLst>
              </a:tr>
              <a:tr h="7271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FR" sz="2000" b="1" kern="1200" dirty="0">
                          <a:solidFill>
                            <a:srgbClr val="0070C0"/>
                          </a:solidFill>
                          <a:latin typeface="+mj-lt"/>
                          <a:ea typeface="+mj-ea"/>
                          <a:cs typeface="+mj-cs"/>
                        </a:rPr>
                        <a:t>Industrie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0077D4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5167280"/>
                  </a:ext>
                </a:extLst>
              </a:tr>
            </a:tbl>
          </a:graphicData>
        </a:graphic>
      </p:graphicFrame>
      <p:sp>
        <p:nvSpPr>
          <p:cNvPr id="4" name="Text Box 15">
            <a:extLst>
              <a:ext uri="{FF2B5EF4-FFF2-40B4-BE49-F238E27FC236}">
                <a16:creationId xmlns:a16="http://schemas.microsoft.com/office/drawing/2014/main" id="{DB2D1593-0A09-BCC0-927E-F65753997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5157" y="3670714"/>
            <a:ext cx="368502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Pour mémoire, mécanisme précédent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3 taux, 1 par type d'UG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A8C8A0-4074-6DCB-CB44-CE8EB3CFE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751" y="4941168"/>
            <a:ext cx="3685028" cy="156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55804-F975-1D79-7352-4E885740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ABD7E0-F50C-3D2D-593E-75D8DEE0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Les données de base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F1E81A7D-2293-AA2A-89BC-F29351C60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556792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Moyenne des volumes assiettes sur la période 2019-2023</a:t>
            </a:r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3A5ACDAA-4CBC-FB19-0E25-B00FFA11A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572594"/>
              </p:ext>
            </p:extLst>
          </p:nvPr>
        </p:nvGraphicFramePr>
        <p:xfrm>
          <a:off x="7464152" y="4509120"/>
          <a:ext cx="4345985" cy="1561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571589" imgH="923932" progId="Excel.Sheet.12">
                  <p:embed/>
                </p:oleObj>
              </mc:Choice>
              <mc:Fallback>
                <p:oleObj name="Worksheet" r:id="rId2" imgW="2571589" imgH="923932" progId="Excel.Shee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3A5ACDAA-4CBC-FB19-0E25-B00FFA11A4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464152" y="4509120"/>
                        <a:ext cx="4345985" cy="1561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E2D86AC2-5F65-E481-BFA2-5401CDDF9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852317"/>
              </p:ext>
            </p:extLst>
          </p:nvPr>
        </p:nvGraphicFramePr>
        <p:xfrm>
          <a:off x="407368" y="2060848"/>
          <a:ext cx="11493486" cy="2172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00879" imgH="1285702" progId="Excel.Sheet.12">
                  <p:embed/>
                </p:oleObj>
              </mc:Choice>
              <mc:Fallback>
                <p:oleObj name="Worksheet" r:id="rId4" imgW="6800879" imgH="1285702" progId="Excel.Sheet.12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E2D86AC2-5F65-E481-BFA2-5401CDDF9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7368" y="2060848"/>
                        <a:ext cx="11493486" cy="2172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15">
            <a:extLst>
              <a:ext uri="{FF2B5EF4-FFF2-40B4-BE49-F238E27FC236}">
                <a16:creationId xmlns:a16="http://schemas.microsoft.com/office/drawing/2014/main" id="{906E965B-0FFE-1727-E61D-CC0EA155E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4797152"/>
            <a:ext cx="6984776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des redevances pour prélèvement</a:t>
            </a:r>
          </a:p>
          <a:p>
            <a:pPr lvl="1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12</a:t>
            </a:r>
            <a:r>
              <a:rPr lang="fr-FR" sz="2800" baseline="30000" dirty="0">
                <a:solidFill>
                  <a:srgbClr val="0077D4"/>
                </a:solidFill>
              </a:rPr>
              <a:t>e</a:t>
            </a:r>
            <a:r>
              <a:rPr lang="fr-FR" sz="2800" dirty="0">
                <a:solidFill>
                  <a:srgbClr val="0077D4"/>
                </a:solidFill>
              </a:rPr>
              <a:t> programme</a:t>
            </a:r>
          </a:p>
        </p:txBody>
      </p:sp>
    </p:spTree>
    <p:extLst>
      <p:ext uri="{BB962C8B-B14F-4D97-AF65-F5344CB8AC3E}">
        <p14:creationId xmlns:p14="http://schemas.microsoft.com/office/powerpoint/2010/main" val="254500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B1268-5D5B-FBCF-EB49-7E60C2A00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A7148F-5E3B-EA0B-2161-713BDEED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Quelques repères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FFA451C-E920-4A4C-65EA-4D9F855C8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412776"/>
            <a:ext cx="9646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Incidence majorations sur la facture d'eau (120 m</a:t>
            </a:r>
            <a:r>
              <a:rPr lang="fr-FR" sz="2800" baseline="30000" dirty="0">
                <a:solidFill>
                  <a:srgbClr val="0077D4"/>
                </a:solidFill>
              </a:rPr>
              <a:t>3</a:t>
            </a:r>
            <a:r>
              <a:rPr lang="fr-FR" sz="2800" dirty="0">
                <a:solidFill>
                  <a:srgbClr val="0077D4"/>
                </a:solidFill>
              </a:rPr>
              <a:t>/an)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9CE397C-7D79-360C-EA91-0275A5E7D709}"/>
              </a:ext>
            </a:extLst>
          </p:cNvPr>
          <p:cNvGrpSpPr/>
          <p:nvPr/>
        </p:nvGrpSpPr>
        <p:grpSpPr>
          <a:xfrm>
            <a:off x="2395537" y="1935996"/>
            <a:ext cx="7400925" cy="1797765"/>
            <a:chOff x="335360" y="2366106"/>
            <a:chExt cx="7400925" cy="17977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1AE013F-4835-6C79-30B9-3C95BA62D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476" b="62530"/>
            <a:stretch>
              <a:fillRect/>
            </a:stretch>
          </p:blipFill>
          <p:spPr>
            <a:xfrm>
              <a:off x="335360" y="2366106"/>
              <a:ext cx="7400925" cy="799881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29586D2-42EA-15C1-843F-3F6FB757F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6796" b="34195"/>
            <a:stretch>
              <a:fillRect/>
            </a:stretch>
          </p:blipFill>
          <p:spPr>
            <a:xfrm>
              <a:off x="335360" y="3140968"/>
              <a:ext cx="7400925" cy="300322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81ED6D5-155A-AE64-08FC-47D220BF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77957"/>
            <a:stretch>
              <a:fillRect/>
            </a:stretch>
          </p:blipFill>
          <p:spPr>
            <a:xfrm>
              <a:off x="335360" y="3429000"/>
              <a:ext cx="7400925" cy="734871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78259672-51C9-9B00-9DDC-EE2D1B441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412776"/>
            <a:ext cx="1728192" cy="2437433"/>
          </a:xfrm>
          <a:prstGeom prst="rect">
            <a:avLst/>
          </a:prstGeom>
        </p:spPr>
      </p:pic>
      <p:sp>
        <p:nvSpPr>
          <p:cNvPr id="15" name="Text Box 15">
            <a:extLst>
              <a:ext uri="{FF2B5EF4-FFF2-40B4-BE49-F238E27FC236}">
                <a16:creationId xmlns:a16="http://schemas.microsoft.com/office/drawing/2014/main" id="{20DBD300-3B66-9505-AAE2-279048FB0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52" y="3717032"/>
            <a:ext cx="4176464" cy="1200329"/>
          </a:xfrm>
          <a:prstGeom prst="rect">
            <a:avLst/>
          </a:prstGeom>
          <a:noFill/>
          <a:ln w="22225" algn="ctr">
            <a:solidFill>
              <a:srgbClr val="338DC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Moyenne facture 120 m</a:t>
            </a:r>
            <a:r>
              <a:rPr lang="fr-FR" sz="2400" baseline="30000" dirty="0">
                <a:solidFill>
                  <a:srgbClr val="0077D4"/>
                </a:solidFill>
              </a:rPr>
              <a:t>3</a:t>
            </a:r>
            <a:r>
              <a:rPr lang="fr-FR" sz="2400" dirty="0">
                <a:solidFill>
                  <a:srgbClr val="0077D4"/>
                </a:solidFill>
              </a:rPr>
              <a:t>/an</a:t>
            </a:r>
          </a:p>
          <a:p>
            <a:pPr marL="88900" lvl="1"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AEP  :       242 €</a:t>
            </a:r>
          </a:p>
          <a:p>
            <a:pPr marL="88900" lvl="1"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AEP+ASS : 617 €</a:t>
            </a:r>
          </a:p>
        </p:txBody>
      </p:sp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C9E99E17-7735-33CE-0C39-9E1E32020F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650131"/>
              </p:ext>
            </p:extLst>
          </p:nvPr>
        </p:nvGraphicFramePr>
        <p:xfrm>
          <a:off x="695400" y="5229200"/>
          <a:ext cx="11231110" cy="804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639315" imgH="618910" progId="Excel.Sheet.12">
                  <p:embed/>
                </p:oleObj>
              </mc:Choice>
              <mc:Fallback>
                <p:oleObj name="Worksheet" r:id="rId4" imgW="8639315" imgH="618910" progId="Excel.Sheet.12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C9E99E17-7735-33CE-0C39-9E1E32020F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400" y="5229200"/>
                        <a:ext cx="11231110" cy="804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2B5821F-7EA4-EBFB-D995-09303A832590}"/>
              </a:ext>
            </a:extLst>
          </p:cNvPr>
          <p:cNvCxnSpPr>
            <a:cxnSpLocks/>
          </p:cNvCxnSpPr>
          <p:nvPr/>
        </p:nvCxnSpPr>
        <p:spPr>
          <a:xfrm>
            <a:off x="407368" y="5085184"/>
            <a:ext cx="115932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68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4842E-F6FD-FA26-43E8-AF7107FA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EFA52-302E-7BC0-D734-225EC2FB8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Quelques repères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EEA6E95-4E1B-5387-F4C4-F6E86C2EB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935" y="2918974"/>
            <a:ext cx="615561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Services d'eau potable approvisionnés en tout ou partie par l'Eocène centre déficitaire</a:t>
            </a:r>
          </a:p>
        </p:txBody>
      </p:sp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:a16="http://schemas.microsoft.com/office/drawing/2014/main" id="{13273A52-4DBB-3467-3694-1DCF56BE28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8"/>
          <a:stretch>
            <a:fillRect/>
          </a:stretch>
        </p:blipFill>
        <p:spPr>
          <a:xfrm>
            <a:off x="7382824" y="1417638"/>
            <a:ext cx="4174326" cy="53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63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5E734-76FD-196B-E971-1379DC708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3425B-1DF4-81F6-CFFD-4BC33FF1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Quelques repères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98AD9C25-84BF-F613-26C5-07C4EE15A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141277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Incidence majorations sur revenu agricole (maïs grain 4 000 m</a:t>
            </a:r>
            <a:r>
              <a:rPr lang="fr-FR" sz="2800" baseline="30000" dirty="0">
                <a:solidFill>
                  <a:srgbClr val="0077D4"/>
                </a:solidFill>
              </a:rPr>
              <a:t>3</a:t>
            </a:r>
            <a:r>
              <a:rPr lang="fr-FR" sz="2800" dirty="0">
                <a:solidFill>
                  <a:srgbClr val="0077D4"/>
                </a:solidFill>
              </a:rPr>
              <a:t>/Ha)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5F3F7-49CD-46D3-4EA5-9E5BFC3ED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2204864"/>
            <a:ext cx="7286625" cy="19907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8767657-4DE2-18E9-4559-AF0F9A359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68" y="2132856"/>
            <a:ext cx="2419350" cy="8286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704D32-E028-FBB8-3D5C-2D103641E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4" y="2204864"/>
            <a:ext cx="1728192" cy="1803879"/>
          </a:xfrm>
          <a:prstGeom prst="rect">
            <a:avLst/>
          </a:prstGeom>
        </p:spPr>
      </p:pic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F3DE119D-4E9A-C93C-3372-623019C961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625331"/>
              </p:ext>
            </p:extLst>
          </p:nvPr>
        </p:nvGraphicFramePr>
        <p:xfrm>
          <a:off x="695400" y="5157192"/>
          <a:ext cx="11231110" cy="804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8639315" imgH="618910" progId="Excel.Sheet.12">
                  <p:embed/>
                </p:oleObj>
              </mc:Choice>
              <mc:Fallback>
                <p:oleObj name="Worksheet" r:id="rId5" imgW="8639315" imgH="618910" progId="Excel.Sheet.12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F3DE119D-4E9A-C93C-3372-623019C961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5400" y="5157192"/>
                        <a:ext cx="11231110" cy="804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1A22DA4-8E8A-522F-3C71-7B33E55EDC17}"/>
              </a:ext>
            </a:extLst>
          </p:cNvPr>
          <p:cNvCxnSpPr>
            <a:cxnSpLocks/>
          </p:cNvCxnSpPr>
          <p:nvPr/>
        </p:nvCxnSpPr>
        <p:spPr>
          <a:xfrm>
            <a:off x="335360" y="4653136"/>
            <a:ext cx="115932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E0C6350F-EEFA-04FC-BFC1-11602CAE9ABC}"/>
              </a:ext>
            </a:extLst>
          </p:cNvPr>
          <p:cNvSpPr txBox="1"/>
          <p:nvPr/>
        </p:nvSpPr>
        <p:spPr>
          <a:xfrm>
            <a:off x="695400" y="47251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77D4"/>
                </a:solidFill>
              </a:rPr>
              <a:t>Maïs grain 4 000 m</a:t>
            </a:r>
            <a:r>
              <a:rPr lang="fr-FR" sz="1800" baseline="30000" dirty="0">
                <a:solidFill>
                  <a:srgbClr val="0077D4"/>
                </a:solidFill>
              </a:rPr>
              <a:t>3</a:t>
            </a:r>
            <a:r>
              <a:rPr lang="fr-FR" sz="1800" dirty="0">
                <a:solidFill>
                  <a:srgbClr val="0077D4"/>
                </a:solidFill>
              </a:rPr>
              <a:t>/Ha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0745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96386-5080-9A0E-20B2-A56E7533F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0779C8-212D-409D-4E89-BF5CAB19E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648" y="119014"/>
            <a:ext cx="864193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Scénario 1 (AEAG) :  AEP uniquement 2 taux élevés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34226D65-3D65-F855-D496-CC8A8189C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30E0C2A-92C5-C366-3ED9-4F13991A6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C99D8C90-D433-AB6B-ADA5-3ADF0BA961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3370118"/>
              </p:ext>
            </p:extLst>
          </p:nvPr>
        </p:nvGraphicFramePr>
        <p:xfrm>
          <a:off x="1055440" y="1844824"/>
          <a:ext cx="9764047" cy="15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57" imgH="923932" progId="Excel.Sheet.12">
                  <p:embed/>
                </p:oleObj>
              </mc:Choice>
              <mc:Fallback>
                <p:oleObj name="Worksheet" r:id="rId2" imgW="5743557" imgH="923932" progId="Excel.Sheet.12">
                  <p:embed/>
                  <p:pic>
                    <p:nvPicPr>
                      <p:cNvPr id="14" name="Objet 13">
                        <a:extLst>
                          <a:ext uri="{FF2B5EF4-FFF2-40B4-BE49-F238E27FC236}">
                            <a16:creationId xmlns:a16="http://schemas.microsoft.com/office/drawing/2014/main" id="{C99D8C90-D433-AB6B-ADA5-3ADF0BA961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440" y="1844824"/>
                        <a:ext cx="9764047" cy="15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83309D72-49DE-34F7-9177-E9F8706DD0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833977"/>
              </p:ext>
            </p:extLst>
          </p:nvPr>
        </p:nvGraphicFramePr>
        <p:xfrm>
          <a:off x="335360" y="4149080"/>
          <a:ext cx="11593956" cy="195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19974" imgH="1152698" progId="Excel.Sheet.12">
                  <p:embed/>
                </p:oleObj>
              </mc:Choice>
              <mc:Fallback>
                <p:oleObj name="Worksheet" r:id="rId4" imgW="6819974" imgH="1152698" progId="Excel.Sheet.12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83309D72-49DE-34F7-9177-E9F8706DD0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5360" y="4149080"/>
                        <a:ext cx="11593956" cy="195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33185BD-996A-6BC2-8358-6E9838CB27BD}"/>
              </a:ext>
            </a:extLst>
          </p:cNvPr>
          <p:cNvSpPr txBox="1"/>
          <p:nvPr/>
        </p:nvSpPr>
        <p:spPr>
          <a:xfrm>
            <a:off x="10171415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+8,93 €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98A148-B93C-651A-BE0A-8A831CA22262}"/>
              </a:ext>
            </a:extLst>
          </p:cNvPr>
          <p:cNvSpPr txBox="1"/>
          <p:nvPr/>
        </p:nvSpPr>
        <p:spPr>
          <a:xfrm>
            <a:off x="8328248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+3,15 €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9AB49A-17A3-F8AA-E462-80025863EC59}"/>
              </a:ext>
            </a:extLst>
          </p:cNvPr>
          <p:cNvSpPr txBox="1"/>
          <p:nvPr/>
        </p:nvSpPr>
        <p:spPr>
          <a:xfrm>
            <a:off x="6513070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+3,15 €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042BEC-5ACE-7D96-1173-6A14582CD4A9}"/>
              </a:ext>
            </a:extLst>
          </p:cNvPr>
          <p:cNvSpPr txBox="1"/>
          <p:nvPr/>
        </p:nvSpPr>
        <p:spPr>
          <a:xfrm>
            <a:off x="10807544" y="224071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facture 120 m</a:t>
            </a:r>
            <a:r>
              <a:rPr lang="fr-FR" sz="1100" baseline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32311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BA57-EDA7-80CE-1A8D-5C6DB18F8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314A0-F044-2FED-99AC-4A8B6FC5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Scénario 2 : AEP uniquement 2 taux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080F819F-109A-EB12-A2BA-81EBD6C04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2A88D8E-3070-666F-D8A7-CFA9B0432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3AE6BCBF-5300-ACB9-9A7C-D4AC3C0FF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21821"/>
              </p:ext>
            </p:extLst>
          </p:nvPr>
        </p:nvGraphicFramePr>
        <p:xfrm>
          <a:off x="1055440" y="1844824"/>
          <a:ext cx="9764047" cy="15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57" imgH="923932" progId="Excel.Sheet.12">
                  <p:embed/>
                </p:oleObj>
              </mc:Choice>
              <mc:Fallback>
                <p:oleObj name="Worksheet" r:id="rId2" imgW="5743557" imgH="923932" progId="Excel.Sheet.12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3AE6BCBF-5300-ACB9-9A7C-D4AC3C0FF9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440" y="1844824"/>
                        <a:ext cx="9764047" cy="15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F5DDB9E0-FF15-90DD-7B99-CCFDBF83AF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206711"/>
              </p:ext>
            </p:extLst>
          </p:nvPr>
        </p:nvGraphicFramePr>
        <p:xfrm>
          <a:off x="335360" y="4149080"/>
          <a:ext cx="11593956" cy="195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19974" imgH="1152698" progId="Excel.Sheet.12">
                  <p:embed/>
                </p:oleObj>
              </mc:Choice>
              <mc:Fallback>
                <p:oleObj name="Worksheet" r:id="rId4" imgW="6819974" imgH="1152698" progId="Excel.Sheet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F5DDB9E0-FF15-90DD-7B99-CCFDBF83AF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5360" y="4149080"/>
                        <a:ext cx="11593956" cy="195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CBA28827-0636-12C2-6867-B7A3CD54CB34}"/>
              </a:ext>
            </a:extLst>
          </p:cNvPr>
          <p:cNvSpPr txBox="1"/>
          <p:nvPr/>
        </p:nvSpPr>
        <p:spPr>
          <a:xfrm>
            <a:off x="10171415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+7,35 €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9381EA-10F8-8511-1DE7-8A3F9C93E9FA}"/>
              </a:ext>
            </a:extLst>
          </p:cNvPr>
          <p:cNvSpPr txBox="1"/>
          <p:nvPr/>
        </p:nvSpPr>
        <p:spPr>
          <a:xfrm>
            <a:off x="8328248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+2,10 €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6D4A09-E91A-4B2E-212C-D66AB8B22B93}"/>
              </a:ext>
            </a:extLst>
          </p:cNvPr>
          <p:cNvSpPr txBox="1"/>
          <p:nvPr/>
        </p:nvSpPr>
        <p:spPr>
          <a:xfrm>
            <a:off x="6513070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+2,10 €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0A69BD5-D973-5FC0-E489-D4C6DDC3BEB3}"/>
              </a:ext>
            </a:extLst>
          </p:cNvPr>
          <p:cNvSpPr txBox="1"/>
          <p:nvPr/>
        </p:nvSpPr>
        <p:spPr>
          <a:xfrm>
            <a:off x="10807544" y="224071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facture 120 m</a:t>
            </a:r>
            <a:r>
              <a:rPr lang="fr-FR" sz="1100" baseline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7976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14057-4A67-36AA-85DA-F08CD7D5C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51851F-2BB4-9B13-0B7F-FAB129BA6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Scénario 3 : ancien mécanisme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ADC2C99E-E83A-7881-F1EA-93AC681EF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95D6F65-7881-9F5C-3A71-F4347CDAB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FF6D2186-DB13-CCBF-D0BA-68DA1B3879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677771"/>
              </p:ext>
            </p:extLst>
          </p:nvPr>
        </p:nvGraphicFramePr>
        <p:xfrm>
          <a:off x="1055440" y="1844824"/>
          <a:ext cx="9764047" cy="15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57" imgH="923932" progId="Excel.Sheet.12">
                  <p:embed/>
                </p:oleObj>
              </mc:Choice>
              <mc:Fallback>
                <p:oleObj name="Worksheet" r:id="rId2" imgW="5743557" imgH="923932" progId="Excel.Sheet.12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FF6D2186-DB13-CCBF-D0BA-68DA1B3879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440" y="1844824"/>
                        <a:ext cx="9764047" cy="15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D7D54D5C-5BA1-41B3-FF7D-8596DC48B6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298110"/>
              </p:ext>
            </p:extLst>
          </p:nvPr>
        </p:nvGraphicFramePr>
        <p:xfrm>
          <a:off x="335360" y="4149080"/>
          <a:ext cx="11593956" cy="195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19974" imgH="1152698" progId="Excel.Sheet.12">
                  <p:embed/>
                </p:oleObj>
              </mc:Choice>
              <mc:Fallback>
                <p:oleObj name="Worksheet" r:id="rId4" imgW="6819974" imgH="1152698" progId="Excel.Sheet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D7D54D5C-5BA1-41B3-FF7D-8596DC48B6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5360" y="4149080"/>
                        <a:ext cx="11593956" cy="195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44AD34EA-9287-6255-5823-029B283FC3F9}"/>
              </a:ext>
            </a:extLst>
          </p:cNvPr>
          <p:cNvSpPr txBox="1"/>
          <p:nvPr/>
        </p:nvSpPr>
        <p:spPr>
          <a:xfrm>
            <a:off x="10171415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+8,93 €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D57AA3-6F99-145B-70A4-36312DB89347}"/>
              </a:ext>
            </a:extLst>
          </p:cNvPr>
          <p:cNvSpPr txBox="1"/>
          <p:nvPr/>
        </p:nvSpPr>
        <p:spPr>
          <a:xfrm>
            <a:off x="8328248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+3,15 €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2CDB85-5423-C231-D5AA-4F4FACC5EC0A}"/>
              </a:ext>
            </a:extLst>
          </p:cNvPr>
          <p:cNvSpPr txBox="1"/>
          <p:nvPr/>
        </p:nvSpPr>
        <p:spPr>
          <a:xfrm>
            <a:off x="6513070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+3,15 €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86A261-EFDF-4475-2A29-13E18B050A2C}"/>
              </a:ext>
            </a:extLst>
          </p:cNvPr>
          <p:cNvSpPr txBox="1"/>
          <p:nvPr/>
        </p:nvSpPr>
        <p:spPr>
          <a:xfrm>
            <a:off x="10182844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+48,8 €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9B4836-206A-207C-9368-7692DC56C326}"/>
              </a:ext>
            </a:extLst>
          </p:cNvPr>
          <p:cNvSpPr txBox="1"/>
          <p:nvPr/>
        </p:nvSpPr>
        <p:spPr>
          <a:xfrm>
            <a:off x="8339677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+21,9 €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9DD2F5-47DC-E5DF-3343-549842E8417A}"/>
              </a:ext>
            </a:extLst>
          </p:cNvPr>
          <p:cNvSpPr txBox="1"/>
          <p:nvPr/>
        </p:nvSpPr>
        <p:spPr>
          <a:xfrm>
            <a:off x="6524499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+11 €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8756EF-A924-55E1-5C95-E5030AD98373}"/>
              </a:ext>
            </a:extLst>
          </p:cNvPr>
          <p:cNvSpPr txBox="1"/>
          <p:nvPr/>
        </p:nvSpPr>
        <p:spPr>
          <a:xfrm>
            <a:off x="10807544" y="224071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facture 120 m</a:t>
            </a:r>
            <a:r>
              <a:rPr lang="fr-FR" sz="1100" baseline="30000" dirty="0"/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1E3DF3F-7C45-694E-FD72-E2460B7106A1}"/>
              </a:ext>
            </a:extLst>
          </p:cNvPr>
          <p:cNvSpPr txBox="1"/>
          <p:nvPr/>
        </p:nvSpPr>
        <p:spPr>
          <a:xfrm>
            <a:off x="10802733" y="261883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4 000 m</a:t>
            </a:r>
            <a:r>
              <a:rPr lang="fr-FR" sz="1100" baseline="30000" dirty="0"/>
              <a:t>3</a:t>
            </a:r>
            <a:r>
              <a:rPr lang="fr-FR" sz="1100" dirty="0"/>
              <a:t>/Ha</a:t>
            </a:r>
            <a:endParaRPr lang="fr-FR" sz="1100" baseline="30000" dirty="0"/>
          </a:p>
        </p:txBody>
      </p:sp>
    </p:spTree>
    <p:extLst>
      <p:ext uri="{BB962C8B-B14F-4D97-AF65-F5344CB8AC3E}">
        <p14:creationId xmlns:p14="http://schemas.microsoft.com/office/powerpoint/2010/main" val="1682228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EC54-855D-17C8-C956-0CD19E416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A4EAF-4020-C17C-43AA-8797160A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Scénario 4 : taux progressif et x2 pour AEP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0EE90F5D-2E54-7973-25CF-467A6CC0A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51E1E2C-7BAB-5D9D-1DE5-F5B23AE77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34FFCCC0-BDA4-9F69-3C39-0CAE0C5791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67706"/>
              </p:ext>
            </p:extLst>
          </p:nvPr>
        </p:nvGraphicFramePr>
        <p:xfrm>
          <a:off x="1055440" y="1844824"/>
          <a:ext cx="9764047" cy="15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57" imgH="923932" progId="Excel.Sheet.12">
                  <p:embed/>
                </p:oleObj>
              </mc:Choice>
              <mc:Fallback>
                <p:oleObj name="Worksheet" r:id="rId2" imgW="5743557" imgH="923932" progId="Excel.Sheet.12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34FFCCC0-BDA4-9F69-3C39-0CAE0C5791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440" y="1844824"/>
                        <a:ext cx="9764047" cy="15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F79F4D30-AFAA-96B7-DB31-D97F6608DE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57738"/>
              </p:ext>
            </p:extLst>
          </p:nvPr>
        </p:nvGraphicFramePr>
        <p:xfrm>
          <a:off x="335360" y="4149080"/>
          <a:ext cx="11593956" cy="195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19974" imgH="1152698" progId="Excel.Sheet.12">
                  <p:embed/>
                </p:oleObj>
              </mc:Choice>
              <mc:Fallback>
                <p:oleObj name="Worksheet" r:id="rId4" imgW="6819974" imgH="1152698" progId="Excel.Sheet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F79F4D30-AFAA-96B7-DB31-D97F6608DE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5360" y="4149080"/>
                        <a:ext cx="11593956" cy="195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090A610-6C08-4B5B-66EC-0036C0A9A203}"/>
              </a:ext>
            </a:extLst>
          </p:cNvPr>
          <p:cNvSpPr txBox="1"/>
          <p:nvPr/>
        </p:nvSpPr>
        <p:spPr>
          <a:xfrm>
            <a:off x="10171415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+6,72 €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8FC1DF-4022-BDAF-679E-614F37E27B12}"/>
              </a:ext>
            </a:extLst>
          </p:cNvPr>
          <p:cNvSpPr txBox="1"/>
          <p:nvPr/>
        </p:nvSpPr>
        <p:spPr>
          <a:xfrm>
            <a:off x="8328248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+3,36 €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9279F9-4A10-8881-E8E9-15B113913C55}"/>
              </a:ext>
            </a:extLst>
          </p:cNvPr>
          <p:cNvSpPr txBox="1"/>
          <p:nvPr/>
        </p:nvSpPr>
        <p:spPr>
          <a:xfrm>
            <a:off x="6513070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+1,68 €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EA1C8EC-B45D-DA38-4F08-694EABABDC18}"/>
              </a:ext>
            </a:extLst>
          </p:cNvPr>
          <p:cNvSpPr txBox="1"/>
          <p:nvPr/>
        </p:nvSpPr>
        <p:spPr>
          <a:xfrm>
            <a:off x="10182844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+48,8 €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B434C9B-75E6-147C-0E06-4B91E90E53CF}"/>
              </a:ext>
            </a:extLst>
          </p:cNvPr>
          <p:cNvSpPr txBox="1"/>
          <p:nvPr/>
        </p:nvSpPr>
        <p:spPr>
          <a:xfrm>
            <a:off x="8339677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+21,9 €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AE4AA1-123C-ED3C-4AE1-2A713D495CD0}"/>
              </a:ext>
            </a:extLst>
          </p:cNvPr>
          <p:cNvSpPr txBox="1"/>
          <p:nvPr/>
        </p:nvSpPr>
        <p:spPr>
          <a:xfrm>
            <a:off x="6524499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+11 €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C014581-8C39-A621-EC99-83DA1E706FE1}"/>
              </a:ext>
            </a:extLst>
          </p:cNvPr>
          <p:cNvSpPr txBox="1"/>
          <p:nvPr/>
        </p:nvSpPr>
        <p:spPr>
          <a:xfrm>
            <a:off x="10807544" y="224071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facture 120 m</a:t>
            </a:r>
            <a:r>
              <a:rPr lang="fr-FR" sz="1100" baseline="30000" dirty="0"/>
              <a:t>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9AEB780-2C69-F8FA-17B9-3BF3E2395B5A}"/>
              </a:ext>
            </a:extLst>
          </p:cNvPr>
          <p:cNvSpPr txBox="1"/>
          <p:nvPr/>
        </p:nvSpPr>
        <p:spPr>
          <a:xfrm>
            <a:off x="10802733" y="261883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4 000 m</a:t>
            </a:r>
            <a:r>
              <a:rPr lang="fr-FR" sz="1100" baseline="30000" dirty="0"/>
              <a:t>3</a:t>
            </a:r>
            <a:r>
              <a:rPr lang="fr-FR" sz="1100" dirty="0"/>
              <a:t>/Ha</a:t>
            </a:r>
            <a:endParaRPr lang="fr-FR" sz="1100" baseline="30000" dirty="0"/>
          </a:p>
        </p:txBody>
      </p:sp>
    </p:spTree>
    <p:extLst>
      <p:ext uri="{BB962C8B-B14F-4D97-AF65-F5344CB8AC3E}">
        <p14:creationId xmlns:p14="http://schemas.microsoft.com/office/powerpoint/2010/main" val="3609589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97E6B-EBA4-B858-A54A-8AF40D6F5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987BD8-8674-812F-5ED7-44B0C1F7B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Scénario 5 : taux progressif et x4 pour AEP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85A7EBF-435B-4FAE-2BDC-4DE600372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97FAEC4-2535-B033-9B56-08207DA30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13A7DBBD-7A58-DC3C-DBE4-1AE7E0B48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540575"/>
              </p:ext>
            </p:extLst>
          </p:nvPr>
        </p:nvGraphicFramePr>
        <p:xfrm>
          <a:off x="1055440" y="1844824"/>
          <a:ext cx="9764047" cy="15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57" imgH="923932" progId="Excel.Sheet.12">
                  <p:embed/>
                </p:oleObj>
              </mc:Choice>
              <mc:Fallback>
                <p:oleObj name="Worksheet" r:id="rId2" imgW="5743557" imgH="923932" progId="Excel.Sheet.12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13A7DBBD-7A58-DC3C-DBE4-1AE7E0B487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55440" y="1844824"/>
                        <a:ext cx="9764047" cy="15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36DB9063-3644-ECD9-AFEC-FD0DF4C8FD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890599"/>
              </p:ext>
            </p:extLst>
          </p:nvPr>
        </p:nvGraphicFramePr>
        <p:xfrm>
          <a:off x="335360" y="4149080"/>
          <a:ext cx="11593956" cy="199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6819974" imgH="1171762" progId="Excel.Sheet.12">
                  <p:embed/>
                </p:oleObj>
              </mc:Choice>
              <mc:Fallback>
                <p:oleObj name="Worksheet" r:id="rId4" imgW="6819974" imgH="1171762" progId="Excel.Sheet.12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36DB9063-3644-ECD9-AFEC-FD0DF4C8FD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5360" y="4149080"/>
                        <a:ext cx="11593956" cy="1991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D7D404D2-FC53-9CB1-DD54-685F58D7B096}"/>
              </a:ext>
            </a:extLst>
          </p:cNvPr>
          <p:cNvSpPr txBox="1"/>
          <p:nvPr/>
        </p:nvSpPr>
        <p:spPr>
          <a:xfrm>
            <a:off x="10171415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+6,72 €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BD528E-C27C-78FF-2E33-3A24BCA37018}"/>
              </a:ext>
            </a:extLst>
          </p:cNvPr>
          <p:cNvSpPr txBox="1"/>
          <p:nvPr/>
        </p:nvSpPr>
        <p:spPr>
          <a:xfrm>
            <a:off x="8328248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+3,36 €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2711D8-0CCD-36C3-2744-E8F2A53FD881}"/>
              </a:ext>
            </a:extLst>
          </p:cNvPr>
          <p:cNvSpPr txBox="1"/>
          <p:nvPr/>
        </p:nvSpPr>
        <p:spPr>
          <a:xfrm>
            <a:off x="6513070" y="2325352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+1,68 €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4C453E-C08A-9CA7-F7DE-4D19F1F4BBB8}"/>
              </a:ext>
            </a:extLst>
          </p:cNvPr>
          <p:cNvSpPr txBox="1"/>
          <p:nvPr/>
        </p:nvSpPr>
        <p:spPr>
          <a:xfrm>
            <a:off x="10182844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+21,9 €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C64B97E-B52E-FA27-7C3A-B6F4F7F0F3C8}"/>
              </a:ext>
            </a:extLst>
          </p:cNvPr>
          <p:cNvSpPr txBox="1"/>
          <p:nvPr/>
        </p:nvSpPr>
        <p:spPr>
          <a:xfrm>
            <a:off x="8339677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+11 €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5B6C6F-AC66-F8C0-D75C-19D866C0634E}"/>
              </a:ext>
            </a:extLst>
          </p:cNvPr>
          <p:cNvSpPr txBox="1"/>
          <p:nvPr/>
        </p:nvSpPr>
        <p:spPr>
          <a:xfrm>
            <a:off x="6524499" y="2719237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+5,48 €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6993DED-D8D4-1307-2AFA-67896EB517B1}"/>
              </a:ext>
            </a:extLst>
          </p:cNvPr>
          <p:cNvSpPr txBox="1"/>
          <p:nvPr/>
        </p:nvSpPr>
        <p:spPr>
          <a:xfrm>
            <a:off x="10807544" y="224071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facture 120 m</a:t>
            </a:r>
            <a:r>
              <a:rPr lang="fr-FR" sz="1100" baseline="30000" dirty="0"/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B7C2D3-9D51-D9F3-F319-3F933345331B}"/>
              </a:ext>
            </a:extLst>
          </p:cNvPr>
          <p:cNvSpPr txBox="1"/>
          <p:nvPr/>
        </p:nvSpPr>
        <p:spPr>
          <a:xfrm>
            <a:off x="10802733" y="2618833"/>
            <a:ext cx="13725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Taux et incidence 4 000 m</a:t>
            </a:r>
            <a:r>
              <a:rPr lang="fr-FR" sz="1100" baseline="30000" dirty="0"/>
              <a:t>3</a:t>
            </a:r>
            <a:r>
              <a:rPr lang="fr-FR" sz="1100" dirty="0"/>
              <a:t>/Ha</a:t>
            </a:r>
            <a:endParaRPr lang="fr-FR" sz="1100" baseline="30000" dirty="0"/>
          </a:p>
        </p:txBody>
      </p:sp>
    </p:spTree>
    <p:extLst>
      <p:ext uri="{BB962C8B-B14F-4D97-AF65-F5344CB8AC3E}">
        <p14:creationId xmlns:p14="http://schemas.microsoft.com/office/powerpoint/2010/main" val="3036896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0B848-3912-3093-D674-07D656181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BB83E7-E0DC-630B-6DBC-4FA13024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: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la CLE demande/propose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E4C1A63-719D-AACF-3705-7EE3DC6F8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64" y="1439970"/>
            <a:ext cx="1144927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Rappel des points à arrêter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quelle recette attendue : __ M€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quelle assiette :      AEP,      agriculture,      industrie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combien de taux de majoration :</a:t>
            </a:r>
          </a:p>
          <a:p>
            <a:pPr marL="1371600" lvl="2" indent="-4572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7D4"/>
                </a:solidFill>
              </a:rPr>
              <a:t>selon l'état de l'unité de gestion : 2 ou 3 ?</a:t>
            </a:r>
          </a:p>
          <a:p>
            <a:pPr marL="1371600" lvl="2" indent="-4572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7D4"/>
                </a:solidFill>
              </a:rPr>
              <a:t>selon l'usage : 1, 2 ou 3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quels taux de majoration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157F66-340F-C04E-191F-41DFBDB648D6}"/>
              </a:ext>
            </a:extLst>
          </p:cNvPr>
          <p:cNvSpPr/>
          <p:nvPr/>
        </p:nvSpPr>
        <p:spPr>
          <a:xfrm>
            <a:off x="4115780" y="2880130"/>
            <a:ext cx="288032" cy="288032"/>
          </a:xfrm>
          <a:prstGeom prst="rect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C6747-EC7A-9D22-BC6B-03D7CE868742}"/>
              </a:ext>
            </a:extLst>
          </p:cNvPr>
          <p:cNvSpPr/>
          <p:nvPr/>
        </p:nvSpPr>
        <p:spPr>
          <a:xfrm>
            <a:off x="5411924" y="2880130"/>
            <a:ext cx="288032" cy="288032"/>
          </a:xfrm>
          <a:prstGeom prst="rect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93962E-DC49-908D-D9A7-9D9A95910BB5}"/>
              </a:ext>
            </a:extLst>
          </p:cNvPr>
          <p:cNvSpPr/>
          <p:nvPr/>
        </p:nvSpPr>
        <p:spPr>
          <a:xfrm>
            <a:off x="7900392" y="2870960"/>
            <a:ext cx="288032" cy="288032"/>
          </a:xfrm>
          <a:prstGeom prst="rect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944A737D-697D-26EF-E0E0-20D872AAA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158794"/>
              </p:ext>
            </p:extLst>
          </p:nvPr>
        </p:nvGraphicFramePr>
        <p:xfrm>
          <a:off x="5737262" y="5413682"/>
          <a:ext cx="6237918" cy="1039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686170" imgH="780908" progId="Excel.Sheet.12">
                  <p:embed/>
                </p:oleObj>
              </mc:Choice>
              <mc:Fallback>
                <p:oleObj name="Worksheet" r:id="rId2" imgW="4686170" imgH="780908" progId="Excel.Shee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944A737D-697D-26EF-E0E0-20D872AAA6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37262" y="5413682"/>
                        <a:ext cx="6237918" cy="10396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181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9B173-75F6-E134-23AF-C8166D6E9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3557D-4E39-444E-72D4-72DEAF405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Tests de scénarios de majoration</a:t>
            </a:r>
          </a:p>
        </p:txBody>
      </p:sp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4B091AD0-FFA5-1ADB-5248-4BD3010BD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769762"/>
              </p:ext>
            </p:extLst>
          </p:nvPr>
        </p:nvGraphicFramePr>
        <p:xfrm>
          <a:off x="1775520" y="1899338"/>
          <a:ext cx="9768458" cy="4049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43542" imgH="2381301" progId="Excel.Sheet.12">
                  <p:embed/>
                </p:oleObj>
              </mc:Choice>
              <mc:Fallback>
                <p:oleObj name="Worksheet" r:id="rId2" imgW="5743542" imgH="2381301" progId="Excel.Sheet.12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4B091AD0-FFA5-1ADB-5248-4BD3010BDF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75520" y="1899338"/>
                        <a:ext cx="9768458" cy="4049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5">
            <a:extLst>
              <a:ext uri="{FF2B5EF4-FFF2-40B4-BE49-F238E27FC236}">
                <a16:creationId xmlns:a16="http://schemas.microsoft.com/office/drawing/2014/main" id="{7D216284-F930-9041-69CE-275D49513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340768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Taux majorés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9CA3EEF-BACF-9E25-388B-1F2E8F439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3573016"/>
            <a:ext cx="11449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lvl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Produit annuel en €</a:t>
            </a:r>
          </a:p>
        </p:txBody>
      </p:sp>
    </p:spTree>
    <p:extLst>
      <p:ext uri="{BB962C8B-B14F-4D97-AF65-F5344CB8AC3E}">
        <p14:creationId xmlns:p14="http://schemas.microsoft.com/office/powerpoint/2010/main" val="2558059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6302</TotalTime>
  <Words>1002</Words>
  <Application>Microsoft Office PowerPoint</Application>
  <PresentationFormat>Grand écran</PresentationFormat>
  <Paragraphs>151</Paragraphs>
  <Slides>21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Office Theme</vt:lpstr>
      <vt:lpstr>Worksheet</vt:lpstr>
      <vt:lpstr>Feuille de calcul Microsoft Excel</vt:lpstr>
      <vt:lpstr>Partage des coûts de mise en ouvre du SAGE Majorations des redevances pour prélèvement de l'Agence de l'eau</vt:lpstr>
      <vt:lpstr>Le contenu du SAGE</vt:lpstr>
      <vt:lpstr>Le contenu du SAGE</vt:lpstr>
      <vt:lpstr>Partage des coûts via une majoration des redevances pour prélèvement de l'Agence</vt:lpstr>
      <vt:lpstr>Vers un nouveau mécanisme de majoration ?</vt:lpstr>
      <vt:lpstr>Vers un nouveau mécanisme de majoration ?</vt:lpstr>
      <vt:lpstr>Vers un nouveau mécanisme de majoration : la CLE demande/propose</vt:lpstr>
      <vt:lpstr>Vers un nouveau mécanisme de majoration : quelle recette attendue</vt:lpstr>
      <vt:lpstr>Vers un nouveau mécanisme de majoration : quelle assiette</vt:lpstr>
      <vt:lpstr>Vers un nouveau mécanisme de majoration : combien de taux </vt:lpstr>
      <vt:lpstr>Tests de scénarios de majoration Les données de base</vt:lpstr>
      <vt:lpstr>Tests de scénarios de majoration Quelques repères</vt:lpstr>
      <vt:lpstr>Tests de scénarios de majoration Quelques repères</vt:lpstr>
      <vt:lpstr>Tests de scénarios de majoration Quelques repères</vt:lpstr>
      <vt:lpstr>Tests de scénarios de majoration Scénario 1 (AEAG) :  AEP uniquement 2 taux élevés</vt:lpstr>
      <vt:lpstr>Tests de scénarios de majoration Scénario 2 : AEP uniquement 2 taux</vt:lpstr>
      <vt:lpstr>Tests de scénarios de majoration Scénario 3 : ancien mécanisme</vt:lpstr>
      <vt:lpstr>Tests de scénarios de majoration Scénario 4 : taux progressif et x2 pour AEP</vt:lpstr>
      <vt:lpstr>Tests de scénarios de majoration Scénario 5 : taux progressif et x4 pour AEP</vt:lpstr>
      <vt:lpstr>Vers un nouveau mécanisme de majoration : la CLE demande/propose</vt:lpstr>
      <vt:lpstr>Tests de scénarios de majoration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300</cp:revision>
  <cp:lastPrinted>2015-12-16T08:43:17Z</cp:lastPrinted>
  <dcterms:created xsi:type="dcterms:W3CDTF">2015-09-15T19:44:09Z</dcterms:created>
  <dcterms:modified xsi:type="dcterms:W3CDTF">2025-06-16T07:31:04Z</dcterms:modified>
</cp:coreProperties>
</file>