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5"/>
  </p:notesMasterIdLst>
  <p:handoutMasterIdLst>
    <p:handoutMasterId r:id="rId6"/>
  </p:handoutMasterIdLst>
  <p:sldIdLst>
    <p:sldId id="256" r:id="rId2"/>
    <p:sldId id="444" r:id="rId3"/>
    <p:sldId id="445" r:id="rId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79646"/>
    <a:srgbClr val="FFFF00"/>
    <a:srgbClr val="FE5000"/>
    <a:srgbClr val="FF963B"/>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4" autoAdjust="0"/>
    <p:restoredTop sz="94660" autoAdjust="0"/>
  </p:normalViewPr>
  <p:slideViewPr>
    <p:cSldViewPr>
      <p:cViewPr varScale="1">
        <p:scale>
          <a:sx n="102" d="100"/>
          <a:sy n="102" d="100"/>
        </p:scale>
        <p:origin x="179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16/06/2025</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16/06/2025</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
        <p:nvSpPr>
          <p:cNvPr id="5" name="Rectangle 2">
            <a:extLst>
              <a:ext uri="{FF2B5EF4-FFF2-40B4-BE49-F238E27FC236}">
                <a16:creationId xmlns:a16="http://schemas.microsoft.com/office/drawing/2014/main" id="{65132D92-BEFA-A125-F53E-7C1672739361}"/>
              </a:ext>
            </a:extLst>
          </p:cNvPr>
          <p:cNvSpPr txBox="1">
            <a:spLocks noChangeArrowheads="1"/>
          </p:cNvSpPr>
          <p:nvPr userDrawn="1"/>
        </p:nvSpPr>
        <p:spPr>
          <a:xfrm>
            <a:off x="2123414" y="250826"/>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altLang="fr-FR" sz="2400" b="1" dirty="0">
                <a:solidFill>
                  <a:srgbClr val="0077D4"/>
                </a:solidFill>
              </a:rPr>
              <a:t>Création d’un forage agricole à Les Peintures</a:t>
            </a:r>
            <a:endParaRPr lang="fr-FR" sz="2400" b="1" dirty="0">
              <a:solidFill>
                <a:srgbClr val="0077D4"/>
              </a:solidFill>
            </a:endParaRPr>
          </a:p>
        </p:txBody>
      </p:sp>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
        <p:nvSpPr>
          <p:cNvPr id="2" name="Rectangle 2">
            <a:extLst>
              <a:ext uri="{FF2B5EF4-FFF2-40B4-BE49-F238E27FC236}">
                <a16:creationId xmlns:a16="http://schemas.microsoft.com/office/drawing/2014/main" id="{50CE29E7-ABB6-13CF-E744-C451A3658F71}"/>
              </a:ext>
            </a:extLst>
          </p:cNvPr>
          <p:cNvSpPr txBox="1">
            <a:spLocks noChangeArrowheads="1"/>
          </p:cNvSpPr>
          <p:nvPr userDrawn="1"/>
        </p:nvSpPr>
        <p:spPr>
          <a:xfrm>
            <a:off x="2123414" y="250826"/>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altLang="fr-FR" sz="2400" b="1" dirty="0">
                <a:solidFill>
                  <a:srgbClr val="0077D4"/>
                </a:solidFill>
              </a:rPr>
              <a:t>Création d’un forage agricole à Les Peintures</a:t>
            </a:r>
            <a:endParaRPr lang="fr-FR" sz="2400" b="1" dirty="0">
              <a:solidFill>
                <a:srgbClr val="0077D4"/>
              </a:solidFill>
            </a:endParaRPr>
          </a:p>
        </p:txBody>
      </p:sp>
    </p:spTree>
    <p:extLst>
      <p:ext uri="{BB962C8B-B14F-4D97-AF65-F5344CB8AC3E}">
        <p14:creationId xmlns:p14="http://schemas.microsoft.com/office/powerpoint/2010/main" val="249681473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06F84D1C-AFE3-7EA1-2D41-CECE11452AF3}"/>
              </a:ext>
            </a:extLst>
          </p:cNvPr>
          <p:cNvSpPr txBox="1">
            <a:spLocks noChangeArrowheads="1"/>
          </p:cNvSpPr>
          <p:nvPr userDrawn="1"/>
        </p:nvSpPr>
        <p:spPr>
          <a:xfrm>
            <a:off x="2123414" y="250826"/>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altLang="fr-FR" sz="2400" b="1" dirty="0">
                <a:solidFill>
                  <a:srgbClr val="0077D4"/>
                </a:solidFill>
              </a:rPr>
              <a:t>Création d’un forage agricole à Les Peintures</a:t>
            </a:r>
            <a:endParaRPr lang="fr-FR" sz="2400" b="1" dirty="0">
              <a:solidFill>
                <a:srgbClr val="0077D4"/>
              </a:solidFill>
            </a:endParaRPr>
          </a:p>
        </p:txBody>
      </p:sp>
    </p:spTree>
    <p:extLst>
      <p:ext uri="{BB962C8B-B14F-4D97-AF65-F5344CB8AC3E}">
        <p14:creationId xmlns:p14="http://schemas.microsoft.com/office/powerpoint/2010/main" val="3529598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2AEC36-C492-FDE3-BF68-C2A27F87713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EE6BB0F-E921-798B-EC44-B8402414772D}"/>
              </a:ext>
            </a:extLst>
          </p:cNvPr>
          <p:cNvSpPr>
            <a:spLocks noGrp="1"/>
          </p:cNvSpPr>
          <p:nvPr>
            <p:ph type="dt" sz="half" idx="10"/>
          </p:nvPr>
        </p:nvSpPr>
        <p:spPr/>
        <p:txBody>
          <a:bodyPr/>
          <a:lstStyle/>
          <a:p>
            <a:fld id="{88C007F8-CCD2-4E45-B1E9-339A56482E0E}" type="datetime1">
              <a:rPr lang="fr-FR" smtClean="0"/>
              <a:t>16/06/2025</a:t>
            </a:fld>
            <a:endParaRPr lang="fr-FR" dirty="0"/>
          </a:p>
        </p:txBody>
      </p:sp>
      <p:sp>
        <p:nvSpPr>
          <p:cNvPr id="4" name="Espace réservé du pied de page 3">
            <a:extLst>
              <a:ext uri="{FF2B5EF4-FFF2-40B4-BE49-F238E27FC236}">
                <a16:creationId xmlns:a16="http://schemas.microsoft.com/office/drawing/2014/main" id="{1F769780-42BC-3BB3-0134-63ABD49C1DE2}"/>
              </a:ext>
            </a:extLst>
          </p:cNvPr>
          <p:cNvSpPr>
            <a:spLocks noGrp="1"/>
          </p:cNvSpPr>
          <p:nvPr>
            <p:ph type="ftr" sz="quarter" idx="11"/>
          </p:nvPr>
        </p:nvSpPr>
        <p:spPr/>
        <p:txBody>
          <a:bodyPr/>
          <a:lstStyle/>
          <a:p>
            <a:endParaRPr lang="fr-FR" dirty="0"/>
          </a:p>
        </p:txBody>
      </p:sp>
      <p:sp>
        <p:nvSpPr>
          <p:cNvPr id="5" name="Espace réservé du numéro de diapositive 4">
            <a:extLst>
              <a:ext uri="{FF2B5EF4-FFF2-40B4-BE49-F238E27FC236}">
                <a16:creationId xmlns:a16="http://schemas.microsoft.com/office/drawing/2014/main" id="{4F9DFF4C-E343-F35A-95B6-7CAD1F1A5BFD}"/>
              </a:ext>
            </a:extLst>
          </p:cNvPr>
          <p:cNvSpPr>
            <a:spLocks noGrp="1"/>
          </p:cNvSpPr>
          <p:nvPr>
            <p:ph type="sldNum" sz="quarter" idx="12"/>
          </p:nvPr>
        </p:nvSpPr>
        <p:spPr/>
        <p:txBody>
          <a:bodyPr/>
          <a:lstStyle/>
          <a:p>
            <a:fld id="{A69E00E3-DEE3-4217-B4F6-3EC050798811}" type="slidenum">
              <a:rPr lang="fr-FR" smtClean="0"/>
              <a:t>‹N°›</a:t>
            </a:fld>
            <a:endParaRPr lang="fr-FR" dirty="0"/>
          </a:p>
        </p:txBody>
      </p:sp>
    </p:spTree>
    <p:extLst>
      <p:ext uri="{BB962C8B-B14F-4D97-AF65-F5344CB8AC3E}">
        <p14:creationId xmlns:p14="http://schemas.microsoft.com/office/powerpoint/2010/main" val="79107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5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2"/>
            <a:ext cx="9144000" cy="6857999"/>
          </a:xfrm>
          <a:prstGeom prst="rect">
            <a:avLst/>
          </a:prstGeom>
        </p:spPr>
      </p:pic>
      <p:sp>
        <p:nvSpPr>
          <p:cNvPr id="6" name="Title 1"/>
          <p:cNvSpPr>
            <a:spLocks noGrp="1"/>
          </p:cNvSpPr>
          <p:nvPr>
            <p:ph type="title"/>
          </p:nvPr>
        </p:nvSpPr>
        <p:spPr>
          <a:xfrm>
            <a:off x="1781236" y="-1"/>
            <a:ext cx="6481451" cy="894765"/>
          </a:xfrm>
        </p:spPr>
        <p:txBody>
          <a:bodyPr>
            <a:normAutofit/>
          </a:bodyPr>
          <a:lstStyle>
            <a:lvl1pPr algn="l">
              <a:defRPr sz="1875">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2"/>
            <a:ext cx="609060" cy="365125"/>
          </a:xfrm>
        </p:spPr>
        <p:txBody>
          <a:bodyPr/>
          <a:lstStyle>
            <a:lvl1pPr algn="l">
              <a:defRPr sz="75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21470" y="8947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1563946" y="24220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a:extLst>
              <a:ext uri="{FF2B5EF4-FFF2-40B4-BE49-F238E27FC236}">
                <a16:creationId xmlns:a16="http://schemas.microsoft.com/office/drawing/2014/main" id="{9812EA78-6355-A080-3ED2-3A4048E64F8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21470" y="280970"/>
            <a:ext cx="1223020" cy="439200"/>
          </a:xfrm>
          <a:prstGeom prst="rect">
            <a:avLst/>
          </a:prstGeom>
        </p:spPr>
      </p:pic>
    </p:spTree>
    <p:extLst>
      <p:ext uri="{BB962C8B-B14F-4D97-AF65-F5344CB8AC3E}">
        <p14:creationId xmlns:p14="http://schemas.microsoft.com/office/powerpoint/2010/main" val="363196242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16/06/2025</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88224" y="1365715"/>
            <a:ext cx="2553180" cy="3004190"/>
          </a:xfrm>
          <a:prstGeom prst="rect">
            <a:avLst/>
          </a:prstGeom>
          <a:ln w="76200">
            <a:noFill/>
          </a:ln>
        </p:spPr>
      </p:pic>
      <p:sp>
        <p:nvSpPr>
          <p:cNvPr id="5" name="Espace réservé du contenu 4"/>
          <p:cNvSpPr>
            <a:spLocks noGrp="1"/>
          </p:cNvSpPr>
          <p:nvPr>
            <p:ph idx="1"/>
          </p:nvPr>
        </p:nvSpPr>
        <p:spPr>
          <a:xfrm>
            <a:off x="262787" y="1352685"/>
            <a:ext cx="8618426"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SCEA Borderie Plaire</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création d’un forage agricole</a:t>
            </a:r>
          </a:p>
          <a:p>
            <a:pPr marL="35560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Unité de gestion : </a:t>
            </a:r>
            <a:r>
              <a:rPr lang="fr-FR" altLang="fr-FR" sz="1800" dirty="0">
                <a:solidFill>
                  <a:srgbClr val="333399"/>
                </a:solidFill>
                <a:latin typeface="Trebuchet MS" panose="020B0603020202020204" pitchFamily="34" charset="0"/>
              </a:rPr>
              <a:t>Eocène Nord</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Contexte</a:t>
            </a:r>
            <a:r>
              <a:rPr lang="fr-FR" altLang="fr-FR" sz="1800" dirty="0">
                <a:solidFill>
                  <a:srgbClr val="333399"/>
                </a:solidFill>
                <a:latin typeface="Trebuchet MS" panose="020B0603020202020204" pitchFamily="34" charset="0"/>
              </a:rPr>
              <a:t> : arrachage de vignes, remplacement par des</a:t>
            </a:r>
          </a:p>
          <a:p>
            <a:pPr marL="457200" lvl="1" indent="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cultures irriguées sur 20 ha (maïs ou blé ou autre)</a:t>
            </a:r>
          </a:p>
          <a:p>
            <a:pPr marL="35560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Besoins :</a:t>
            </a:r>
          </a:p>
          <a:p>
            <a:pPr algn="just" defTabSz="914400">
              <a:spcBef>
                <a:spcPts val="300"/>
              </a:spcBef>
              <a:buClr>
                <a:srgbClr val="C0504D"/>
              </a:buClr>
              <a:buSzPct val="100000"/>
            </a:pPr>
            <a:r>
              <a:rPr lang="fr-FR" altLang="fr-FR" sz="1800" dirty="0">
                <a:solidFill>
                  <a:srgbClr val="333399"/>
                </a:solidFill>
                <a:latin typeface="Trebuchet MS" panose="020B0603020202020204" pitchFamily="34" charset="0"/>
              </a:rPr>
              <a:t>40 m</a:t>
            </a:r>
            <a:r>
              <a:rPr lang="fr-FR" altLang="fr-FR" sz="1800" baseline="30000" dirty="0">
                <a:solidFill>
                  <a:srgbClr val="333399"/>
                </a:solidFill>
                <a:latin typeface="Trebuchet MS" panose="020B0603020202020204" pitchFamily="34" charset="0"/>
              </a:rPr>
              <a:t>3</a:t>
            </a:r>
            <a:r>
              <a:rPr lang="fr-FR" altLang="fr-FR" sz="1800" dirty="0">
                <a:solidFill>
                  <a:srgbClr val="333399"/>
                </a:solidFill>
                <a:latin typeface="Trebuchet MS" panose="020B0603020202020204" pitchFamily="34" charset="0"/>
              </a:rPr>
              <a:t>/h et 60 000 m</a:t>
            </a:r>
            <a:r>
              <a:rPr lang="fr-FR" altLang="fr-FR" sz="1800" baseline="30000" dirty="0">
                <a:solidFill>
                  <a:srgbClr val="333399"/>
                </a:solidFill>
                <a:latin typeface="Trebuchet MS" panose="020B0603020202020204" pitchFamily="34" charset="0"/>
              </a:rPr>
              <a:t>3</a:t>
            </a:r>
            <a:r>
              <a:rPr lang="fr-FR" altLang="fr-FR" sz="1800" dirty="0">
                <a:solidFill>
                  <a:srgbClr val="333399"/>
                </a:solidFill>
                <a:latin typeface="Trebuchet MS" panose="020B0603020202020204" pitchFamily="34" charset="0"/>
              </a:rPr>
              <a:t>/an</a:t>
            </a:r>
          </a:p>
          <a:p>
            <a:pPr algn="just" defTabSz="914400">
              <a:spcBef>
                <a:spcPts val="300"/>
              </a:spcBef>
              <a:buClr>
                <a:srgbClr val="C0504D"/>
              </a:buClr>
              <a:buSzPct val="100000"/>
            </a:pPr>
            <a:r>
              <a:rPr lang="fr-FR" altLang="fr-FR" sz="1800" dirty="0">
                <a:solidFill>
                  <a:srgbClr val="333399"/>
                </a:solidFill>
                <a:latin typeface="Trebuchet MS" panose="020B0603020202020204" pitchFamily="34" charset="0"/>
              </a:rPr>
              <a:t>Forage de 60 m de profondeur à l’Eocène moyen</a:t>
            </a:r>
          </a:p>
          <a:p>
            <a:pPr marL="35560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Précédents avis </a:t>
            </a:r>
            <a:r>
              <a:rPr lang="fr-FR" altLang="fr-FR" sz="1800" dirty="0">
                <a:solidFill>
                  <a:srgbClr val="333399"/>
                </a:solidFill>
                <a:latin typeface="Trebuchet MS" panose="020B0603020202020204" pitchFamily="34" charset="0"/>
              </a:rPr>
              <a:t>: </a:t>
            </a:r>
          </a:p>
          <a:p>
            <a:pPr algn="just" defTabSz="914400">
              <a:spcBef>
                <a:spcPts val="300"/>
              </a:spcBef>
              <a:buClr>
                <a:srgbClr val="C0504D"/>
              </a:buClr>
              <a:buSzPct val="100000"/>
            </a:pPr>
            <a:r>
              <a:rPr lang="fr-FR" altLang="fr-FR" sz="1800" dirty="0">
                <a:solidFill>
                  <a:srgbClr val="333399"/>
                </a:solidFill>
                <a:latin typeface="Trebuchet MS" panose="020B0603020202020204" pitchFamily="34" charset="0"/>
              </a:rPr>
              <a:t>2023-070-ST : contribution jugeant le dossier incomplet</a:t>
            </a:r>
          </a:p>
          <a:p>
            <a:pPr algn="just" defTabSz="914400">
              <a:spcBef>
                <a:spcPts val="300"/>
              </a:spcBef>
              <a:buClr>
                <a:srgbClr val="C0504D"/>
              </a:buClr>
              <a:buSzPct val="100000"/>
            </a:pPr>
            <a:r>
              <a:rPr lang="fr-FR" altLang="fr-FR" sz="1800" dirty="0">
                <a:solidFill>
                  <a:srgbClr val="333399"/>
                </a:solidFill>
                <a:latin typeface="Trebuchet MS" panose="020B0603020202020204" pitchFamily="34" charset="0"/>
              </a:rPr>
              <a:t>2024-030-ST : avis jugeant le dossier complet bien que la justification de l’optimisation des usages pouvait être sujette à caution</a:t>
            </a:r>
          </a:p>
          <a:p>
            <a:pPr algn="just" defTabSz="914400">
              <a:spcBef>
                <a:spcPts val="300"/>
              </a:spcBef>
              <a:buClr>
                <a:srgbClr val="C0504D"/>
              </a:buClr>
              <a:buSzPct val="100000"/>
            </a:pPr>
            <a:r>
              <a:rPr lang="fr-FR" altLang="fr-FR" sz="1800" b="1" u="sng" dirty="0">
                <a:solidFill>
                  <a:srgbClr val="333399"/>
                </a:solidFill>
                <a:latin typeface="Trebuchet MS" panose="020B0603020202020204" pitchFamily="34" charset="0"/>
              </a:rPr>
              <a:t>2025-003-ST : projet jugé non compatible avec le SAGE Nappes profondes de Gironde et non conforme à son règlement</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518098" y="1518935"/>
            <a:ext cx="3870326" cy="901953"/>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435869"/>
              <a:gd name="connsiteY0" fmla="*/ 0 h 18337121"/>
              <a:gd name="connsiteX1" fmla="*/ 1435869 w 1435869"/>
              <a:gd name="connsiteY1" fmla="*/ 18337121 h 18337121"/>
              <a:gd name="connsiteX0" fmla="*/ 0 w 1460337"/>
              <a:gd name="connsiteY0" fmla="*/ 0 h 19155201"/>
              <a:gd name="connsiteX1" fmla="*/ 1460337 w 1460337"/>
              <a:gd name="connsiteY1" fmla="*/ 19155201 h 19155201"/>
              <a:gd name="connsiteX0" fmla="*/ 0 w 1460337"/>
              <a:gd name="connsiteY0" fmla="*/ 0 h 19155201"/>
              <a:gd name="connsiteX1" fmla="*/ 1460337 w 1460337"/>
              <a:gd name="connsiteY1" fmla="*/ 19155201 h 19155201"/>
              <a:gd name="connsiteX0" fmla="*/ 0 w 1460337"/>
              <a:gd name="connsiteY0" fmla="*/ 7451 h 19162652"/>
              <a:gd name="connsiteX1" fmla="*/ 1460337 w 1460337"/>
              <a:gd name="connsiteY1" fmla="*/ 19162652 h 19162652"/>
              <a:gd name="connsiteX0" fmla="*/ 0 w 1427714"/>
              <a:gd name="connsiteY0" fmla="*/ 6605 h 19831144"/>
              <a:gd name="connsiteX1" fmla="*/ 1427714 w 1427714"/>
              <a:gd name="connsiteY1" fmla="*/ 19831144 h 19831144"/>
            </a:gdLst>
            <a:ahLst/>
            <a:cxnLst>
              <a:cxn ang="0">
                <a:pos x="connsiteX0" y="connsiteY0"/>
              </a:cxn>
              <a:cxn ang="0">
                <a:pos x="connsiteX1" y="connsiteY1"/>
              </a:cxn>
            </a:cxnLst>
            <a:rect l="l" t="t" r="r" b="b"/>
            <a:pathLst>
              <a:path w="1427714" h="19831144">
                <a:moveTo>
                  <a:pt x="0" y="6605"/>
                </a:moveTo>
                <a:cubicBezTo>
                  <a:pt x="1114135" y="-219125"/>
                  <a:pt x="1367078" y="5320200"/>
                  <a:pt x="1427714" y="19831144"/>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2" name="Espace réservé du contenu 4">
            <a:extLst>
              <a:ext uri="{FF2B5EF4-FFF2-40B4-BE49-F238E27FC236}">
                <a16:creationId xmlns:a16="http://schemas.microsoft.com/office/drawing/2014/main" id="{0AB55310-16D1-8B50-322C-879E9397CA77}"/>
              </a:ext>
            </a:extLst>
          </p:cNvPr>
          <p:cNvSpPr>
            <a:spLocks noGrp="1"/>
          </p:cNvSpPr>
          <p:nvPr>
            <p:ph idx="1"/>
          </p:nvPr>
        </p:nvSpPr>
        <p:spPr>
          <a:xfrm>
            <a:off x="262787" y="1340768"/>
            <a:ext cx="8629693" cy="5182134"/>
          </a:xfrm>
        </p:spPr>
        <p:txBody>
          <a:bodyPr>
            <a:noAutofit/>
          </a:bodyPr>
          <a:lstStyle/>
          <a:p>
            <a:pPr marL="355600" indent="-355600" algn="just" defTabSz="914400">
              <a:spcBef>
                <a:spcPts val="600"/>
              </a:spcBef>
              <a:buClr>
                <a:srgbClr val="C0504D"/>
              </a:buClr>
              <a:buSzPct val="100000"/>
              <a:buNone/>
            </a:pPr>
            <a:r>
              <a:rPr lang="fr-FR" altLang="fr-FR" sz="1800" b="1" dirty="0">
                <a:solidFill>
                  <a:schemeClr val="accent6">
                    <a:lumMod val="75000"/>
                  </a:schemeClr>
                </a:solidFill>
              </a:rPr>
              <a:t>AP de rejet :</a:t>
            </a:r>
          </a:p>
          <a:p>
            <a:pPr marL="355600" indent="-355600" algn="just" defTabSz="914400">
              <a:spcBef>
                <a:spcPts val="600"/>
              </a:spcBef>
              <a:buClr>
                <a:srgbClr val="C0504D"/>
              </a:buClr>
              <a:buSzPct val="100000"/>
              <a:buNone/>
            </a:pPr>
            <a:r>
              <a:rPr lang="fr-FR" altLang="fr-FR" sz="1800" dirty="0">
                <a:solidFill>
                  <a:srgbClr val="333399"/>
                </a:solidFill>
              </a:rPr>
              <a:t>Considérant :</a:t>
            </a:r>
          </a:p>
          <a:p>
            <a:pPr marL="342900" indent="-342900" algn="just">
              <a:spcBef>
                <a:spcPts val="600"/>
              </a:spcBef>
              <a:buClr>
                <a:schemeClr val="accent6">
                  <a:lumMod val="75000"/>
                </a:schemeClr>
              </a:buClr>
              <a:buSzPct val="100000"/>
              <a:buFont typeface="Arial" panose="020B0604020202020204" pitchFamily="34" charset="0"/>
              <a:buChar char="•"/>
            </a:pPr>
            <a:r>
              <a:rPr lang="fr-FR" sz="1800" dirty="0">
                <a:solidFill>
                  <a:srgbClr val="0070C0"/>
                </a:solidFill>
              </a:rPr>
              <a:t>que les compléments du 23 octobre 2024 ne permettent pas de prévenir de manière satisfaisante les dangers ou inconvénients du projet sur les intérêts mentionnés à l’article L.181-3 CE et d’assurer sa compatibilité avec les règles mentionnées à l’article L.181-4 du même code ;</a:t>
            </a:r>
          </a:p>
          <a:p>
            <a:pPr marL="342900" indent="-342900" algn="just">
              <a:spcBef>
                <a:spcPts val="600"/>
              </a:spcBef>
              <a:buClr>
                <a:schemeClr val="accent6">
                  <a:lumMod val="75000"/>
                </a:schemeClr>
              </a:buClr>
              <a:buSzPct val="100000"/>
              <a:buFont typeface="Arial" panose="020B0604020202020204" pitchFamily="34" charset="0"/>
              <a:buChar char="•"/>
            </a:pPr>
            <a:r>
              <a:rPr lang="fr-FR" sz="1800" dirty="0"/>
              <a:t>que le projet prévoit </a:t>
            </a:r>
            <a:r>
              <a:rPr lang="fr-FR" sz="1800" b="1" u="sng" dirty="0"/>
              <a:t>un prélèvement supplémentaire à l’échelle de l’exploitation, sans démontrer la mise en œuvre d’une recherche complète de ressources alternatives</a:t>
            </a:r>
            <a:r>
              <a:rPr lang="fr-FR" sz="1800" dirty="0"/>
              <a:t> ;</a:t>
            </a:r>
          </a:p>
          <a:p>
            <a:pPr marL="342900" indent="-342900" algn="just">
              <a:spcBef>
                <a:spcPts val="600"/>
              </a:spcBef>
              <a:buClr>
                <a:schemeClr val="accent6">
                  <a:lumMod val="75000"/>
                </a:schemeClr>
              </a:buClr>
              <a:buSzPct val="100000"/>
              <a:buFont typeface="Arial" panose="020B0604020202020204" pitchFamily="34" charset="0"/>
              <a:buChar char="•"/>
            </a:pPr>
            <a:r>
              <a:rPr lang="fr-FR" sz="1800" dirty="0">
                <a:solidFill>
                  <a:srgbClr val="0070C0"/>
                </a:solidFill>
              </a:rPr>
              <a:t>que, s’agissant de l’optimisation des usages, l’arrosage de nuit en période estivale décrit dans le projet n’est pas compatible avec la durée moyenne des nuits sur la période considérée ;</a:t>
            </a:r>
          </a:p>
          <a:p>
            <a:pPr marL="342900" indent="-342900" algn="just">
              <a:spcBef>
                <a:spcPts val="600"/>
              </a:spcBef>
              <a:buClr>
                <a:schemeClr val="accent6">
                  <a:lumMod val="75000"/>
                </a:schemeClr>
              </a:buClr>
              <a:buSzPct val="100000"/>
              <a:buFont typeface="Arial" panose="020B0604020202020204" pitchFamily="34" charset="0"/>
              <a:buChar char="•"/>
            </a:pPr>
            <a:r>
              <a:rPr lang="fr-FR" sz="1800" dirty="0"/>
              <a:t>que, si le projet prévoit l’abandon de 3 des 4 prélèvements autorisés via l’OUGC Dordogne, </a:t>
            </a:r>
            <a:r>
              <a:rPr lang="fr-FR" sz="1800" b="1" u="sng" dirty="0"/>
              <a:t>les éléments apportés sont insuffisants pour analyser l’impact de l’exploitation d’un prélèvement supplémentaire sur la ressource en eau</a:t>
            </a:r>
            <a:r>
              <a:rPr lang="fr-FR" sz="1800" dirty="0"/>
              <a:t> ;</a:t>
            </a:r>
          </a:p>
        </p:txBody>
      </p:sp>
    </p:spTree>
    <p:extLst>
      <p:ext uri="{BB962C8B-B14F-4D97-AF65-F5344CB8AC3E}">
        <p14:creationId xmlns:p14="http://schemas.microsoft.com/office/powerpoint/2010/main" val="1628614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03BE8-3D45-A456-D745-BA8FD2742621}"/>
            </a:ext>
          </a:extLst>
        </p:cNvPr>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8AFC3FA8-1C5B-3C42-18C1-45C6C6D982A6}"/>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2" name="Espace réservé du contenu 4">
            <a:extLst>
              <a:ext uri="{FF2B5EF4-FFF2-40B4-BE49-F238E27FC236}">
                <a16:creationId xmlns:a16="http://schemas.microsoft.com/office/drawing/2014/main" id="{C712D5E7-074D-68F8-9A76-7F4E1CF81B13}"/>
              </a:ext>
            </a:extLst>
          </p:cNvPr>
          <p:cNvSpPr>
            <a:spLocks noGrp="1"/>
          </p:cNvSpPr>
          <p:nvPr>
            <p:ph idx="1"/>
          </p:nvPr>
        </p:nvSpPr>
        <p:spPr>
          <a:xfrm>
            <a:off x="262787" y="1340768"/>
            <a:ext cx="8629693" cy="4968552"/>
          </a:xfrm>
        </p:spPr>
        <p:txBody>
          <a:bodyPr>
            <a:noAutofit/>
          </a:bodyPr>
          <a:lstStyle/>
          <a:p>
            <a:pPr marL="355600" indent="-355600" algn="just" defTabSz="914400">
              <a:spcBef>
                <a:spcPts val="600"/>
              </a:spcBef>
              <a:buClr>
                <a:srgbClr val="C0504D"/>
              </a:buClr>
              <a:buSzPct val="100000"/>
              <a:buNone/>
            </a:pPr>
            <a:r>
              <a:rPr lang="fr-FR" altLang="fr-FR" sz="1800" b="1" dirty="0">
                <a:solidFill>
                  <a:schemeClr val="accent6">
                    <a:lumMod val="75000"/>
                  </a:schemeClr>
                </a:solidFill>
              </a:rPr>
              <a:t>AP de rejet (suite) : </a:t>
            </a:r>
            <a:endParaRPr lang="fr-FR" altLang="fr-FR" sz="1800" dirty="0">
              <a:solidFill>
                <a:srgbClr val="333399"/>
              </a:solidFill>
            </a:endParaRPr>
          </a:p>
          <a:p>
            <a:pPr algn="just">
              <a:spcBef>
                <a:spcPts val="300"/>
              </a:spcBef>
              <a:buClr>
                <a:schemeClr val="accent6">
                  <a:lumMod val="75000"/>
                </a:schemeClr>
              </a:buClr>
              <a:buSzPct val="100000"/>
              <a:buFont typeface="Arial" panose="020B0604020202020204" pitchFamily="34" charset="0"/>
              <a:buChar char="•"/>
            </a:pPr>
            <a:r>
              <a:rPr lang="fr-FR" sz="1800" dirty="0"/>
              <a:t>que le </a:t>
            </a:r>
            <a:r>
              <a:rPr lang="fr-FR" sz="1800" b="1" u="sng" dirty="0"/>
              <a:t>débit d’exploitation recherché entraîne un risque de dénoyage du réservoir de l’Eocène moyen </a:t>
            </a:r>
            <a:r>
              <a:rPr lang="fr-FR" sz="1800" dirty="0"/>
              <a:t>;</a:t>
            </a:r>
          </a:p>
          <a:p>
            <a:pPr marL="342900" indent="-342900" algn="just">
              <a:spcBef>
                <a:spcPts val="600"/>
              </a:spcBef>
              <a:buClr>
                <a:schemeClr val="accent6">
                  <a:lumMod val="75000"/>
                </a:schemeClr>
              </a:buClr>
              <a:buSzPct val="100000"/>
              <a:buFont typeface="Arial" panose="020B0604020202020204" pitchFamily="34" charset="0"/>
              <a:buChar char="•"/>
            </a:pPr>
            <a:r>
              <a:rPr lang="fr-FR" altLang="fr-FR" sz="1800" dirty="0">
                <a:solidFill>
                  <a:srgbClr val="333399"/>
                </a:solidFill>
              </a:rPr>
              <a:t>que </a:t>
            </a:r>
            <a:r>
              <a:rPr lang="fr-FR" altLang="fr-FR" sz="1800" b="1" u="sng" dirty="0">
                <a:solidFill>
                  <a:srgbClr val="333399"/>
                </a:solidFill>
              </a:rPr>
              <a:t>l’unité de gestion Eocène Nord présente un cumul des prélèvements effectifs proche du VMPO arrêté dans le SAGE Nappes profondes et que ce dernier donne la priorité à l’alimentation en eau potable sur les autres usages en cas de nécessité d’arbitrage</a:t>
            </a:r>
            <a:r>
              <a:rPr lang="fr-FR" altLang="fr-FR" sz="1800" dirty="0">
                <a:solidFill>
                  <a:srgbClr val="333399"/>
                </a:solidFill>
              </a:rPr>
              <a:t> ;</a:t>
            </a:r>
          </a:p>
          <a:p>
            <a:pPr marL="342900" indent="-342900" algn="just">
              <a:spcBef>
                <a:spcPts val="600"/>
              </a:spcBef>
              <a:buClr>
                <a:schemeClr val="accent6">
                  <a:lumMod val="75000"/>
                </a:schemeClr>
              </a:buClr>
              <a:buSzPct val="100000"/>
              <a:buFont typeface="Arial" panose="020B0604020202020204" pitchFamily="34" charset="0"/>
              <a:buChar char="•"/>
            </a:pPr>
            <a:r>
              <a:rPr lang="fr-FR" altLang="fr-FR" sz="1800" b="1" u="sng" dirty="0">
                <a:solidFill>
                  <a:srgbClr val="333399"/>
                </a:solidFill>
              </a:rPr>
              <a:t>que la CLE du SAGE Nappes profondes, dans son avis du 20 janvier 2025, a jugé le projet non compatible et non conforme à son règlement </a:t>
            </a:r>
            <a:r>
              <a:rPr lang="fr-FR" altLang="fr-FR" sz="1800" dirty="0">
                <a:solidFill>
                  <a:srgbClr val="333399"/>
                </a:solidFill>
              </a:rPr>
              <a:t>;</a:t>
            </a:r>
          </a:p>
          <a:p>
            <a:pPr marL="342900" indent="-342900" algn="just">
              <a:spcBef>
                <a:spcPts val="600"/>
              </a:spcBef>
              <a:buClr>
                <a:schemeClr val="accent6">
                  <a:lumMod val="75000"/>
                </a:schemeClr>
              </a:buClr>
              <a:buSzPct val="100000"/>
              <a:buFont typeface="Arial" panose="020B0604020202020204" pitchFamily="34" charset="0"/>
              <a:buChar char="•"/>
            </a:pPr>
            <a:r>
              <a:rPr lang="fr-FR" altLang="fr-FR" sz="1800" dirty="0">
                <a:solidFill>
                  <a:srgbClr val="333399"/>
                </a:solidFill>
              </a:rPr>
              <a:t>que </a:t>
            </a:r>
            <a:r>
              <a:rPr lang="fr-FR" altLang="fr-FR" sz="1800" b="1" u="sng" dirty="0">
                <a:solidFill>
                  <a:srgbClr val="333399"/>
                </a:solidFill>
              </a:rPr>
              <a:t>les compléments apportés ne permettent pas de répondre aux enjeux du SAGE Nappes profondes </a:t>
            </a:r>
            <a:r>
              <a:rPr lang="fr-FR" altLang="fr-FR" sz="1800" dirty="0">
                <a:solidFill>
                  <a:srgbClr val="333399"/>
                </a:solidFill>
              </a:rPr>
              <a:t>de Gironde et du SAGE Isle-Dronne ;</a:t>
            </a:r>
          </a:p>
          <a:p>
            <a:pPr marL="342900" indent="-342900" algn="just">
              <a:spcBef>
                <a:spcPts val="600"/>
              </a:spcBef>
              <a:buClr>
                <a:schemeClr val="accent6">
                  <a:lumMod val="75000"/>
                </a:schemeClr>
              </a:buClr>
              <a:buSzPct val="100000"/>
              <a:buFont typeface="Arial" panose="020B0604020202020204" pitchFamily="34" charset="0"/>
              <a:buChar char="•"/>
            </a:pPr>
            <a:r>
              <a:rPr lang="fr-FR" altLang="fr-FR" sz="1800" dirty="0">
                <a:solidFill>
                  <a:srgbClr val="0070C0"/>
                </a:solidFill>
              </a:rPr>
              <a:t>que conformément à l’article R.181-34 du code de l’environnement, le Préfet est tenu de rejeter la demande d’autorisation lorsque, malgré la ou les demande(s) de régularisation qui ont été adressée(s), le dossier est demeuré incomplet ou irrégulier ;</a:t>
            </a:r>
          </a:p>
          <a:p>
            <a:pPr marL="0" indent="0" algn="ctr">
              <a:spcBef>
                <a:spcPts val="1200"/>
              </a:spcBef>
              <a:buClr>
                <a:schemeClr val="accent2"/>
              </a:buClr>
              <a:buSzPct val="100000"/>
              <a:buNone/>
            </a:pPr>
            <a:r>
              <a:rPr lang="fr-FR" altLang="fr-FR" sz="1800" b="1" dirty="0">
                <a:solidFill>
                  <a:srgbClr val="333399"/>
                </a:solidFill>
              </a:rPr>
              <a:t>la demande d’autorisation environnementale est rejetée</a:t>
            </a:r>
            <a:r>
              <a:rPr lang="fr-FR" altLang="fr-FR" sz="1800" dirty="0">
                <a:solidFill>
                  <a:srgbClr val="333399"/>
                </a:solidFill>
              </a:rPr>
              <a:t>.</a:t>
            </a:r>
          </a:p>
        </p:txBody>
      </p:sp>
    </p:spTree>
    <p:extLst>
      <p:ext uri="{BB962C8B-B14F-4D97-AF65-F5344CB8AC3E}">
        <p14:creationId xmlns:p14="http://schemas.microsoft.com/office/powerpoint/2010/main" val="1621555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5495</TotalTime>
  <Words>430</Words>
  <Application>Microsoft Office PowerPoint</Application>
  <PresentationFormat>Affichage à l'écran (4:3)</PresentationFormat>
  <Paragraphs>28</Paragraphs>
  <Slides>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vt:i4>
      </vt:variant>
    </vt:vector>
  </HeadingPairs>
  <TitlesOfParts>
    <vt:vector size="7" baseType="lpstr">
      <vt:lpstr>Arial</vt:lpstr>
      <vt:lpstr>Calibri</vt:lpstr>
      <vt:lpstr>Trebuchet MS</vt:lpstr>
      <vt:lpstr>Office Theme</vt:lpstr>
      <vt:lpstr>Présentation PowerPoint</vt:lpstr>
      <vt:lpstr>Présentation PowerPoint</vt:lpstr>
      <vt:lpstr>Présentation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291</cp:revision>
  <cp:lastPrinted>2025-06-16T08:42:24Z</cp:lastPrinted>
  <dcterms:created xsi:type="dcterms:W3CDTF">2015-09-15T19:44:09Z</dcterms:created>
  <dcterms:modified xsi:type="dcterms:W3CDTF">2025-06-16T08:44:27Z</dcterms:modified>
</cp:coreProperties>
</file>