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341" r:id="rId3"/>
    <p:sldId id="342" r:id="rId4"/>
    <p:sldId id="343" r:id="rId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1DE"/>
    <a:srgbClr val="1341A1"/>
    <a:srgbClr val="FFCC00"/>
    <a:srgbClr val="0564A5"/>
    <a:srgbClr val="0D709F"/>
    <a:srgbClr val="333399"/>
    <a:srgbClr val="FF0000"/>
    <a:srgbClr val="D9D9D9"/>
    <a:srgbClr val="006600"/>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02" d="100"/>
          <a:sy n="102" d="100"/>
        </p:scale>
        <p:origin x="1764" y="10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13/06/2025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13/06/2025</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arte, texte, diagramme, atlas&#10;&#10;Le contenu généré par l’IA peut être incorrect.">
            <a:extLst>
              <a:ext uri="{FF2B5EF4-FFF2-40B4-BE49-F238E27FC236}">
                <a16:creationId xmlns:a16="http://schemas.microsoft.com/office/drawing/2014/main" id="{96D80AA5-FAB5-F9E3-3D1B-815159714CB8}"/>
              </a:ext>
            </a:extLst>
          </p:cNvPr>
          <p:cNvPicPr>
            <a:picLocks noChangeAspect="1"/>
          </p:cNvPicPr>
          <p:nvPr/>
        </p:nvPicPr>
        <p:blipFill>
          <a:blip r:embed="rId2" cstate="print">
            <a:extLst>
              <a:ext uri="{28A0092B-C50C-407E-A947-70E740481C1C}">
                <a14:useLocalDpi xmlns:a14="http://schemas.microsoft.com/office/drawing/2010/main" val="0"/>
              </a:ext>
            </a:extLst>
          </a:blip>
          <a:srcRect t="2153" r="43861" b="2153"/>
          <a:stretch>
            <a:fillRect/>
          </a:stretch>
        </p:blipFill>
        <p:spPr>
          <a:xfrm>
            <a:off x="6953061" y="1426289"/>
            <a:ext cx="2190939" cy="2641003"/>
          </a:xfrm>
          <a:prstGeom prst="rect">
            <a:avLst/>
          </a:prstGeom>
        </p:spPr>
      </p:pic>
      <p:sp>
        <p:nvSpPr>
          <p:cNvPr id="5" name="Espace réservé du contenu 4"/>
          <p:cNvSpPr>
            <a:spLocks noGrp="1"/>
          </p:cNvSpPr>
          <p:nvPr>
            <p:ph idx="1"/>
          </p:nvPr>
        </p:nvSpPr>
        <p:spPr>
          <a:xfrm>
            <a:off x="262788" y="1472184"/>
            <a:ext cx="6690273" cy="5050718"/>
          </a:xfrm>
        </p:spPr>
        <p:txBody>
          <a:bodyPr>
            <a:noAutofit/>
          </a:bodyPr>
          <a:lstStyle/>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Pétitionnaire :</a:t>
            </a:r>
            <a:r>
              <a:rPr lang="fr-FR" altLang="fr-FR" sz="1600" dirty="0">
                <a:solidFill>
                  <a:srgbClr val="333399"/>
                </a:solidFill>
                <a:latin typeface="Trebuchet MS" panose="020B0603020202020204" pitchFamily="34" charset="0"/>
              </a:rPr>
              <a:t> INRAE de Villenave d’Ornon</a:t>
            </a:r>
          </a:p>
          <a:p>
            <a:pPr marL="35560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Projet : </a:t>
            </a:r>
            <a:r>
              <a:rPr lang="fr-FR" altLang="fr-FR" sz="1600" dirty="0">
                <a:solidFill>
                  <a:srgbClr val="333399"/>
                </a:solidFill>
                <a:latin typeface="Trebuchet MS" panose="020B0603020202020204" pitchFamily="34" charset="0"/>
              </a:rPr>
              <a:t>régularisation administrative des forages du site</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Pièces examinées :</a:t>
            </a:r>
            <a:r>
              <a:rPr lang="fr-FR" altLang="fr-FR" sz="1600" dirty="0">
                <a:solidFill>
                  <a:srgbClr val="333399"/>
                </a:solidFill>
                <a:latin typeface="Trebuchet MS" panose="020B0603020202020204" pitchFamily="34" charset="0"/>
              </a:rPr>
              <a:t> demande d’avis de principe (v. juin 2025)</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Unité de gestion :</a:t>
            </a:r>
            <a:r>
              <a:rPr lang="fr-FR" altLang="fr-FR" sz="1600" dirty="0">
                <a:solidFill>
                  <a:srgbClr val="333399"/>
                </a:solidFill>
                <a:latin typeface="Trebuchet MS" panose="020B0603020202020204" pitchFamily="34" charset="0"/>
              </a:rPr>
              <a:t> Oligocène Centre à l’équilibre (zone à risque de</a:t>
            </a:r>
          </a:p>
          <a:p>
            <a:pPr marL="355600" lvl="0" indent="-355600" algn="just" defTabSz="914400">
              <a:spcBef>
                <a:spcPts val="0"/>
              </a:spcBef>
              <a:buClr>
                <a:srgbClr val="C0504D"/>
              </a:buClr>
              <a:buSzPct val="100000"/>
              <a:buNone/>
            </a:pPr>
            <a:r>
              <a:rPr lang="fr-FR" altLang="fr-FR" sz="1600" dirty="0">
                <a:solidFill>
                  <a:srgbClr val="333399"/>
                </a:solidFill>
                <a:latin typeface="Trebuchet MS" panose="020B0603020202020204" pitchFamily="34" charset="0"/>
              </a:rPr>
              <a:t>		             dénoyage) et Eocène Centre déficitaire</a:t>
            </a:r>
          </a:p>
          <a:p>
            <a:pPr marL="355600" lvl="0" indent="-355600" algn="just" defTabSz="914400">
              <a:spcBef>
                <a:spcPts val="600"/>
              </a:spcBef>
              <a:buClr>
                <a:srgbClr val="C0504D"/>
              </a:buClr>
              <a:buSzPct val="100000"/>
              <a:buNone/>
            </a:pPr>
            <a:endParaRPr lang="fr-FR" altLang="fr-FR" sz="4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600" i="1" dirty="0">
                <a:solidFill>
                  <a:srgbClr val="333399"/>
                </a:solidFill>
              </a:rPr>
              <a:t>Contexte</a:t>
            </a:r>
            <a:r>
              <a:rPr lang="fr-FR" altLang="fr-FR" sz="1600" dirty="0">
                <a:solidFill>
                  <a:srgbClr val="333399"/>
                </a:solidFill>
              </a:rPr>
              <a:t> :</a:t>
            </a:r>
          </a:p>
          <a:p>
            <a:pPr marL="0" lvl="0" indent="0" algn="just" defTabSz="914400">
              <a:spcBef>
                <a:spcPts val="600"/>
              </a:spcBef>
              <a:buClr>
                <a:srgbClr val="C0504D"/>
              </a:buClr>
              <a:buSzPct val="100000"/>
              <a:buNone/>
            </a:pPr>
            <a:r>
              <a:rPr lang="fr-FR" altLang="fr-FR" sz="1600" dirty="0">
                <a:solidFill>
                  <a:srgbClr val="333399"/>
                </a:solidFill>
              </a:rPr>
              <a:t>L’INRAE a 4 forages sur son site de Villenave d’Ornon. Aucun ne dispose d’une autorisation de prélèvement :</a:t>
            </a: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Régularisation de forages pour l’INRAE de Villenave d’Ornon</a:t>
            </a:r>
          </a:p>
        </p:txBody>
      </p:sp>
      <p:sp>
        <p:nvSpPr>
          <p:cNvPr id="7" name="Forme libre 6"/>
          <p:cNvSpPr/>
          <p:nvPr/>
        </p:nvSpPr>
        <p:spPr>
          <a:xfrm rot="21304624">
            <a:off x="4513329" y="1469746"/>
            <a:ext cx="3331323" cy="1518784"/>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Espace réservé du contenu 4">
            <a:extLst>
              <a:ext uri="{FF2B5EF4-FFF2-40B4-BE49-F238E27FC236}">
                <a16:creationId xmlns:a16="http://schemas.microsoft.com/office/drawing/2014/main" id="{3A8CBFE3-1769-2445-FC99-E4A78BE58706}"/>
              </a:ext>
            </a:extLst>
          </p:cNvPr>
          <p:cNvSpPr txBox="1">
            <a:spLocks/>
          </p:cNvSpPr>
          <p:nvPr/>
        </p:nvSpPr>
        <p:spPr>
          <a:xfrm>
            <a:off x="262788" y="4067292"/>
            <a:ext cx="8618424" cy="2314654"/>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42913" indent="-263525" algn="just" defTabSz="914400">
              <a:spcBef>
                <a:spcPts val="600"/>
              </a:spcBef>
              <a:buClr>
                <a:schemeClr val="accent6">
                  <a:lumMod val="75000"/>
                </a:schemeClr>
              </a:buClr>
              <a:buSzPct val="100000"/>
            </a:pPr>
            <a:r>
              <a:rPr lang="fr-FR" altLang="fr-FR" sz="1600" dirty="0">
                <a:solidFill>
                  <a:srgbClr val="333399"/>
                </a:solidFill>
              </a:rPr>
              <a:t>Forage BSS001ZHXX et BSS001ZHNF à l’Oligocène qui ne sont plus exploités</a:t>
            </a:r>
          </a:p>
          <a:p>
            <a:pPr marL="179388" indent="0" algn="r" defTabSz="914400">
              <a:spcBef>
                <a:spcPts val="0"/>
              </a:spcBef>
              <a:buClr>
                <a:schemeClr val="accent6">
                  <a:lumMod val="75000"/>
                </a:schemeClr>
              </a:buClr>
              <a:buSzPct val="100000"/>
              <a:buNone/>
            </a:pPr>
            <a:r>
              <a:rPr lang="fr-FR" altLang="fr-FR" sz="1600" dirty="0">
                <a:solidFill>
                  <a:schemeClr val="accent6">
                    <a:lumMod val="75000"/>
                  </a:schemeClr>
                </a:solidFill>
                <a:cs typeface="Arial" panose="020B0604020202020204" pitchFamily="34" charset="0"/>
              </a:rPr>
              <a:t>→ projet INRAE = abandon de ces ouvrages dans les règles de l’art</a:t>
            </a:r>
            <a:endParaRPr lang="fr-FR" altLang="fr-FR" sz="1600" dirty="0">
              <a:solidFill>
                <a:srgbClr val="333399"/>
              </a:solidFill>
              <a:cs typeface="Arial" panose="020B0604020202020204" pitchFamily="34" charset="0"/>
            </a:endParaRPr>
          </a:p>
          <a:p>
            <a:pPr marL="442913" indent="-263525" algn="just" defTabSz="914400">
              <a:spcBef>
                <a:spcPts val="600"/>
              </a:spcBef>
              <a:buClr>
                <a:schemeClr val="accent6">
                  <a:lumMod val="75000"/>
                </a:schemeClr>
              </a:buClr>
              <a:buSzPct val="100000"/>
            </a:pPr>
            <a:r>
              <a:rPr lang="fr-FR" altLang="fr-FR" sz="1600" dirty="0">
                <a:solidFill>
                  <a:srgbClr val="333399"/>
                </a:solidFill>
                <a:cs typeface="Arial" panose="020B0604020202020204" pitchFamily="34" charset="0"/>
              </a:rPr>
              <a:t>Forage BSS001ZJCK à l’Eocène : exploitation du forage stoppée en 2017-2018 (dysfonctionnement pompe), INRAE utilise depuis l’eau du réseau public pour son AEP		         </a:t>
            </a:r>
            <a:r>
              <a:rPr lang="fr-FR" altLang="fr-FR" sz="1600" dirty="0">
                <a:solidFill>
                  <a:schemeClr val="accent6">
                    <a:lumMod val="75000"/>
                  </a:schemeClr>
                </a:solidFill>
                <a:cs typeface="Arial" panose="020B0604020202020204" pitchFamily="34" charset="0"/>
              </a:rPr>
              <a:t>→ projet INRAE = abandon de cet ouvrage dans les règles de l’art</a:t>
            </a:r>
          </a:p>
          <a:p>
            <a:pPr marL="442913" indent="-263525" algn="just" defTabSz="914400">
              <a:spcBef>
                <a:spcPts val="600"/>
              </a:spcBef>
              <a:buClr>
                <a:schemeClr val="accent6">
                  <a:lumMod val="75000"/>
                </a:schemeClr>
              </a:buClr>
              <a:buSzPct val="100000"/>
            </a:pPr>
            <a:r>
              <a:rPr lang="fr-FR" altLang="fr-FR" sz="1600" dirty="0">
                <a:solidFill>
                  <a:srgbClr val="333399"/>
                </a:solidFill>
                <a:cs typeface="Arial" panose="020B0604020202020204" pitchFamily="34" charset="0"/>
              </a:rPr>
              <a:t>Forage BSS001ZHNS (dit « Pelouse ») à l’Oligocène</a:t>
            </a:r>
          </a:p>
          <a:p>
            <a:pPr marL="179388" indent="0" algn="r" defTabSz="914400">
              <a:spcBef>
                <a:spcPts val="0"/>
              </a:spcBef>
              <a:buClr>
                <a:schemeClr val="accent6">
                  <a:lumMod val="75000"/>
                </a:schemeClr>
              </a:buClr>
              <a:buSzPct val="100000"/>
              <a:buNone/>
            </a:pPr>
            <a:r>
              <a:rPr lang="fr-FR" altLang="fr-FR" sz="1600" dirty="0">
                <a:solidFill>
                  <a:srgbClr val="333399"/>
                </a:solidFill>
                <a:cs typeface="Arial" panose="020B0604020202020204" pitchFamily="34" charset="0"/>
              </a:rPr>
              <a:t> </a:t>
            </a:r>
            <a:r>
              <a:rPr lang="fr-FR" altLang="fr-FR" sz="1600" dirty="0">
                <a:solidFill>
                  <a:schemeClr val="accent6">
                    <a:lumMod val="75000"/>
                  </a:schemeClr>
                </a:solidFill>
                <a:cs typeface="Arial" panose="020B0604020202020204" pitchFamily="34" charset="0"/>
              </a:rPr>
              <a:t>→ projet INRAE = exploitation de cet ouvrage pour l’arrosage de cultures expérimentales (vignes, serres, bassins d’horticulture)</a:t>
            </a:r>
            <a:endParaRPr lang="fr-FR" altLang="fr-FR" sz="1600" dirty="0">
              <a:solidFill>
                <a:schemeClr val="accent6">
                  <a:lumMod val="75000"/>
                </a:schemeClr>
              </a:solidFill>
            </a:endParaRP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57BB-ED70-A7BD-B161-F0300AED469D}"/>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EFC31235-8893-4A44-78A9-3AE83038080E}"/>
              </a:ext>
            </a:extLst>
          </p:cNvPr>
          <p:cNvSpPr>
            <a:spLocks noGrp="1"/>
          </p:cNvSpPr>
          <p:nvPr>
            <p:ph idx="1"/>
          </p:nvPr>
        </p:nvSpPr>
        <p:spPr>
          <a:xfrm>
            <a:off x="263369" y="1483741"/>
            <a:ext cx="8617262" cy="4680941"/>
          </a:xfrm>
        </p:spPr>
        <p:txBody>
          <a:bodyPr>
            <a:noAutofit/>
          </a:bodyPr>
          <a:lstStyle/>
          <a:p>
            <a:pPr marL="0" indent="0" algn="just">
              <a:spcBef>
                <a:spcPts val="1107"/>
              </a:spcBef>
              <a:buClr>
                <a:schemeClr val="accent2"/>
              </a:buClr>
              <a:buSzPct val="100000"/>
              <a:buNone/>
            </a:pPr>
            <a:r>
              <a:rPr lang="fr-FR" altLang="fr-FR" sz="1800" dirty="0">
                <a:solidFill>
                  <a:srgbClr val="333399"/>
                </a:solidFill>
              </a:rPr>
              <a:t>Historique des consommations d’eau sur le forage « Pelouse » :</a:t>
            </a:r>
          </a:p>
          <a:p>
            <a:pPr marL="0" indent="0" algn="just">
              <a:spcBef>
                <a:spcPts val="1107"/>
              </a:spcBef>
              <a:buClr>
                <a:schemeClr val="accent2"/>
              </a:buClr>
              <a:buSzPct val="100000"/>
              <a:buNone/>
            </a:pPr>
            <a:endParaRPr lang="fr-FR" altLang="fr-FR" sz="1800" dirty="0">
              <a:solidFill>
                <a:srgbClr val="333399"/>
              </a:solidFill>
            </a:endParaRPr>
          </a:p>
          <a:p>
            <a:pPr marL="0" indent="0" algn="just">
              <a:spcBef>
                <a:spcPts val="1107"/>
              </a:spcBef>
              <a:buClr>
                <a:schemeClr val="accent2"/>
              </a:buClr>
              <a:buSzPct val="100000"/>
              <a:buNone/>
            </a:pPr>
            <a:endParaRPr lang="fr-FR" altLang="fr-FR" sz="1800" dirty="0">
              <a:solidFill>
                <a:srgbClr val="333399"/>
              </a:solidFill>
            </a:endParaRPr>
          </a:p>
          <a:p>
            <a:pPr marL="0" indent="0" algn="just">
              <a:spcBef>
                <a:spcPts val="1107"/>
              </a:spcBef>
              <a:buClr>
                <a:schemeClr val="accent2"/>
              </a:buClr>
              <a:buSzPct val="100000"/>
              <a:buNone/>
            </a:pPr>
            <a:endParaRPr lang="fr-FR" altLang="fr-FR" sz="1800" dirty="0">
              <a:solidFill>
                <a:srgbClr val="333399"/>
              </a:solidFill>
            </a:endParaRPr>
          </a:p>
          <a:p>
            <a:pPr marL="0" indent="0" algn="just">
              <a:spcBef>
                <a:spcPts val="1107"/>
              </a:spcBef>
              <a:buClr>
                <a:schemeClr val="accent2"/>
              </a:buClr>
              <a:buSzPct val="100000"/>
              <a:buNone/>
            </a:pPr>
            <a:endParaRPr lang="fr-FR" altLang="fr-FR" sz="1800" dirty="0">
              <a:solidFill>
                <a:srgbClr val="333399"/>
              </a:solidFill>
            </a:endParaRPr>
          </a:p>
          <a:p>
            <a:pPr marL="0" indent="0" algn="just">
              <a:spcBef>
                <a:spcPts val="600"/>
              </a:spcBef>
              <a:buClr>
                <a:schemeClr val="accent2"/>
              </a:buClr>
              <a:buSzPct val="100000"/>
              <a:buNone/>
            </a:pPr>
            <a:r>
              <a:rPr lang="fr-FR" altLang="fr-FR" sz="1800" dirty="0">
                <a:solidFill>
                  <a:srgbClr val="333399"/>
                </a:solidFill>
              </a:rPr>
              <a:t>Considérant les besoins en eau actuels et futurs, l’INRAE souhaiterait réhabiliter son forage « Pelouse » et l’exploiter comme suit :</a:t>
            </a:r>
          </a:p>
          <a:p>
            <a:pPr marL="1228725" lvl="3" indent="-285750" algn="just">
              <a:spcBef>
                <a:spcPts val="300"/>
              </a:spcBef>
              <a:buClr>
                <a:schemeClr val="accent2"/>
              </a:buClr>
              <a:buSzPct val="100000"/>
              <a:buFont typeface="Arial" panose="020B0604020202020204" pitchFamily="34" charset="0"/>
              <a:buChar char="•"/>
            </a:pPr>
            <a:r>
              <a:rPr lang="fr-FR" altLang="fr-FR" sz="1800" dirty="0">
                <a:solidFill>
                  <a:srgbClr val="333399"/>
                </a:solidFill>
              </a:rPr>
              <a:t>débit d’exploitation = 20 m</a:t>
            </a:r>
            <a:r>
              <a:rPr lang="fr-FR" altLang="fr-FR" sz="1800" baseline="30000" dirty="0">
                <a:solidFill>
                  <a:srgbClr val="333399"/>
                </a:solidFill>
              </a:rPr>
              <a:t>3</a:t>
            </a:r>
            <a:r>
              <a:rPr lang="fr-FR" altLang="fr-FR" sz="1800" dirty="0">
                <a:solidFill>
                  <a:srgbClr val="333399"/>
                </a:solidFill>
              </a:rPr>
              <a:t>/h</a:t>
            </a:r>
          </a:p>
          <a:p>
            <a:pPr marL="1228725" lvl="3" indent="-285750" algn="just">
              <a:spcBef>
                <a:spcPts val="300"/>
              </a:spcBef>
              <a:buClr>
                <a:schemeClr val="accent2"/>
              </a:buClr>
              <a:buSzPct val="100000"/>
              <a:buFont typeface="Arial" panose="020B0604020202020204" pitchFamily="34" charset="0"/>
              <a:buChar char="•"/>
            </a:pPr>
            <a:r>
              <a:rPr lang="fr-FR" altLang="fr-FR" sz="1800" dirty="0">
                <a:solidFill>
                  <a:srgbClr val="333399"/>
                </a:solidFill>
              </a:rPr>
              <a:t>débit moyen journalier = 100 m</a:t>
            </a:r>
            <a:r>
              <a:rPr lang="fr-FR" altLang="fr-FR" sz="1800" baseline="30000" dirty="0">
                <a:solidFill>
                  <a:srgbClr val="333399"/>
                </a:solidFill>
              </a:rPr>
              <a:t>3</a:t>
            </a:r>
            <a:r>
              <a:rPr lang="fr-FR" altLang="fr-FR" sz="1800" dirty="0">
                <a:solidFill>
                  <a:srgbClr val="333399"/>
                </a:solidFill>
              </a:rPr>
              <a:t>/j</a:t>
            </a:r>
          </a:p>
          <a:p>
            <a:pPr marL="1228725" lvl="3" indent="-285750" algn="just">
              <a:spcBef>
                <a:spcPts val="300"/>
              </a:spcBef>
              <a:buClr>
                <a:schemeClr val="accent2"/>
              </a:buClr>
              <a:buSzPct val="100000"/>
              <a:buFont typeface="Arial" panose="020B0604020202020204" pitchFamily="34" charset="0"/>
              <a:buChar char="•"/>
            </a:pPr>
            <a:r>
              <a:rPr lang="fr-FR" altLang="fr-FR" sz="1800" dirty="0">
                <a:solidFill>
                  <a:srgbClr val="333399"/>
                </a:solidFill>
              </a:rPr>
              <a:t>prélèvement annuel moyen maximal = 15 000 m</a:t>
            </a:r>
            <a:r>
              <a:rPr lang="fr-FR" altLang="fr-FR" sz="1800" baseline="30000" dirty="0">
                <a:solidFill>
                  <a:srgbClr val="333399"/>
                </a:solidFill>
              </a:rPr>
              <a:t>3</a:t>
            </a:r>
            <a:r>
              <a:rPr lang="fr-FR" altLang="fr-FR" sz="1800" dirty="0">
                <a:solidFill>
                  <a:srgbClr val="333399"/>
                </a:solidFill>
              </a:rPr>
              <a:t>/an</a:t>
            </a:r>
          </a:p>
          <a:p>
            <a:pPr marL="1254125" indent="-1254125" algn="just">
              <a:spcBef>
                <a:spcPts val="600"/>
              </a:spcBef>
              <a:buClr>
                <a:schemeClr val="accent2"/>
              </a:buClr>
              <a:buSzPct val="100000"/>
              <a:buNone/>
            </a:pPr>
            <a:endParaRPr lang="fr-FR" altLang="fr-FR" sz="1800" dirty="0">
              <a:solidFill>
                <a:srgbClr val="333399"/>
              </a:solidFill>
            </a:endParaRPr>
          </a:p>
          <a:p>
            <a:pPr marL="1254125" indent="-1254125" algn="just">
              <a:spcBef>
                <a:spcPts val="600"/>
              </a:spcBef>
              <a:buClr>
                <a:schemeClr val="accent2"/>
              </a:buClr>
              <a:buSzPct val="100000"/>
              <a:buNone/>
            </a:pPr>
            <a:r>
              <a:rPr lang="fr-FR" altLang="fr-FR" sz="1800" dirty="0">
                <a:solidFill>
                  <a:srgbClr val="333399"/>
                </a:solidFill>
              </a:rPr>
              <a:t>Objectifs : autonomie pour l'arrosage, gestion des problèmes de pression de réseau sans intermédiaire, économies financières</a:t>
            </a:r>
          </a:p>
        </p:txBody>
      </p:sp>
      <p:sp>
        <p:nvSpPr>
          <p:cNvPr id="9" name="Rectangle 2">
            <a:extLst>
              <a:ext uri="{FF2B5EF4-FFF2-40B4-BE49-F238E27FC236}">
                <a16:creationId xmlns:a16="http://schemas.microsoft.com/office/drawing/2014/main" id="{AD55097D-BF07-9F01-2683-621B367375C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Régularisation de forages pour l’INRAE de Villenave d’Ornon</a:t>
            </a:r>
          </a:p>
        </p:txBody>
      </p:sp>
      <p:pic>
        <p:nvPicPr>
          <p:cNvPr id="2" name="Image 1" descr="Une image contenant texte, capture d’écran, Police, nombre&#10;&#10;Le contenu généré par l’IA peut être incorrect.">
            <a:extLst>
              <a:ext uri="{FF2B5EF4-FFF2-40B4-BE49-F238E27FC236}">
                <a16:creationId xmlns:a16="http://schemas.microsoft.com/office/drawing/2014/main" id="{58B122F8-CC48-9138-FB17-E0E4DEB4DF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5039" y="1842422"/>
            <a:ext cx="7513921" cy="1586578"/>
          </a:xfrm>
          <a:prstGeom prst="rect">
            <a:avLst/>
          </a:prstGeom>
          <a:noFill/>
          <a:ln>
            <a:noFill/>
          </a:ln>
        </p:spPr>
      </p:pic>
    </p:spTree>
    <p:extLst>
      <p:ext uri="{BB962C8B-B14F-4D97-AF65-F5344CB8AC3E}">
        <p14:creationId xmlns:p14="http://schemas.microsoft.com/office/powerpoint/2010/main" val="2400351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6B4CE-80D1-9966-BD91-4BD74C6D30E2}"/>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CD6F33CA-AADD-A5D5-45B5-66A30F68BEDB}"/>
              </a:ext>
            </a:extLst>
          </p:cNvPr>
          <p:cNvSpPr>
            <a:spLocks noGrp="1"/>
          </p:cNvSpPr>
          <p:nvPr>
            <p:ph idx="1"/>
          </p:nvPr>
        </p:nvSpPr>
        <p:spPr>
          <a:xfrm>
            <a:off x="131394" y="1363495"/>
            <a:ext cx="8881212" cy="5052134"/>
          </a:xfrm>
        </p:spPr>
        <p:txBody>
          <a:bodyPr>
            <a:noAutofit/>
          </a:bodyPr>
          <a:lstStyle/>
          <a:p>
            <a:pPr marL="355600" indent="-355600" algn="just" defTabSz="914400">
              <a:spcBef>
                <a:spcPts val="600"/>
              </a:spcBef>
              <a:buClr>
                <a:srgbClr val="C0504D"/>
              </a:buClr>
              <a:buSzPct val="100000"/>
              <a:buNone/>
            </a:pPr>
            <a:r>
              <a:rPr lang="fr-FR" altLang="fr-FR" sz="1800" b="1" dirty="0">
                <a:solidFill>
                  <a:schemeClr val="accent6">
                    <a:lumMod val="75000"/>
                  </a:schemeClr>
                </a:solidFill>
              </a:rPr>
              <a:t>Proposition d'avis de principe :</a:t>
            </a:r>
          </a:p>
          <a:p>
            <a:pPr marL="0" indent="0" algn="just">
              <a:spcBef>
                <a:spcPts val="600"/>
              </a:spcBef>
              <a:buClr>
                <a:schemeClr val="accent2"/>
              </a:buClr>
              <a:buSzPct val="100000"/>
              <a:buNone/>
            </a:pPr>
            <a:r>
              <a:rPr lang="fr-FR" altLang="fr-FR" sz="1800" dirty="0">
                <a:solidFill>
                  <a:srgbClr val="333399"/>
                </a:solidFill>
              </a:rPr>
              <a:t>Considérant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le statut administratif actuel des forages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l’unité de gestion concernée, à savoir l’Oligocène Centre à l’équilibre (zone à risque de dénoyage) pour le forage que l'INRAE souhaite conserver ;</a:t>
            </a:r>
          </a:p>
          <a:p>
            <a:pPr marL="0" indent="0" algn="just">
              <a:spcBef>
                <a:spcPts val="600"/>
              </a:spcBef>
              <a:buClr>
                <a:schemeClr val="accent2"/>
              </a:buClr>
              <a:buSzPct val="100000"/>
              <a:buNone/>
            </a:pPr>
            <a:r>
              <a:rPr lang="fr-FR" altLang="fr-FR" sz="1800" dirty="0">
                <a:solidFill>
                  <a:srgbClr val="333399"/>
                </a:solidFill>
              </a:rPr>
              <a:t>et sous réserve que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soit démontrés l'absence de ressource alternative mobilisable dans des consistions technico économiques acceptables et les usages seront optimisés (dispositions 57 et 58 du SAGE)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la carte d’identité du forage « Pelouse » à conserver soit établie, notamment la reconstitution de la coupe géologique sur les 20 premiers mètres, de manière à permettre d'arrêter un rabattement maximal admissible (D70)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l’ouvrage soit réhabilité dans les règles de l’art (D73 et D74) notamment pour ce qui concerne la tête de forage ;</a:t>
            </a:r>
          </a:p>
          <a:p>
            <a:pPr marL="715963" indent="0" algn="just">
              <a:spcBef>
                <a:spcPts val="500"/>
              </a:spcBef>
              <a:buClr>
                <a:schemeClr val="accent2"/>
              </a:buClr>
              <a:buSzPct val="100000"/>
              <a:buNone/>
            </a:pPr>
            <a:r>
              <a:rPr lang="fr-FR" altLang="fr-FR" sz="1800" dirty="0">
                <a:solidFill>
                  <a:srgbClr val="333399"/>
                </a:solidFill>
              </a:rPr>
              <a:t>le projet de régularisation et d’exploitation du forage « Pelouse » pour l’arrosage pourrait être jugé compatible avec le SAGE Nappes profondes de Gironde.</a:t>
            </a:r>
          </a:p>
        </p:txBody>
      </p:sp>
      <p:sp>
        <p:nvSpPr>
          <p:cNvPr id="9" name="Rectangle 2">
            <a:extLst>
              <a:ext uri="{FF2B5EF4-FFF2-40B4-BE49-F238E27FC236}">
                <a16:creationId xmlns:a16="http://schemas.microsoft.com/office/drawing/2014/main" id="{C892724D-F559-5C20-FFF3-7D77330782C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Régularisation de forages pour l’INRAE de Villenave d’Ornon</a:t>
            </a:r>
          </a:p>
        </p:txBody>
      </p:sp>
    </p:spTree>
    <p:extLst>
      <p:ext uri="{BB962C8B-B14F-4D97-AF65-F5344CB8AC3E}">
        <p14:creationId xmlns:p14="http://schemas.microsoft.com/office/powerpoint/2010/main" val="1259397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0E766-57A0-61EE-D0C7-EBB2C085C4B7}"/>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EA06DDB1-952B-C0B2-93FE-38F6404D887C}"/>
              </a:ext>
            </a:extLst>
          </p:cNvPr>
          <p:cNvSpPr>
            <a:spLocks noGrp="1"/>
          </p:cNvSpPr>
          <p:nvPr>
            <p:ph idx="1"/>
          </p:nvPr>
        </p:nvSpPr>
        <p:spPr>
          <a:xfrm>
            <a:off x="320510" y="1401202"/>
            <a:ext cx="8499961" cy="2642897"/>
          </a:xfrm>
        </p:spPr>
        <p:txBody>
          <a:bodyPr>
            <a:noAutofit/>
          </a:bodyPr>
          <a:lstStyle/>
          <a:p>
            <a:pPr marL="355600" indent="-355600" algn="just" defTabSz="914400">
              <a:spcBef>
                <a:spcPts val="600"/>
              </a:spcBef>
              <a:buClr>
                <a:srgbClr val="C0504D"/>
              </a:buClr>
              <a:buSzPct val="100000"/>
              <a:buNone/>
            </a:pPr>
            <a:r>
              <a:rPr lang="fr-FR" altLang="fr-FR" sz="1800" b="1" dirty="0">
                <a:solidFill>
                  <a:schemeClr val="accent6">
                    <a:lumMod val="75000"/>
                  </a:schemeClr>
                </a:solidFill>
              </a:rPr>
              <a:t>Proposition d'avis  de principe (suite) :</a:t>
            </a:r>
          </a:p>
          <a:p>
            <a:pPr marL="0" indent="0">
              <a:buNone/>
            </a:pPr>
            <a:r>
              <a:rPr lang="fr-FR" altLang="fr-FR" sz="1800" dirty="0">
                <a:solidFill>
                  <a:srgbClr val="333399"/>
                </a:solidFill>
              </a:rPr>
              <a:t>S'agissant de régularisation administrative et du rebouchage des autres forages, il conviendra (D75), de consulter les gestionnaires des réseaux de mesures de suivi de la ressource sur l'intérêt de conserver tout ou partie de ce groupe de forages du site de l’INRAE de Villenave d’Ornon pour le suivi de la ressource.</a:t>
            </a:r>
          </a:p>
          <a:p>
            <a:pPr marL="0" indent="0">
              <a:buNone/>
            </a:pPr>
            <a:r>
              <a:rPr lang="fr-FR" altLang="fr-FR" sz="1800" dirty="0">
                <a:solidFill>
                  <a:srgbClr val="333399"/>
                </a:solidFill>
              </a:rPr>
              <a:t>Si tel était le cas, la régularisation de ces forages serait l'occasion d'arrêter formellement cette affectation.</a:t>
            </a:r>
          </a:p>
        </p:txBody>
      </p:sp>
      <p:sp>
        <p:nvSpPr>
          <p:cNvPr id="9" name="Rectangle 2">
            <a:extLst>
              <a:ext uri="{FF2B5EF4-FFF2-40B4-BE49-F238E27FC236}">
                <a16:creationId xmlns:a16="http://schemas.microsoft.com/office/drawing/2014/main" id="{7BA38C32-F176-69FE-4D5D-7778E9FC39E9}"/>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Régularisation de forages pour l’INRAE de Villenave d’Ornon</a:t>
            </a:r>
          </a:p>
        </p:txBody>
      </p:sp>
    </p:spTree>
    <p:extLst>
      <p:ext uri="{BB962C8B-B14F-4D97-AF65-F5344CB8AC3E}">
        <p14:creationId xmlns:p14="http://schemas.microsoft.com/office/powerpoint/2010/main" val="3739202424"/>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4464</TotalTime>
  <Words>514</Words>
  <Application>Microsoft Office PowerPoint</Application>
  <PresentationFormat>Affichage à l'écran (4:3)</PresentationFormat>
  <Paragraphs>40</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Calibri</vt:lpstr>
      <vt:lpstr>Trebuchet MS</vt:lpstr>
      <vt:lpstr>Thème1</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190</cp:revision>
  <dcterms:created xsi:type="dcterms:W3CDTF">2018-06-11T08:02:18Z</dcterms:created>
  <dcterms:modified xsi:type="dcterms:W3CDTF">2025-06-13T09:17:20Z</dcterms:modified>
</cp:coreProperties>
</file>