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6" r:id="rId2"/>
    <p:sldId id="343" r:id="rId3"/>
    <p:sldId id="344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1DE"/>
    <a:srgbClr val="1341A1"/>
    <a:srgbClr val="FFCC00"/>
    <a:srgbClr val="0564A5"/>
    <a:srgbClr val="0D709F"/>
    <a:srgbClr val="333399"/>
    <a:srgbClr val="FF0000"/>
    <a:srgbClr val="D9D9D9"/>
    <a:srgbClr val="006600"/>
    <a:srgbClr val="006C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3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764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10/06/2025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10/06/2025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04736A4-0B1B-2C43-E1CC-81FBC6324A06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SCoT Cubzaguais Nord Gironde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Compatibilité avec le SAGE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135ABBA-BCA8-C9AB-20FE-74281BB31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1905" y="1577340"/>
            <a:ext cx="3140695" cy="325457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7EA25F5-8460-3275-669D-863A3A4180CA}"/>
              </a:ext>
            </a:extLst>
          </p:cNvPr>
          <p:cNvSpPr txBox="1"/>
          <p:nvPr/>
        </p:nvSpPr>
        <p:spPr>
          <a:xfrm>
            <a:off x="131400" y="1452190"/>
            <a:ext cx="5742067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u="sng" dirty="0">
                <a:solidFill>
                  <a:srgbClr val="0070C0"/>
                </a:solidFill>
              </a:rPr>
              <a:t>1</a:t>
            </a:r>
            <a:r>
              <a:rPr lang="fr-FR" u="sng" baseline="30000" dirty="0">
                <a:solidFill>
                  <a:srgbClr val="0070C0"/>
                </a:solidFill>
              </a:rPr>
              <a:t>ère</a:t>
            </a:r>
            <a:r>
              <a:rPr lang="fr-FR" u="sng" dirty="0">
                <a:solidFill>
                  <a:srgbClr val="0070C0"/>
                </a:solidFill>
              </a:rPr>
              <a:t> alerte du SMEGREG </a:t>
            </a:r>
            <a:r>
              <a:rPr lang="fr-FR" dirty="0">
                <a:solidFill>
                  <a:srgbClr val="0070C0"/>
                </a:solidFill>
              </a:rPr>
              <a:t>en tant que PPA à la lecture des pièces provisoires transmises en </a:t>
            </a:r>
            <a:r>
              <a:rPr lang="fr-FR" u="sng" dirty="0">
                <a:solidFill>
                  <a:srgbClr val="0070C0"/>
                </a:solidFill>
              </a:rPr>
              <a:t>mai 2024</a:t>
            </a:r>
            <a:r>
              <a:rPr lang="fr-FR" dirty="0">
                <a:solidFill>
                  <a:srgbClr val="0070C0"/>
                </a:solidFill>
              </a:rPr>
              <a:t>.</a:t>
            </a:r>
          </a:p>
          <a:p>
            <a:pPr lvl="1" algn="just"/>
            <a:r>
              <a:rPr lang="fr-FR" dirty="0">
                <a:solidFill>
                  <a:srgbClr val="0070C0"/>
                </a:solidFill>
              </a:rPr>
              <a:t>-&gt; </a:t>
            </a:r>
            <a:r>
              <a:rPr lang="fr-FR" u="sng" dirty="0">
                <a:solidFill>
                  <a:srgbClr val="0070C0"/>
                </a:solidFill>
              </a:rPr>
              <a:t>Absence d’un volet Eau</a:t>
            </a:r>
          </a:p>
          <a:p>
            <a:pPr marL="285750" indent="-285750"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u="sng" dirty="0">
                <a:solidFill>
                  <a:srgbClr val="0070C0"/>
                </a:solidFill>
              </a:rPr>
              <a:t>Document arrêté en juillet 2024 </a:t>
            </a:r>
            <a:r>
              <a:rPr lang="fr-FR" dirty="0">
                <a:solidFill>
                  <a:srgbClr val="0070C0"/>
                </a:solidFill>
              </a:rPr>
              <a:t>avec quelques reprises.</a:t>
            </a:r>
          </a:p>
          <a:p>
            <a:pPr marL="285750" indent="-285750"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0C0"/>
                </a:solidFill>
              </a:rPr>
              <a:t>Envoi d’une </a:t>
            </a:r>
            <a:r>
              <a:rPr lang="fr-FR" u="sng" dirty="0">
                <a:solidFill>
                  <a:srgbClr val="0070C0"/>
                </a:solidFill>
              </a:rPr>
              <a:t>note par le SMEGREG </a:t>
            </a:r>
            <a:r>
              <a:rPr lang="fr-FR" dirty="0">
                <a:solidFill>
                  <a:srgbClr val="0070C0"/>
                </a:solidFill>
              </a:rPr>
              <a:t>en </a:t>
            </a:r>
            <a:r>
              <a:rPr lang="fr-FR" u="sng" dirty="0">
                <a:solidFill>
                  <a:srgbClr val="0070C0"/>
                </a:solidFill>
              </a:rPr>
              <a:t>octobre 2024 </a:t>
            </a:r>
            <a:r>
              <a:rPr lang="fr-FR" dirty="0">
                <a:solidFill>
                  <a:srgbClr val="0070C0"/>
                </a:solidFill>
              </a:rPr>
              <a:t>précisant les </a:t>
            </a:r>
            <a:r>
              <a:rPr lang="fr-FR" u="sng" dirty="0">
                <a:solidFill>
                  <a:srgbClr val="0070C0"/>
                </a:solidFill>
              </a:rPr>
              <a:t>lacunes des pièces </a:t>
            </a:r>
            <a:r>
              <a:rPr lang="fr-FR" dirty="0">
                <a:solidFill>
                  <a:srgbClr val="0070C0"/>
                </a:solidFill>
              </a:rPr>
              <a:t>vis-à-vis des attentes de la CLE pour pouvoir juger de la comptabilité du projet avec le SAGE + </a:t>
            </a:r>
            <a:r>
              <a:rPr lang="fr-FR" u="sng" dirty="0">
                <a:solidFill>
                  <a:srgbClr val="0070C0"/>
                </a:solidFill>
              </a:rPr>
              <a:t>fournissant une prospective des besoins en eau futurs</a:t>
            </a:r>
            <a:r>
              <a:rPr lang="fr-FR" dirty="0">
                <a:solidFill>
                  <a:srgbClr val="0070C0"/>
                </a:solidFill>
              </a:rPr>
              <a:t> sur la base des éléments démographiques figurant dans le document.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8EC5724-77F4-920A-7DB1-57645C7DDB3E}"/>
              </a:ext>
            </a:extLst>
          </p:cNvPr>
          <p:cNvSpPr txBox="1"/>
          <p:nvPr/>
        </p:nvSpPr>
        <p:spPr>
          <a:xfrm>
            <a:off x="894403" y="5434330"/>
            <a:ext cx="807162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700" u="sng" dirty="0">
                <a:solidFill>
                  <a:srgbClr val="0070C0"/>
                </a:solidFill>
              </a:rPr>
              <a:t>Avis défavorable de l’Etat en décembre 2024</a:t>
            </a:r>
            <a:r>
              <a:rPr lang="fr-FR" sz="1700" dirty="0">
                <a:solidFill>
                  <a:srgbClr val="0070C0"/>
                </a:solidFill>
              </a:rPr>
              <a:t>, soulignant notamment clairement les manques en matière d’évaluation de l’impact du projet sur les ressources en eau et l’impossibilité de juger de sa compatibilité avec le SAGE en l’état.</a:t>
            </a:r>
            <a:endParaRPr lang="fr-FR" sz="1700" dirty="0"/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DAE9B-508D-08B9-8504-1E9B9C22B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F8FDB4C-411D-E8A2-E9BB-DCF84ED446A3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SCoT Cubzaguais Nord Gironde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Compatibilité avec le SAGE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C202F65-1ED1-9EEF-FFFE-80E0C41C141D}"/>
              </a:ext>
            </a:extLst>
          </p:cNvPr>
          <p:cNvSpPr txBox="1"/>
          <p:nvPr/>
        </p:nvSpPr>
        <p:spPr>
          <a:xfrm>
            <a:off x="177968" y="1345077"/>
            <a:ext cx="5913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4138" lvl="1"/>
            <a:r>
              <a:rPr lang="fr-FR" u="sng" dirty="0">
                <a:solidFill>
                  <a:srgbClr val="0070C0"/>
                </a:solidFill>
              </a:rPr>
              <a:t>Extrait du courrier du Préfet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solidFill>
                <a:srgbClr val="0070C0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DE08FB9-5052-8B54-F6B9-661005A3E4A1}"/>
              </a:ext>
            </a:extLst>
          </p:cNvPr>
          <p:cNvGrpSpPr/>
          <p:nvPr/>
        </p:nvGrpSpPr>
        <p:grpSpPr>
          <a:xfrm>
            <a:off x="538008" y="1783271"/>
            <a:ext cx="8338565" cy="4363006"/>
            <a:chOff x="1095468" y="2207477"/>
            <a:chExt cx="7269934" cy="3803864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0C0E3CC-C86A-76B3-CFF7-99DF798F80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5468" y="2207477"/>
              <a:ext cx="7269933" cy="380386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1F890124-3E5B-620B-D35F-8C24572591D6}"/>
                </a:ext>
              </a:extLst>
            </p:cNvPr>
            <p:cNvCxnSpPr/>
            <p:nvPr/>
          </p:nvCxnSpPr>
          <p:spPr>
            <a:xfrm>
              <a:off x="8093798" y="2706988"/>
              <a:ext cx="271604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D5379F68-AB4B-BEF2-5114-CED8C2DFD22B}"/>
                </a:ext>
              </a:extLst>
            </p:cNvPr>
            <p:cNvCxnSpPr>
              <a:cxnSpLocks/>
            </p:cNvCxnSpPr>
            <p:nvPr/>
          </p:nvCxnSpPr>
          <p:spPr>
            <a:xfrm>
              <a:off x="1166388" y="2859388"/>
              <a:ext cx="4455814" cy="19543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98054695-FB7B-E172-746F-3D30B94748DB}"/>
                </a:ext>
              </a:extLst>
            </p:cNvPr>
            <p:cNvCxnSpPr>
              <a:cxnSpLocks/>
            </p:cNvCxnSpPr>
            <p:nvPr/>
          </p:nvCxnSpPr>
          <p:spPr>
            <a:xfrm>
              <a:off x="4894907" y="3256232"/>
              <a:ext cx="3389014" cy="20368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961AF17-D12F-2FA0-AFAF-2C10AA4C05D7}"/>
                </a:ext>
              </a:extLst>
            </p:cNvPr>
            <p:cNvCxnSpPr>
              <a:cxnSpLocks/>
            </p:cNvCxnSpPr>
            <p:nvPr/>
          </p:nvCxnSpPr>
          <p:spPr>
            <a:xfrm>
              <a:off x="1166388" y="3429000"/>
              <a:ext cx="7117533" cy="44449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9BE19486-B0FE-7AC5-0F7B-981FA64DD6E5}"/>
                </a:ext>
              </a:extLst>
            </p:cNvPr>
            <p:cNvCxnSpPr>
              <a:cxnSpLocks/>
            </p:cNvCxnSpPr>
            <p:nvPr/>
          </p:nvCxnSpPr>
          <p:spPr>
            <a:xfrm>
              <a:off x="1166388" y="3619879"/>
              <a:ext cx="2464052" cy="18671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droit 32">
              <a:extLst>
                <a:ext uri="{FF2B5EF4-FFF2-40B4-BE49-F238E27FC236}">
                  <a16:creationId xmlns:a16="http://schemas.microsoft.com/office/drawing/2014/main" id="{66DCFC3D-CE4A-1C77-63EB-B46460C5C6CE}"/>
                </a:ext>
              </a:extLst>
            </p:cNvPr>
            <p:cNvCxnSpPr>
              <a:cxnSpLocks/>
            </p:cNvCxnSpPr>
            <p:nvPr/>
          </p:nvCxnSpPr>
          <p:spPr>
            <a:xfrm>
              <a:off x="1166388" y="4004847"/>
              <a:ext cx="7063212" cy="52803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FC99DED6-F40E-1524-756C-CA8207547BD7}"/>
                </a:ext>
              </a:extLst>
            </p:cNvPr>
            <p:cNvCxnSpPr>
              <a:cxnSpLocks/>
            </p:cNvCxnSpPr>
            <p:nvPr/>
          </p:nvCxnSpPr>
          <p:spPr>
            <a:xfrm>
              <a:off x="1166388" y="4195347"/>
              <a:ext cx="38301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necteur droit 38">
              <a:extLst>
                <a:ext uri="{FF2B5EF4-FFF2-40B4-BE49-F238E27FC236}">
                  <a16:creationId xmlns:a16="http://schemas.microsoft.com/office/drawing/2014/main" id="{53408766-D1A7-0290-7AB5-D8D18947AA88}"/>
                </a:ext>
              </a:extLst>
            </p:cNvPr>
            <p:cNvCxnSpPr>
              <a:cxnSpLocks/>
            </p:cNvCxnSpPr>
            <p:nvPr/>
          </p:nvCxnSpPr>
          <p:spPr>
            <a:xfrm>
              <a:off x="1166388" y="4557297"/>
              <a:ext cx="7063212" cy="31751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eur droit 41">
              <a:extLst>
                <a:ext uri="{FF2B5EF4-FFF2-40B4-BE49-F238E27FC236}">
                  <a16:creationId xmlns:a16="http://schemas.microsoft.com/office/drawing/2014/main" id="{B325F061-A8B6-3FDD-971E-ECE2F82D7B3F}"/>
                </a:ext>
              </a:extLst>
            </p:cNvPr>
            <p:cNvCxnSpPr>
              <a:cxnSpLocks/>
            </p:cNvCxnSpPr>
            <p:nvPr/>
          </p:nvCxnSpPr>
          <p:spPr>
            <a:xfrm>
              <a:off x="1166388" y="4738273"/>
              <a:ext cx="7063212" cy="3481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cteur droit 44">
              <a:extLst>
                <a:ext uri="{FF2B5EF4-FFF2-40B4-BE49-F238E27FC236}">
                  <a16:creationId xmlns:a16="http://schemas.microsoft.com/office/drawing/2014/main" id="{725B11F3-5F29-5902-6A1F-A025D1006EFC}"/>
                </a:ext>
              </a:extLst>
            </p:cNvPr>
            <p:cNvCxnSpPr>
              <a:cxnSpLocks/>
            </p:cNvCxnSpPr>
            <p:nvPr/>
          </p:nvCxnSpPr>
          <p:spPr>
            <a:xfrm>
              <a:off x="1166388" y="4922310"/>
              <a:ext cx="2464052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58308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03888-4DB9-56A1-23B1-80A2D07512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ED8925A-3DBB-27E1-B5F7-6EB2D15FB117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SCoT Cubzaguais Nord Gironde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Compatibilité avec le SAGE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691289-BF02-5DD3-08D3-1F48D4E6C66A}"/>
              </a:ext>
            </a:extLst>
          </p:cNvPr>
          <p:cNvSpPr txBox="1"/>
          <p:nvPr/>
        </p:nvSpPr>
        <p:spPr>
          <a:xfrm>
            <a:off x="218099" y="1359646"/>
            <a:ext cx="5569959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0C0"/>
                </a:solidFill>
              </a:rPr>
              <a:t>Prise de contact du porteur de SCoT avec les services d’eau + réunion avec la DDTM et le SMEGREG (18 février 2025)</a:t>
            </a:r>
          </a:p>
          <a:p>
            <a:pPr marL="285750" indent="-285750"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0C0"/>
                </a:solidFill>
              </a:rPr>
              <a:t>Engagement des services d’eau par courrier pour travailler sur une stratégie locale d’AEP future aux côtés du SMEGREG et arrêter une feuille de route (réunion de démarrage le 1</a:t>
            </a:r>
            <a:r>
              <a:rPr lang="fr-FR" baseline="30000" dirty="0">
                <a:solidFill>
                  <a:srgbClr val="0070C0"/>
                </a:solidFill>
              </a:rPr>
              <a:t>er</a:t>
            </a:r>
            <a:r>
              <a:rPr lang="fr-FR" dirty="0">
                <a:solidFill>
                  <a:srgbClr val="0070C0"/>
                </a:solidFill>
              </a:rPr>
              <a:t> avril 2025).</a:t>
            </a:r>
          </a:p>
          <a:p>
            <a:pPr marL="285750" indent="-285750"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0C0"/>
                </a:solidFill>
              </a:rPr>
              <a:t>Fourniture de données démographiques précises du porteur de SCoT et mise à jour de la prospective des besoins en eau futurs 2045 par le SMEGREG (avril-mai 2025).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BABDC74-25EF-AA09-84A5-14493CFCF8BA}"/>
              </a:ext>
            </a:extLst>
          </p:cNvPr>
          <p:cNvSpPr txBox="1"/>
          <p:nvPr/>
        </p:nvSpPr>
        <p:spPr>
          <a:xfrm>
            <a:off x="1046374" y="5029875"/>
            <a:ext cx="79662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-&gt; Proposition 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: adresser au Commissaire enquêteur en charge de l’enquête publique, qui sera menée du 15 juin au 18 juillet 2025, un courrier portant ces éléments à sa connaissance ainsi que les résultats de la prospective des besoins en eau actualisée.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C65189A-40A9-A269-E3A4-A3288732E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1905" y="1577340"/>
            <a:ext cx="3140695" cy="32545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54300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4527</TotalTime>
  <Words>283</Words>
  <Application>Microsoft Office PowerPoint</Application>
  <PresentationFormat>Affichage à l'écran (4:3)</PresentationFormat>
  <Paragraphs>16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Calibri</vt:lpstr>
      <vt:lpstr>Trebuchet MS</vt:lpstr>
      <vt:lpstr>Thème1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Bruno de Grissac</cp:lastModifiedBy>
  <cp:revision>192</cp:revision>
  <dcterms:created xsi:type="dcterms:W3CDTF">2018-06-11T08:02:18Z</dcterms:created>
  <dcterms:modified xsi:type="dcterms:W3CDTF">2025-06-10T15:00:16Z</dcterms:modified>
</cp:coreProperties>
</file>