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341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1DE"/>
    <a:srgbClr val="1341A1"/>
    <a:srgbClr val="FFCC00"/>
    <a:srgbClr val="0564A5"/>
    <a:srgbClr val="0D709F"/>
    <a:srgbClr val="333399"/>
    <a:srgbClr val="FF0000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rte, texte, atlas, diagramme&#10;&#10;Le contenu généré par l’IA peut être incorrect.">
            <a:extLst>
              <a:ext uri="{FF2B5EF4-FFF2-40B4-BE49-F238E27FC236}">
                <a16:creationId xmlns:a16="http://schemas.microsoft.com/office/drawing/2014/main" id="{43FF48B6-EF05-4E9E-7135-0DC36A70D7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611" r="42475" b="1801"/>
          <a:stretch>
            <a:fillRect/>
          </a:stretch>
        </p:blipFill>
        <p:spPr>
          <a:xfrm>
            <a:off x="7209898" y="1738353"/>
            <a:ext cx="1934102" cy="2360892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8" y="1466660"/>
            <a:ext cx="6862290" cy="3114393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Mme. Anne MAGNE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forage d’irrigation à l'Eocène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document d’incidences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Unités de gestion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Nord non déficitaire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Contexte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: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d’arboriculture (arbres fruitiers et petits fruits) sur une superficie de 3,75 ha dans le cadre du projet alimentaire de territoire de la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CdC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de l’Estuaire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besoins en eau évalués à 5 000 m</a:t>
            </a:r>
            <a:r>
              <a:rPr lang="fr-FR" altLang="fr-FR" sz="16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/an pour un débit maximum de 7,5 m</a:t>
            </a:r>
            <a:r>
              <a:rPr lang="fr-FR" altLang="fr-FR" sz="16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/h avec mesures d’optimisation suivantes :</a:t>
            </a:r>
          </a:p>
          <a:p>
            <a:pPr marL="35560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endParaRPr lang="fr-FR" altLang="fr-FR" sz="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Création d’un forage d’irrigation à l’Eocène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à Saint-Ciers-sur-Gironde</a:t>
            </a:r>
          </a:p>
        </p:txBody>
      </p:sp>
      <p:sp>
        <p:nvSpPr>
          <p:cNvPr id="7" name="Forme libre 6"/>
          <p:cNvSpPr/>
          <p:nvPr/>
        </p:nvSpPr>
        <p:spPr>
          <a:xfrm rot="21304624">
            <a:off x="3663020" y="1405904"/>
            <a:ext cx="4298612" cy="94405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141257 h 18478378"/>
              <a:gd name="connsiteX1" fmla="*/ 1374700 w 1374700"/>
              <a:gd name="connsiteY1" fmla="*/ 18478378 h 18478378"/>
              <a:gd name="connsiteX0" fmla="*/ 0 w 1546423"/>
              <a:gd name="connsiteY0" fmla="*/ 82159 h 27227618"/>
              <a:gd name="connsiteX1" fmla="*/ 1546423 w 1546423"/>
              <a:gd name="connsiteY1" fmla="*/ 27227618 h 27227618"/>
              <a:gd name="connsiteX0" fmla="*/ 0 w 1546423"/>
              <a:gd name="connsiteY0" fmla="*/ 143135 h 27288594"/>
              <a:gd name="connsiteX1" fmla="*/ 1546423 w 1546423"/>
              <a:gd name="connsiteY1" fmla="*/ 27288594 h 27288594"/>
              <a:gd name="connsiteX0" fmla="*/ 0 w 1372655"/>
              <a:gd name="connsiteY0" fmla="*/ 186945 h 24396292"/>
              <a:gd name="connsiteX1" fmla="*/ 1372655 w 1372655"/>
              <a:gd name="connsiteY1" fmla="*/ 24396291 h 243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2655" h="24396292">
                <a:moveTo>
                  <a:pt x="0" y="186945"/>
                </a:moveTo>
                <a:cubicBezTo>
                  <a:pt x="1003268" y="-1324199"/>
                  <a:pt x="1224690" y="6287817"/>
                  <a:pt x="1372655" y="2439629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442745DE-E612-B80E-97FB-A869EDD9E66A}"/>
              </a:ext>
            </a:extLst>
          </p:cNvPr>
          <p:cNvSpPr txBox="1">
            <a:spLocks/>
          </p:cNvSpPr>
          <p:nvPr/>
        </p:nvSpPr>
        <p:spPr>
          <a:xfrm>
            <a:off x="262788" y="4671587"/>
            <a:ext cx="8881212" cy="1692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besoins en eau évalués à 5 000 m</a:t>
            </a:r>
            <a:r>
              <a:rPr lang="fr-FR" altLang="fr-FR" sz="16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/an pour un débit maximum de 7,5 m</a:t>
            </a:r>
            <a:r>
              <a:rPr lang="fr-FR" altLang="fr-FR" sz="16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/h avec mesures d’optimisation suivantes :</a:t>
            </a:r>
          </a:p>
          <a:p>
            <a:pPr marL="1092200" lvl="1" indent="-285750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gouttes à gouttes avec vannes de fermeture à chaque ligne d’arrosage</a:t>
            </a:r>
          </a:p>
          <a:p>
            <a:pPr marL="1092200" lvl="1" indent="-285750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paillage des allées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Les ressources alternatives à la nappe de l’Eocène ont été examinées (canal "La Ceinture", fossés, plans d’eau, ASA, réseaux de distribution d’eau brute existants) mais aucune n’est mobilisable dans des conditions technico-économiques acceptables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457BB-ED70-A7BD-B161-F0300AED4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C31235-8893-4A44-78A9-3AE830380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641" y="1377916"/>
            <a:ext cx="8617262" cy="5050718"/>
          </a:xfrm>
        </p:spPr>
        <p:txBody>
          <a:bodyPr>
            <a:noAutofit/>
          </a:bodyPr>
          <a:lstStyle/>
          <a:p>
            <a:pPr marL="35560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Proposition d'avis :</a:t>
            </a:r>
          </a:p>
          <a:p>
            <a:pPr marL="0" indent="0" algn="just">
              <a:spcBef>
                <a:spcPts val="1107"/>
              </a:spcBef>
              <a:buClr>
                <a:schemeClr val="accent2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+mj-lt"/>
              </a:rPr>
              <a:t>Dans ces conditions, considérant :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la profondeur de l’ouvrage projeté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la coupe technique prévisionnelle qui montre un ouvrage conforme aux exigences de la réglementation, notamment en matière de tête de puits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l’engagement du pétitionnaire à respecter les exigences réglementaires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l’unité de gestion concernée, à savoir l’Eocène Nord non déficitaire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la démonstration de l’absence de ressource alternative mobilisable dans des conditions technico-économiques acceptables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les usages de l’eau et leur optimisation ;</a:t>
            </a:r>
          </a:p>
          <a:p>
            <a:pPr marL="342900" indent="-342900" algn="just">
              <a:spcBef>
                <a:spcPts val="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latin typeface="+mj-lt"/>
              </a:rPr>
              <a:t>les faibles volumes annuels annoncés ;</a:t>
            </a:r>
          </a:p>
          <a:p>
            <a:pPr marL="0" indent="0" algn="just">
              <a:spcBef>
                <a:spcPts val="600"/>
              </a:spcBef>
              <a:buClr>
                <a:schemeClr val="accent2"/>
              </a:buClr>
              <a:buSzPct val="100000"/>
              <a:buNone/>
            </a:pPr>
            <a:r>
              <a:rPr lang="fr-FR" sz="1800" dirty="0">
                <a:latin typeface="+mj-lt"/>
              </a:rPr>
              <a:t>et sous réserve que les usages soient effectivement optimisés ;</a:t>
            </a:r>
          </a:p>
          <a:p>
            <a:pPr marL="0" indent="0" algn="just">
              <a:spcBef>
                <a:spcPts val="600"/>
              </a:spcBef>
              <a:buClr>
                <a:schemeClr val="accent2"/>
              </a:buClr>
              <a:buSzPct val="100000"/>
              <a:buNone/>
            </a:pPr>
            <a:r>
              <a:rPr lang="fr-FR" sz="1800" dirty="0">
                <a:latin typeface="+mj-lt"/>
              </a:rPr>
              <a:t>la création du forage et son exploitation peuvent être jugées compatibles avec le SAGE Nappes profondes de Gironde. </a:t>
            </a:r>
            <a:endParaRPr lang="fr-FR" altLang="fr-FR" sz="1800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48EE8-E558-0396-E32F-B3A8D2FFBF30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D55097D-BF07-9F01-2683-621B367375C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Création d’un forage d’irrigation à l’Eocène – Saint-Ciers-sur-Gironde</a:t>
            </a:r>
          </a:p>
        </p:txBody>
      </p:sp>
    </p:spTree>
    <p:extLst>
      <p:ext uri="{BB962C8B-B14F-4D97-AF65-F5344CB8AC3E}">
        <p14:creationId xmlns:p14="http://schemas.microsoft.com/office/powerpoint/2010/main" val="24003512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4577</TotalTime>
  <Words>291</Words>
  <Application>Microsoft Office PowerPoint</Application>
  <PresentationFormat>Affichage à l'écran (4:3)</PresentationFormat>
  <Paragraphs>27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Thème1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197</cp:revision>
  <dcterms:created xsi:type="dcterms:W3CDTF">2018-06-11T08:02:18Z</dcterms:created>
  <dcterms:modified xsi:type="dcterms:W3CDTF">2025-06-06T15:38:27Z</dcterms:modified>
</cp:coreProperties>
</file>