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342" r:id="rId3"/>
    <p:sldId id="346" r:id="rId4"/>
    <p:sldId id="347" r:id="rId5"/>
    <p:sldId id="341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1DE"/>
    <a:srgbClr val="1341A1"/>
    <a:srgbClr val="FFCC00"/>
    <a:srgbClr val="0564A5"/>
    <a:srgbClr val="0D709F"/>
    <a:srgbClr val="333399"/>
    <a:srgbClr val="FF0000"/>
    <a:srgbClr val="D9D9D9"/>
    <a:srgbClr val="006600"/>
    <a:srgbClr val="006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9DB43B-5462-4446-9F9B-97A3AE2C31CF}" v="2" dt="2025-06-05T08:45:12.7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76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06/06/2025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248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06/06/2025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rte, texte, atlas&#10;&#10;Le contenu généré par l’IA peut être incorrect.">
            <a:extLst>
              <a:ext uri="{FF2B5EF4-FFF2-40B4-BE49-F238E27FC236}">
                <a16:creationId xmlns:a16="http://schemas.microsoft.com/office/drawing/2014/main" id="{3035F5A5-F34B-5A21-21E3-B5FE581882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t="611" r="42772" b="2153"/>
          <a:stretch>
            <a:fillRect/>
          </a:stretch>
        </p:blipFill>
        <p:spPr>
          <a:xfrm>
            <a:off x="7056906" y="1689599"/>
            <a:ext cx="2087094" cy="2560882"/>
          </a:xfrm>
          <a:prstGeom prst="rect">
            <a:avLst/>
          </a:prstGeom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62788" y="1466660"/>
            <a:ext cx="6862290" cy="2560883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Régie de l’Eau de Bordeaux Métropole</a:t>
            </a:r>
          </a:p>
          <a:p>
            <a:pPr marL="35560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mise en conformité réglementaire de 4 ouvrages d’alimentation en eau potable</a:t>
            </a:r>
          </a:p>
          <a:p>
            <a:pPr marL="35560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mémoire descriptif et explicatif – 3 forages d’eau et 1 source destinés à l’alimentation humaine, référencés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Demanes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,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Ruet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,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Moulinat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et Bussac Source (v. avril 2024)</a:t>
            </a:r>
          </a:p>
          <a:p>
            <a:pPr marL="35560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Unités de gestion :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Oligocène Centre à l’équilibre (zone à risque de dénoyage pour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Demanes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et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Ruet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) et Eocène Centre déficitaire</a:t>
            </a:r>
            <a:endParaRPr lang="fr-FR" altLang="fr-FR" sz="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Dossier unique d’autorisation de prélèvement et de DUP – Ouvrages </a:t>
            </a:r>
            <a:r>
              <a:rPr lang="fr-FR" sz="2200" b="1" dirty="0" err="1">
                <a:solidFill>
                  <a:srgbClr val="0077D4"/>
                </a:solidFill>
              </a:rPr>
              <a:t>Demanes</a:t>
            </a:r>
            <a:r>
              <a:rPr lang="fr-FR" sz="2200" b="1" dirty="0">
                <a:solidFill>
                  <a:srgbClr val="0077D4"/>
                </a:solidFill>
              </a:rPr>
              <a:t>, </a:t>
            </a:r>
            <a:r>
              <a:rPr lang="fr-FR" sz="2200" b="1" dirty="0" err="1">
                <a:solidFill>
                  <a:srgbClr val="0077D4"/>
                </a:solidFill>
              </a:rPr>
              <a:t>Ruet</a:t>
            </a:r>
            <a:r>
              <a:rPr lang="fr-FR" sz="2200" b="1" dirty="0">
                <a:solidFill>
                  <a:srgbClr val="0077D4"/>
                </a:solidFill>
              </a:rPr>
              <a:t>, </a:t>
            </a:r>
            <a:r>
              <a:rPr lang="fr-FR" sz="2200" b="1" dirty="0" err="1">
                <a:solidFill>
                  <a:srgbClr val="0077D4"/>
                </a:solidFill>
              </a:rPr>
              <a:t>Moulinat</a:t>
            </a:r>
            <a:r>
              <a:rPr lang="fr-FR" sz="2200" b="1" dirty="0">
                <a:solidFill>
                  <a:srgbClr val="0077D4"/>
                </a:solidFill>
              </a:rPr>
              <a:t> et Bussac Source – Le Haillan</a:t>
            </a:r>
          </a:p>
        </p:txBody>
      </p:sp>
      <p:sp>
        <p:nvSpPr>
          <p:cNvPr id="7" name="Forme libre 6"/>
          <p:cNvSpPr/>
          <p:nvPr/>
        </p:nvSpPr>
        <p:spPr>
          <a:xfrm rot="21304624">
            <a:off x="5402043" y="1516924"/>
            <a:ext cx="2350601" cy="1510991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141257 h 18478378"/>
              <a:gd name="connsiteX1" fmla="*/ 1374700 w 1374700"/>
              <a:gd name="connsiteY1" fmla="*/ 18478378 h 18478378"/>
              <a:gd name="connsiteX0" fmla="*/ 0 w 1546423"/>
              <a:gd name="connsiteY0" fmla="*/ 82159 h 27227618"/>
              <a:gd name="connsiteX1" fmla="*/ 1546423 w 1546423"/>
              <a:gd name="connsiteY1" fmla="*/ 27227618 h 27227618"/>
              <a:gd name="connsiteX0" fmla="*/ 0 w 1546423"/>
              <a:gd name="connsiteY0" fmla="*/ 143135 h 27288594"/>
              <a:gd name="connsiteX1" fmla="*/ 1546423 w 1546423"/>
              <a:gd name="connsiteY1" fmla="*/ 27288594 h 27288594"/>
              <a:gd name="connsiteX0" fmla="*/ 0 w 1372655"/>
              <a:gd name="connsiteY0" fmla="*/ 186945 h 24396292"/>
              <a:gd name="connsiteX1" fmla="*/ 1372655 w 1372655"/>
              <a:gd name="connsiteY1" fmla="*/ 24396291 h 243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2655" h="24396292">
                <a:moveTo>
                  <a:pt x="0" y="186945"/>
                </a:moveTo>
                <a:cubicBezTo>
                  <a:pt x="1003268" y="-1324199"/>
                  <a:pt x="1224690" y="6287817"/>
                  <a:pt x="1372655" y="2439629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442745DE-E612-B80E-97FB-A869EDD9E66A}"/>
              </a:ext>
            </a:extLst>
          </p:cNvPr>
          <p:cNvSpPr txBox="1">
            <a:spLocks/>
          </p:cNvSpPr>
          <p:nvPr/>
        </p:nvSpPr>
        <p:spPr>
          <a:xfrm>
            <a:off x="196800" y="4200707"/>
            <a:ext cx="8881212" cy="25071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Contexte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:</a:t>
            </a:r>
          </a:p>
          <a:p>
            <a:pPr marL="536575" algn="just" defTabSz="91440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les ouvrages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Demanes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,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Ruet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et Bussac Source (Oligocène) et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Moulinat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(Eocène) participent à l’AEP de Bordeaux Métropole depuis les années 1960</a:t>
            </a:r>
          </a:p>
          <a:p>
            <a:pPr marL="536575" algn="just" defTabSz="91440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la Régie de l’Eau de BM souhaite mettre en conformité réglementaire ces 4 ouvrages :</a:t>
            </a:r>
          </a:p>
          <a:p>
            <a:pPr marL="882650" lvl="1" indent="-285750" algn="just" defTabSz="91440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autorisation de prélever dans la nappe des calcaires de l’Oligocène</a:t>
            </a:r>
          </a:p>
          <a:p>
            <a:pPr marL="882650" lvl="1" indent="-285750" algn="just" defTabSz="91440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autorisation de prélever dans la nappe des calcaires de l’Eocène</a:t>
            </a:r>
          </a:p>
          <a:p>
            <a:pPr marL="882650" lvl="1" indent="-285750" algn="just" defTabSz="91440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définition et mise en place des périmètres de protection réglementaire dans le cadre d’une DUP</a:t>
            </a:r>
          </a:p>
          <a:p>
            <a:pPr marL="355600" indent="-355600" algn="just" defTabSz="914400">
              <a:spcBef>
                <a:spcPts val="500"/>
              </a:spcBef>
              <a:buClr>
                <a:srgbClr val="C0504D"/>
              </a:buClr>
              <a:buSzPct val="100000"/>
              <a:buFont typeface="Arial"/>
              <a:buNone/>
            </a:pPr>
            <a:endParaRPr lang="fr-FR" altLang="fr-FR" sz="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0E9A-164A-51AD-B0DB-2C6FCCEF1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67F0A82-6A96-5F9C-9222-D5CA80C3E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88" y="1466660"/>
            <a:ext cx="8654969" cy="460821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Les débits sollicités ont été estimés à partir :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du rabattement maximal admissible vis-à-vis du seuil de régulation imposé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des débits spécifiques issus des diagnostics des ouvrages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des débits et volumes d’exploitations constatés ces dernières années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des débits validés par l’hydrogéologue agréé en 2009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u="sng" dirty="0" err="1">
                <a:solidFill>
                  <a:schemeClr val="accent6"/>
                </a:solidFill>
              </a:rPr>
              <a:t>Demanes</a:t>
            </a:r>
            <a:r>
              <a:rPr lang="fr-FR" sz="1800" b="1" u="sng" dirty="0">
                <a:solidFill>
                  <a:schemeClr val="accent6"/>
                </a:solidFill>
              </a:rPr>
              <a:t> – UG Oligocène Centre à l’équilibre (zone à risque de dénoyage) :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Réalisé en 1960, approfondi en 1988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Profondeur : 14,50 m en 1960, 30 m en 1988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Productivité : 140 m</a:t>
            </a:r>
            <a:r>
              <a:rPr lang="fr-FR" sz="1800" baseline="30000" dirty="0"/>
              <a:t>3</a:t>
            </a:r>
            <a:r>
              <a:rPr lang="fr-FR" sz="1800" dirty="0"/>
              <a:t>/h (limitée par la cote de régulation à 8 m NGF)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u="sng" dirty="0" err="1">
                <a:solidFill>
                  <a:schemeClr val="accent6"/>
                </a:solidFill>
              </a:rPr>
              <a:t>Ruet</a:t>
            </a:r>
            <a:r>
              <a:rPr lang="fr-FR" sz="1800" b="1" u="sng" dirty="0">
                <a:solidFill>
                  <a:schemeClr val="accent6"/>
                </a:solidFill>
              </a:rPr>
              <a:t> - UG Oligocène Centre à l’équilibre (zone à risque de dénoyage) :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Réalisé en 1969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Profondeur : 90 m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Productivité : 100 m</a:t>
            </a:r>
            <a:r>
              <a:rPr lang="fr-FR" sz="1800" baseline="30000" dirty="0"/>
              <a:t>3</a:t>
            </a:r>
            <a:r>
              <a:rPr lang="fr-FR" sz="1800" dirty="0"/>
              <a:t>/h (limitée par la cote de régulation à -7,6 m NGF)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39907D-C9CB-0C45-2CBC-E67B721F9FBC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441A1D4-2CFA-A7D9-4407-525AF6D0AF49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Dossier unique d’autorisation de prélèvement et de DUP – Ouvrages </a:t>
            </a:r>
            <a:r>
              <a:rPr lang="fr-FR" sz="2200" b="1" dirty="0" err="1">
                <a:solidFill>
                  <a:srgbClr val="0077D4"/>
                </a:solidFill>
              </a:rPr>
              <a:t>Demanes</a:t>
            </a:r>
            <a:r>
              <a:rPr lang="fr-FR" sz="2200" b="1" dirty="0">
                <a:solidFill>
                  <a:srgbClr val="0077D4"/>
                </a:solidFill>
              </a:rPr>
              <a:t>, </a:t>
            </a:r>
            <a:r>
              <a:rPr lang="fr-FR" sz="2200" b="1" dirty="0" err="1">
                <a:solidFill>
                  <a:srgbClr val="0077D4"/>
                </a:solidFill>
              </a:rPr>
              <a:t>Ruet</a:t>
            </a:r>
            <a:r>
              <a:rPr lang="fr-FR" sz="2200" b="1" dirty="0">
                <a:solidFill>
                  <a:srgbClr val="0077D4"/>
                </a:solidFill>
              </a:rPr>
              <a:t>, </a:t>
            </a:r>
            <a:r>
              <a:rPr lang="fr-FR" sz="2200" b="1" dirty="0" err="1">
                <a:solidFill>
                  <a:srgbClr val="0077D4"/>
                </a:solidFill>
              </a:rPr>
              <a:t>Moulinat</a:t>
            </a:r>
            <a:r>
              <a:rPr lang="fr-FR" sz="2200" b="1" dirty="0">
                <a:solidFill>
                  <a:srgbClr val="0077D4"/>
                </a:solidFill>
              </a:rPr>
              <a:t> et Bussac Source – Le Haillan</a:t>
            </a:r>
          </a:p>
        </p:txBody>
      </p:sp>
    </p:spTree>
    <p:extLst>
      <p:ext uri="{BB962C8B-B14F-4D97-AF65-F5344CB8AC3E}">
        <p14:creationId xmlns:p14="http://schemas.microsoft.com/office/powerpoint/2010/main" val="1600687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FB594-B92E-CEC5-D0D3-71A12960F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608EFF2-7771-18BD-FDD9-7CBC8BC71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88" y="1466660"/>
            <a:ext cx="8881212" cy="437282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600" b="1" u="sng" dirty="0" err="1">
                <a:solidFill>
                  <a:schemeClr val="accent6"/>
                </a:solidFill>
              </a:rPr>
              <a:t>Moulinat</a:t>
            </a:r>
            <a:r>
              <a:rPr lang="fr-FR" sz="1600" b="1" u="sng" dirty="0">
                <a:solidFill>
                  <a:schemeClr val="accent6"/>
                </a:solidFill>
              </a:rPr>
              <a:t> – UG Eocène Centre déficitaire :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réalisé en 1965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profondeur : 234 m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productivité </a:t>
            </a:r>
            <a:r>
              <a:rPr lang="fr-FR" sz="1600" dirty="0"/>
              <a:t>: 200 m</a:t>
            </a:r>
            <a:r>
              <a:rPr lang="fr-FR" sz="1600" baseline="30000" dirty="0"/>
              <a:t>3</a:t>
            </a:r>
            <a:r>
              <a:rPr lang="fr-FR" sz="1600" dirty="0"/>
              <a:t>/h (limitée par la cote de régulation à -59 m NGF)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600" b="1" u="sng" dirty="0">
                <a:solidFill>
                  <a:schemeClr val="accent6"/>
                </a:solidFill>
              </a:rPr>
              <a:t>Bussac Source – UG Oligocène Centre à l’équilibre :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réalisé en </a:t>
            </a:r>
            <a:r>
              <a:rPr lang="fr-FR" sz="1800" dirty="0"/>
              <a:t>1865, réaménagé en 1963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profondeur : 4,66 m</a:t>
            </a:r>
          </a:p>
          <a:p>
            <a:pPr marL="715963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productivité : 100 </a:t>
            </a:r>
            <a:r>
              <a:rPr lang="fr-FR" sz="1600" dirty="0"/>
              <a:t>m</a:t>
            </a:r>
            <a:r>
              <a:rPr lang="fr-FR" sz="1600" baseline="30000" dirty="0"/>
              <a:t>3</a:t>
            </a:r>
            <a:r>
              <a:rPr lang="fr-FR" sz="1600" dirty="0"/>
              <a:t>/h (limitée par la cote de régulation à 1,3 m au-dessus de la pompe)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2DD9D3-C3D9-D0C6-6D72-564AB681BDC5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8679005-3CA1-AC87-6738-3FB80AC699D5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Dossier unique d’autorisation de prélèvement et de DUP – Ouvrages </a:t>
            </a:r>
            <a:r>
              <a:rPr lang="fr-FR" sz="2200" b="1" dirty="0" err="1">
                <a:solidFill>
                  <a:srgbClr val="0077D4"/>
                </a:solidFill>
              </a:rPr>
              <a:t>Demanes</a:t>
            </a:r>
            <a:r>
              <a:rPr lang="fr-FR" sz="2200" b="1" dirty="0">
                <a:solidFill>
                  <a:srgbClr val="0077D4"/>
                </a:solidFill>
              </a:rPr>
              <a:t>, </a:t>
            </a:r>
            <a:r>
              <a:rPr lang="fr-FR" sz="2200" b="1" dirty="0" err="1">
                <a:solidFill>
                  <a:srgbClr val="0077D4"/>
                </a:solidFill>
              </a:rPr>
              <a:t>Ruet</a:t>
            </a:r>
            <a:r>
              <a:rPr lang="fr-FR" sz="2200" b="1" dirty="0">
                <a:solidFill>
                  <a:srgbClr val="0077D4"/>
                </a:solidFill>
              </a:rPr>
              <a:t>, </a:t>
            </a:r>
            <a:r>
              <a:rPr lang="fr-FR" sz="2200" b="1" dirty="0" err="1">
                <a:solidFill>
                  <a:srgbClr val="0077D4"/>
                </a:solidFill>
              </a:rPr>
              <a:t>Moulinat</a:t>
            </a:r>
            <a:r>
              <a:rPr lang="fr-FR" sz="2200" b="1" dirty="0">
                <a:solidFill>
                  <a:srgbClr val="0077D4"/>
                </a:solidFill>
              </a:rPr>
              <a:t> et Bussac Source – Le Haillan</a:t>
            </a:r>
          </a:p>
        </p:txBody>
      </p:sp>
    </p:spTree>
    <p:extLst>
      <p:ext uri="{BB962C8B-B14F-4D97-AF65-F5344CB8AC3E}">
        <p14:creationId xmlns:p14="http://schemas.microsoft.com/office/powerpoint/2010/main" val="189680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E7545-FEDD-71C4-2653-E5896D51B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2C5570-4DD1-C448-0E65-FEB5F7B6F8CC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D6EEF2A-AA58-F64C-80F5-13F8BCD9B8E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Dossier unique d’autorisation de prélèvement et de DUP – Ouvrages </a:t>
            </a:r>
            <a:r>
              <a:rPr lang="fr-FR" sz="2200" b="1" dirty="0" err="1">
                <a:solidFill>
                  <a:srgbClr val="0077D4"/>
                </a:solidFill>
              </a:rPr>
              <a:t>Demanes</a:t>
            </a:r>
            <a:r>
              <a:rPr lang="fr-FR" sz="2200" b="1" dirty="0">
                <a:solidFill>
                  <a:srgbClr val="0077D4"/>
                </a:solidFill>
              </a:rPr>
              <a:t>, </a:t>
            </a:r>
            <a:r>
              <a:rPr lang="fr-FR" sz="2200" b="1" dirty="0" err="1">
                <a:solidFill>
                  <a:srgbClr val="0077D4"/>
                </a:solidFill>
              </a:rPr>
              <a:t>Ruet</a:t>
            </a:r>
            <a:r>
              <a:rPr lang="fr-FR" sz="2200" b="1" dirty="0">
                <a:solidFill>
                  <a:srgbClr val="0077D4"/>
                </a:solidFill>
              </a:rPr>
              <a:t>, </a:t>
            </a:r>
            <a:r>
              <a:rPr lang="fr-FR" sz="2200" b="1" dirty="0" err="1">
                <a:solidFill>
                  <a:srgbClr val="0077D4"/>
                </a:solidFill>
              </a:rPr>
              <a:t>Moulinat</a:t>
            </a:r>
            <a:r>
              <a:rPr lang="fr-FR" sz="2200" b="1" dirty="0">
                <a:solidFill>
                  <a:srgbClr val="0077D4"/>
                </a:solidFill>
              </a:rPr>
              <a:t> et Bussac Source – Le Haillan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08F6B01-1C24-90FD-7935-7732DEFFE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874946"/>
              </p:ext>
            </p:extLst>
          </p:nvPr>
        </p:nvGraphicFramePr>
        <p:xfrm>
          <a:off x="116367" y="2455087"/>
          <a:ext cx="8948974" cy="243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4467">
                  <a:extLst>
                    <a:ext uri="{9D8B030D-6E8A-4147-A177-3AD203B41FA5}">
                      <a16:colId xmlns:a16="http://schemas.microsoft.com/office/drawing/2014/main" val="3055507914"/>
                    </a:ext>
                  </a:extLst>
                </a:gridCol>
                <a:gridCol w="1156769">
                  <a:extLst>
                    <a:ext uri="{9D8B030D-6E8A-4147-A177-3AD203B41FA5}">
                      <a16:colId xmlns:a16="http://schemas.microsoft.com/office/drawing/2014/main" val="342456952"/>
                    </a:ext>
                  </a:extLst>
                </a:gridCol>
                <a:gridCol w="1756372">
                  <a:extLst>
                    <a:ext uri="{9D8B030D-6E8A-4147-A177-3AD203B41FA5}">
                      <a16:colId xmlns:a16="http://schemas.microsoft.com/office/drawing/2014/main" val="313687248"/>
                    </a:ext>
                  </a:extLst>
                </a:gridCol>
                <a:gridCol w="1457608">
                  <a:extLst>
                    <a:ext uri="{9D8B030D-6E8A-4147-A177-3AD203B41FA5}">
                      <a16:colId xmlns:a16="http://schemas.microsoft.com/office/drawing/2014/main" val="2167127514"/>
                    </a:ext>
                  </a:extLst>
                </a:gridCol>
                <a:gridCol w="1133758">
                  <a:extLst>
                    <a:ext uri="{9D8B030D-6E8A-4147-A177-3AD203B41FA5}">
                      <a16:colId xmlns:a16="http://schemas.microsoft.com/office/drawing/2014/main" val="3808519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Demanes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Ruet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Moulinat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Bussac Source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598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Débit de pointe max.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dirty="0"/>
                        <a:t>/h)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272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Débit moyen d’exploitation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baseline="0" dirty="0"/>
                        <a:t>/h)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668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Débit journalier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baseline="0" dirty="0"/>
                        <a:t>/j)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3 840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2 400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4 800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2 400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082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Volume annuel maximum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dirty="0"/>
                        <a:t>/an)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1 226 400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613 200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1 226 400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700 800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36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Qualité eau brute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Fe, Mn, turbidité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Fe, turbidité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Turbidité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6581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9584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457BB-ED70-A7BD-B161-F0300AED4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FC31235-8893-4A44-78A9-3AE830380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87" y="1472184"/>
            <a:ext cx="8598409" cy="4476129"/>
          </a:xfrm>
        </p:spPr>
        <p:txBody>
          <a:bodyPr>
            <a:noAutofit/>
          </a:bodyPr>
          <a:lstStyle/>
          <a:p>
            <a:pPr marL="35560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  <a:p>
            <a:pPr marL="0" indent="0" algn="just">
              <a:spcBef>
                <a:spcPts val="1107"/>
              </a:spcBef>
              <a:buClr>
                <a:schemeClr val="accent2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les unités de gestion visées (Oligocène Centre à l’équilibre et Eocène Centre déficitaire)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que les ouvrages visés sont existants et exploités depuis plusieurs dizaines d’années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les caractéristiques techniques des ouvrages et la qualité de l’eau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que les débits d’exploitation peuvent être ajustés aux contraintes piézométriques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que les volumes prélevés en 2023 sont bien inférieurs aux VMPO fixés pour les 2 unités de gestion concernées ;</a:t>
            </a:r>
          </a:p>
          <a:p>
            <a:pPr marL="0" indent="0" algn="just">
              <a:spcBef>
                <a:spcPts val="300"/>
              </a:spcBef>
              <a:buClr>
                <a:schemeClr val="accent2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les autorisations d’exploiter les forages de 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Demanes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, 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Ruet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et 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Moulinat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et la source de Bussac peuvent être jugées compatibles avec le SAGE Nappe profondes de Gironde.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048EE8-E558-0396-E32F-B3A8D2FFBF30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D55097D-BF07-9F01-2683-621B367375C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Dossier unique d’autorisation de prélèvement et de DUP – Ouvrages </a:t>
            </a:r>
            <a:r>
              <a:rPr lang="fr-FR" sz="2200" b="1" dirty="0" err="1">
                <a:solidFill>
                  <a:srgbClr val="0077D4"/>
                </a:solidFill>
              </a:rPr>
              <a:t>Demanes</a:t>
            </a:r>
            <a:r>
              <a:rPr lang="fr-FR" sz="2200" b="1" dirty="0">
                <a:solidFill>
                  <a:srgbClr val="0077D4"/>
                </a:solidFill>
              </a:rPr>
              <a:t>, </a:t>
            </a:r>
            <a:r>
              <a:rPr lang="fr-FR" sz="2200" b="1" dirty="0" err="1">
                <a:solidFill>
                  <a:srgbClr val="0077D4"/>
                </a:solidFill>
              </a:rPr>
              <a:t>Ruet</a:t>
            </a:r>
            <a:r>
              <a:rPr lang="fr-FR" sz="2200" b="1" dirty="0">
                <a:solidFill>
                  <a:srgbClr val="0077D4"/>
                </a:solidFill>
              </a:rPr>
              <a:t>, </a:t>
            </a:r>
            <a:r>
              <a:rPr lang="fr-FR" sz="2200" b="1" dirty="0" err="1">
                <a:solidFill>
                  <a:srgbClr val="0077D4"/>
                </a:solidFill>
              </a:rPr>
              <a:t>Moulinat</a:t>
            </a:r>
            <a:r>
              <a:rPr lang="fr-FR" sz="2200" b="1" dirty="0">
                <a:solidFill>
                  <a:srgbClr val="0077D4"/>
                </a:solidFill>
              </a:rPr>
              <a:t> et Bussac Source – Le Haillan</a:t>
            </a:r>
          </a:p>
        </p:txBody>
      </p:sp>
    </p:spTree>
    <p:extLst>
      <p:ext uri="{BB962C8B-B14F-4D97-AF65-F5344CB8AC3E}">
        <p14:creationId xmlns:p14="http://schemas.microsoft.com/office/powerpoint/2010/main" val="24003512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4544</TotalTime>
  <Words>658</Words>
  <Application>Microsoft Office PowerPoint</Application>
  <PresentationFormat>Affichage à l'écran (4:3)</PresentationFormat>
  <Paragraphs>79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194</cp:revision>
  <dcterms:created xsi:type="dcterms:W3CDTF">2018-06-11T08:02:18Z</dcterms:created>
  <dcterms:modified xsi:type="dcterms:W3CDTF">2025-06-06T15:32:19Z</dcterms:modified>
</cp:coreProperties>
</file>