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0" r:id="rId2"/>
    <p:sldId id="449" r:id="rId3"/>
    <p:sldId id="450" r:id="rId4"/>
    <p:sldId id="451" r:id="rId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FFFF99"/>
    <a:srgbClr val="333399"/>
    <a:srgbClr val="FFFFCC"/>
    <a:srgbClr val="B9B9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102" d="100"/>
          <a:sy n="102" d="100"/>
        </p:scale>
        <p:origin x="828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05/03/2025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05/03/2025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648" y="5708877"/>
            <a:ext cx="2456627" cy="664830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323" y="5665478"/>
            <a:ext cx="3332256" cy="75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B36BAD56-C3A0-2A73-9630-35BEA803E8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648" y="5708877"/>
            <a:ext cx="2456627" cy="664830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2DDA6BFE-8C14-ED64-B82C-FB3989F671D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323" y="5665478"/>
            <a:ext cx="3332256" cy="75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12192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AGE logo Quad.jpg">
            <a:extLst>
              <a:ext uri="{FF2B5EF4-FFF2-40B4-BE49-F238E27FC236}">
                <a16:creationId xmlns:a16="http://schemas.microsoft.com/office/drawing/2014/main" id="{5A259425-DA57-1EE6-C492-05D8E1A239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648" y="5708877"/>
            <a:ext cx="2456627" cy="664830"/>
          </a:xfrm>
          <a:prstGeom prst="rect">
            <a:avLst/>
          </a:prstGeom>
        </p:spPr>
      </p:pic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E12C92FC-C67C-E8D3-24E6-CCCE73041C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323" y="5665478"/>
            <a:ext cx="3332256" cy="75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33" y="561639"/>
            <a:ext cx="2578242" cy="58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A6BDDE84-C3D0-E4F5-BF06-5E330256A1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33" y="561639"/>
            <a:ext cx="2578242" cy="58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940464" y="274638"/>
            <a:ext cx="8641935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831219" y="614532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2B57844C-BECA-AD17-96C2-17C93915EB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33" y="561639"/>
            <a:ext cx="2578242" cy="58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80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5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536104" y="13519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831219" y="614536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60" y="524921"/>
            <a:ext cx="2164751" cy="58375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31560" y="274639"/>
            <a:ext cx="865084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05/03/2025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35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4000" dirty="0"/>
              <a:t>Programme 2025</a:t>
            </a:r>
            <a:br>
              <a:rPr lang="fr-FR" sz="4000" dirty="0"/>
            </a:br>
            <a:endParaRPr lang="fr-FR" sz="4000" i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12 mars 2025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2999656" y="335659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ETUDES ET ACTIONS SMEGREG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1033A58-B181-3950-E284-91578B657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1369801"/>
            <a:ext cx="6552728" cy="176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Etudes des ressources potentielles pour substitution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identification des cibles sur un territoire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 détaillée d'une cible identifiée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Prospections ponctuelles – faisabilité captages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recherches portées par le SMEGREG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appui technique à des tiers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Projets de substitution</a:t>
            </a:r>
            <a:endParaRPr lang="fr-FR" altLang="fr-FR" sz="105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CAB7F403-FB57-A7FD-E6F0-1B6C1D30CC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284" y="1866092"/>
            <a:ext cx="4402800" cy="996941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A0280DB-3711-9183-3AC8-DD78AB80A4CB}"/>
              </a:ext>
            </a:extLst>
          </p:cNvPr>
          <p:cNvCxnSpPr>
            <a:cxnSpLocks/>
          </p:cNvCxnSpPr>
          <p:nvPr/>
        </p:nvCxnSpPr>
        <p:spPr>
          <a:xfrm>
            <a:off x="356122" y="3139516"/>
            <a:ext cx="1147975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Box 15">
            <a:extLst>
              <a:ext uri="{FF2B5EF4-FFF2-40B4-BE49-F238E27FC236}">
                <a16:creationId xmlns:a16="http://schemas.microsoft.com/office/drawing/2014/main" id="{D8A57928-1A98-FA7B-E041-EFD929F91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5" y="3262180"/>
            <a:ext cx="1131935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</a:rPr>
              <a:t>En 2025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1341A1"/>
                </a:solidFill>
              </a:rPr>
              <a:t>phase 3 du projet CSG2 (</a:t>
            </a:r>
            <a:r>
              <a:rPr lang="fr-FR" altLang="fr-FR" dirty="0">
                <a:solidFill>
                  <a:srgbClr val="1341A1"/>
                </a:solidFill>
              </a:rPr>
              <a:t>120 000 € HT</a:t>
            </a:r>
            <a:r>
              <a:rPr lang="fr-FR" altLang="fr-FR" sz="2000" dirty="0">
                <a:solidFill>
                  <a:srgbClr val="1341A1"/>
                </a:solidFill>
              </a:rPr>
              <a:t>) avec le </a:t>
            </a:r>
            <a:r>
              <a:rPr lang="fr-FR" altLang="fr-FR" sz="2000" dirty="0" err="1">
                <a:solidFill>
                  <a:srgbClr val="1341A1"/>
                </a:solidFill>
              </a:rPr>
              <a:t>BRGM</a:t>
            </a:r>
            <a:r>
              <a:rPr lang="fr-FR" altLang="fr-FR" sz="2000" dirty="0">
                <a:solidFill>
                  <a:srgbClr val="1341A1"/>
                </a:solidFill>
              </a:rPr>
              <a:t> qui aboutira à la production d'un modèle hydrogéologique</a:t>
            </a:r>
            <a:endParaRPr lang="fr-FR" altLang="fr-FR" sz="2000" u="sng" dirty="0">
              <a:solidFill>
                <a:srgbClr val="1341A1"/>
              </a:solidFill>
            </a:endParaRP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1341A1"/>
                </a:solidFill>
              </a:rPr>
              <a:t>recherches de ressources d'intérêt local (</a:t>
            </a:r>
            <a:r>
              <a:rPr lang="fr-FR" altLang="fr-FR" dirty="0">
                <a:solidFill>
                  <a:srgbClr val="1341A1"/>
                </a:solidFill>
              </a:rPr>
              <a:t>90 000 € HT –</a:t>
            </a:r>
            <a:r>
              <a:rPr lang="fr-FR" altLang="fr-FR" sz="2000" dirty="0">
                <a:solidFill>
                  <a:srgbClr val="1341A1"/>
                </a:solidFill>
              </a:rPr>
              <a:t> </a:t>
            </a:r>
            <a:r>
              <a:rPr lang="fr-FR" altLang="fr-FR" sz="1600" dirty="0">
                <a:solidFill>
                  <a:srgbClr val="1341A1"/>
                </a:solidFill>
              </a:rPr>
              <a:t>complément/substitution</a:t>
            </a:r>
            <a:r>
              <a:rPr lang="fr-FR" altLang="fr-FR" sz="2000" dirty="0">
                <a:solidFill>
                  <a:srgbClr val="1341A1"/>
                </a:solidFill>
              </a:rPr>
              <a:t>) :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1341A1"/>
                </a:solidFill>
              </a:rPr>
              <a:t>potentialités de la nappe alluviale de l'Isle à proximité des forages à l'Eocène du syndicat du Cubzadais Fronsadais sur la commune de Les Billaux (</a:t>
            </a:r>
          </a:p>
          <a:p>
            <a:pPr marL="800100" lvl="1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dirty="0">
                <a:solidFill>
                  <a:srgbClr val="1341A1"/>
                </a:solidFill>
              </a:rPr>
              <a:t>recherche pour les syndicats de Saint Selve, de La Brède et de Léognan-Cadaujac avec pour cible le réservoir Oligocène</a:t>
            </a:r>
            <a:endParaRPr lang="fr-FR" altLang="fr-FR" sz="2000" dirty="0">
              <a:solidFill>
                <a:srgbClr val="1341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2A5DB-449A-1369-2C32-0E5BE5B09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A5822E3-C24C-5F65-6D69-D3AF06D3E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7DD334E-163F-8B00-945F-902EB21E0EC1}"/>
              </a:ext>
            </a:extLst>
          </p:cNvPr>
          <p:cNvSpPr txBox="1">
            <a:spLocks/>
          </p:cNvSpPr>
          <p:nvPr/>
        </p:nvSpPr>
        <p:spPr>
          <a:xfrm>
            <a:off x="2999656" y="39711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ETUDES ET ACTIONS </a:t>
            </a:r>
            <a:r>
              <a:rPr lang="fr-FR" altLang="fr-FR" sz="2400" b="1" dirty="0" err="1">
                <a:solidFill>
                  <a:srgbClr val="0077D4"/>
                </a:solidFill>
              </a:rPr>
              <a:t>LIEES</a:t>
            </a:r>
            <a:r>
              <a:rPr lang="fr-FR" altLang="fr-FR" sz="2400" b="1" dirty="0">
                <a:solidFill>
                  <a:srgbClr val="0077D4"/>
                </a:solidFill>
              </a:rPr>
              <a:t> AU SAGE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064FF1FD-CA47-8933-5F99-DEEE0613FD5C}"/>
              </a:ext>
            </a:extLst>
          </p:cNvPr>
          <p:cNvCxnSpPr>
            <a:cxnSpLocks/>
          </p:cNvCxnSpPr>
          <p:nvPr/>
        </p:nvCxnSpPr>
        <p:spPr>
          <a:xfrm flipV="1">
            <a:off x="298560" y="3275703"/>
            <a:ext cx="11564254" cy="2176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 Box 15">
            <a:extLst>
              <a:ext uri="{FF2B5EF4-FFF2-40B4-BE49-F238E27FC236}">
                <a16:creationId xmlns:a16="http://schemas.microsoft.com/office/drawing/2014/main" id="{789DFAC6-C27D-DEA8-B528-DF0C4FABA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253" y="3506855"/>
            <a:ext cx="11564254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</a:rPr>
              <a:t>En 2025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1341A1"/>
                </a:solidFill>
              </a:rPr>
              <a:t>actions récurrentes à concurrence de 180 000 € : </a:t>
            </a:r>
            <a:r>
              <a:rPr lang="fr-FR" altLang="fr-FR" sz="1600" dirty="0">
                <a:solidFill>
                  <a:srgbClr val="1341A1"/>
                </a:solidFill>
              </a:rPr>
              <a:t>[programme d'actions pédagogiques "l'eau, un enjeu majeur pour le département de la Gironde" - 60 000 €] + [Espaces info économie d'eau - 90 000 €] + [diverses opérations de sensibilisation, information, formation - 30 000 €]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1341A1"/>
                </a:solidFill>
              </a:rPr>
              <a:t>évaluation du gisement d'économies d'eau mobilisable dans les hébergements de tourisme (hors hôtellerie et hôtellerie de plein air) - 25 000 € HT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1341A1"/>
                </a:solidFill>
              </a:rPr>
              <a:t>actions nouvelles nécessaires à la révision du SAGE : </a:t>
            </a:r>
            <a:r>
              <a:rPr lang="fr-FR" altLang="fr-FR" sz="1600" dirty="0">
                <a:solidFill>
                  <a:srgbClr val="1341A1"/>
                </a:solidFill>
              </a:rPr>
              <a:t>[convention d'assistance scientifique et technique par le BRGM - 49 000 € HT] + [synthèse hydrogéologique zone Nord du SAGE - 80 000 € HT] + [révision des VMPO - 60 000 € HT] </a:t>
            </a:r>
            <a:endParaRPr lang="fr-FR" altLang="fr-FR" dirty="0">
              <a:solidFill>
                <a:srgbClr val="1341A1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987FD1D-EBAD-85FA-5679-997C56AA9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0687" y="1340768"/>
            <a:ext cx="6696744" cy="1915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récurrentes (DXX = n° de la disposition)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secrétariat technique de la CLE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actions de sensibilisation, d'information, de formation (D38) 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du besoin en ressources de substitution (D40)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tableau de bord du SAGE (D98)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Autres études et actions :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prévues par le SAGE</a:t>
            </a:r>
          </a:p>
          <a:p>
            <a:pPr marL="800100" lvl="1" indent="-342900" algn="just"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4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études demandées par la CLE</a:t>
            </a:r>
            <a:endParaRPr lang="fr-FR" altLang="fr-FR" i="1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Image 6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978F216-5419-B084-0664-1A3B889875E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05" y="1615685"/>
            <a:ext cx="3693573" cy="9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32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CFE2F-E736-4DD3-4655-691815DA6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2304A9F-AFF2-681B-E1A1-EF1281CA6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4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8FFA524-F9A9-809A-E8A1-D438B6FCF46B}"/>
              </a:ext>
            </a:extLst>
          </p:cNvPr>
          <p:cNvSpPr txBox="1">
            <a:spLocks/>
          </p:cNvSpPr>
          <p:nvPr/>
        </p:nvSpPr>
        <p:spPr>
          <a:xfrm>
            <a:off x="2999656" y="335659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PROGRAMME 2025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1E12F38F-9222-8502-E86E-CDE50E85FF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895" y="1743921"/>
            <a:ext cx="4402800" cy="996941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4749FCC5-A99B-F215-CB5D-F98A72AB9151}"/>
              </a:ext>
            </a:extLst>
          </p:cNvPr>
          <p:cNvCxnSpPr>
            <a:cxnSpLocks/>
          </p:cNvCxnSpPr>
          <p:nvPr/>
        </p:nvCxnSpPr>
        <p:spPr>
          <a:xfrm flipV="1">
            <a:off x="6096000" y="1556792"/>
            <a:ext cx="0" cy="216024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Box 15">
            <a:extLst>
              <a:ext uri="{FF2B5EF4-FFF2-40B4-BE49-F238E27FC236}">
                <a16:creationId xmlns:a16="http://schemas.microsoft.com/office/drawing/2014/main" id="{22DABF4D-AB46-5D9B-6B80-347973EB5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5" y="3262180"/>
            <a:ext cx="113193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1341A1"/>
                </a:solidFill>
              </a:rPr>
              <a:t>400 000 € HT soit #440 000 TTC					210 000 € HT soit 250 000 € TTC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u="sng" dirty="0">
              <a:solidFill>
                <a:srgbClr val="1341A1"/>
              </a:solidFill>
            </a:endParaRP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u="sng" dirty="0">
              <a:solidFill>
                <a:srgbClr val="1341A1"/>
              </a:solidFill>
            </a:endParaRP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000" u="sng" dirty="0">
              <a:solidFill>
                <a:srgbClr val="1341A1"/>
              </a:solidFill>
            </a:endParaRPr>
          </a:p>
          <a:p>
            <a:pPr algn="ctr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u="sng" dirty="0">
                <a:solidFill>
                  <a:srgbClr val="1341A1"/>
                </a:solidFill>
              </a:rPr>
              <a:t>600 000 € HT soit #700 000 € TTC</a:t>
            </a:r>
          </a:p>
        </p:txBody>
      </p:sp>
      <p:pic>
        <p:nvPicPr>
          <p:cNvPr id="3" name="Image 2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573181E-66E9-4E98-8656-7D1DA44CDBA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80" y="1748933"/>
            <a:ext cx="3693573" cy="996759"/>
          </a:xfrm>
          <a:prstGeom prst="rect">
            <a:avLst/>
          </a:prstGeom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40BF2337-6A91-E692-32F1-C66354DC7275}"/>
              </a:ext>
            </a:extLst>
          </p:cNvPr>
          <p:cNvSpPr/>
          <p:nvPr/>
        </p:nvSpPr>
        <p:spPr>
          <a:xfrm rot="2257905">
            <a:off x="2932080" y="4089958"/>
            <a:ext cx="1117460" cy="39527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DE071C86-A516-143F-2633-633A3D028520}"/>
              </a:ext>
            </a:extLst>
          </p:cNvPr>
          <p:cNvSpPr/>
          <p:nvPr/>
        </p:nvSpPr>
        <p:spPr>
          <a:xfrm rot="8487364">
            <a:off x="8091348" y="4073395"/>
            <a:ext cx="1117460" cy="39527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832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7788</TotalTime>
  <Words>378</Words>
  <Application>Microsoft Office PowerPoint</Application>
  <PresentationFormat>Grand écran</PresentationFormat>
  <Paragraphs>39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</vt:lpstr>
      <vt:lpstr>Office Theme</vt:lpstr>
      <vt:lpstr>Programme 2025 </vt:lpstr>
      <vt:lpstr>Présentation PowerPoint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418</cp:revision>
  <cp:lastPrinted>2024-01-23T13:46:45Z</cp:lastPrinted>
  <dcterms:created xsi:type="dcterms:W3CDTF">2015-09-15T19:44:09Z</dcterms:created>
  <dcterms:modified xsi:type="dcterms:W3CDTF">2025-03-05T16:19:31Z</dcterms:modified>
</cp:coreProperties>
</file>