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1"/>
  </p:sldMasterIdLst>
  <p:notesMasterIdLst>
    <p:notesMasterId r:id="rId10"/>
  </p:notesMasterIdLst>
  <p:handoutMasterIdLst>
    <p:handoutMasterId r:id="rId11"/>
  </p:handoutMasterIdLst>
  <p:sldIdLst>
    <p:sldId id="449" r:id="rId2"/>
    <p:sldId id="451" r:id="rId3"/>
    <p:sldId id="462" r:id="rId4"/>
    <p:sldId id="455" r:id="rId5"/>
    <p:sldId id="468" r:id="rId6"/>
    <p:sldId id="471" r:id="rId7"/>
    <p:sldId id="470" r:id="rId8"/>
    <p:sldId id="444" r:id="rId9"/>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8DCD"/>
    <a:srgbClr val="0077D4"/>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64" autoAdjust="0"/>
    <p:restoredTop sz="94660"/>
  </p:normalViewPr>
  <p:slideViewPr>
    <p:cSldViewPr>
      <p:cViewPr varScale="1">
        <p:scale>
          <a:sx n="102" d="100"/>
          <a:sy n="102" d="100"/>
        </p:scale>
        <p:origin x="828" y="102"/>
      </p:cViewPr>
      <p:guideLst>
        <p:guide orient="horz" pos="2160"/>
        <p:guide pos="3840"/>
      </p:guideLst>
    </p:cSldViewPr>
  </p:slideViewPr>
  <p:notesTextViewPr>
    <p:cViewPr>
      <p:scale>
        <a:sx n="1" d="1"/>
        <a:sy n="1" d="1"/>
      </p:scale>
      <p:origin x="0" y="0"/>
    </p:cViewPr>
  </p:notesTextViewPr>
  <p:notesViewPr>
    <p:cSldViewPr>
      <p:cViewPr varScale="1">
        <p:scale>
          <a:sx n="83" d="100"/>
          <a:sy n="83" d="100"/>
        </p:scale>
        <p:origin x="276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895B59E7-90E6-420D-AABB-99BF6A8C4EB8}" type="datetimeFigureOut">
              <a:rPr lang="fr-FR" smtClean="0"/>
              <a:t>19/02/2025</a:t>
            </a:fld>
            <a:endParaRPr lang="fr-FR"/>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8082316-71EC-47CF-9640-A46F92FD33DA}" type="slidenum">
              <a:rPr lang="fr-FR" smtClean="0"/>
              <a:t>‹N°›</a:t>
            </a:fld>
            <a:endParaRPr lang="fr-FR"/>
          </a:p>
        </p:txBody>
      </p:sp>
    </p:spTree>
    <p:extLst>
      <p:ext uri="{BB962C8B-B14F-4D97-AF65-F5344CB8AC3E}">
        <p14:creationId xmlns:p14="http://schemas.microsoft.com/office/powerpoint/2010/main" val="1678690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3CD7781-4B6E-48FF-B731-A183665EDAD5}" type="datetimeFigureOut">
              <a:rPr lang="fr-FR" smtClean="0"/>
              <a:t>19/02/2025</a:t>
            </a:fld>
            <a:endParaRPr lang="fr-FR" dirty="0"/>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E1FB029-0AF2-4823-A9ED-717817EB4A3C}" type="slidenum">
              <a:rPr lang="fr-FR" smtClean="0"/>
              <a:t>‹N°›</a:t>
            </a:fld>
            <a:endParaRPr lang="fr-FR" dirty="0"/>
          </a:p>
        </p:txBody>
      </p:sp>
    </p:spTree>
    <p:extLst>
      <p:ext uri="{BB962C8B-B14F-4D97-AF65-F5344CB8AC3E}">
        <p14:creationId xmlns:p14="http://schemas.microsoft.com/office/powerpoint/2010/main" val="996382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ln>
            <a:solidFill>
              <a:srgbClr val="4F81BD"/>
            </a:solidFill>
          </a:ln>
        </p:spPr>
      </p:pic>
      <p:sp>
        <p:nvSpPr>
          <p:cNvPr id="2" name="Title 1"/>
          <p:cNvSpPr>
            <a:spLocks noGrp="1"/>
          </p:cNvSpPr>
          <p:nvPr>
            <p:ph type="ctrTitle"/>
          </p:nvPr>
        </p:nvSpPr>
        <p:spPr>
          <a:xfrm>
            <a:off x="1269456" y="2130426"/>
            <a:ext cx="10363200" cy="1470025"/>
          </a:xfrm>
        </p:spPr>
        <p:txBody>
          <a:bodyPr>
            <a:normAutofit/>
          </a:bodyPr>
          <a:lstStyle>
            <a:lvl1pPr>
              <a:defRPr sz="3500">
                <a:solidFill>
                  <a:srgbClr val="1341A1"/>
                </a:solidFill>
              </a:defRPr>
            </a:lvl1pPr>
          </a:lstStyle>
          <a:p>
            <a:r>
              <a:rPr lang="en-US" dirty="0"/>
              <a:t>Click to edit Master title style</a:t>
            </a:r>
          </a:p>
        </p:txBody>
      </p:sp>
      <p:sp>
        <p:nvSpPr>
          <p:cNvPr id="3"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4633188" y="5699006"/>
            <a:ext cx="1847088" cy="499872"/>
          </a:xfrm>
          <a:prstGeom prst="rect">
            <a:avLst/>
          </a:prstGeom>
        </p:spPr>
      </p:pic>
      <p:pic>
        <p:nvPicPr>
          <p:cNvPr id="12" name="Image 11"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385323" y="5665478"/>
            <a:ext cx="2505456" cy="566928"/>
          </a:xfrm>
          <a:prstGeom prst="rect">
            <a:avLst/>
          </a:prstGeom>
        </p:spPr>
      </p:pic>
    </p:spTree>
    <p:extLst>
      <p:ext uri="{BB962C8B-B14F-4D97-AF65-F5344CB8AC3E}">
        <p14:creationId xmlns:p14="http://schemas.microsoft.com/office/powerpoint/2010/main" val="172835148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p:cNvSpPr>
            <a:spLocks noGrp="1"/>
          </p:cNvSpPr>
          <p:nvPr>
            <p:ph type="ctrTitle"/>
          </p:nvPr>
        </p:nvSpPr>
        <p:spPr>
          <a:xfrm>
            <a:off x="1269456" y="2130426"/>
            <a:ext cx="10363200" cy="1470025"/>
          </a:xfrm>
        </p:spPr>
        <p:txBody>
          <a:bodyPr>
            <a:normAutofit/>
          </a:bodyPr>
          <a:lstStyle>
            <a:lvl1pPr>
              <a:defRPr sz="3500">
                <a:solidFill>
                  <a:schemeClr val="accent6">
                    <a:lumMod val="75000"/>
                  </a:schemeClr>
                </a:solidFill>
              </a:defRPr>
            </a:lvl1pPr>
          </a:lstStyle>
          <a:p>
            <a:r>
              <a:rPr lang="en-US" dirty="0"/>
              <a:t>Click to edit Master title style</a:t>
            </a:r>
          </a:p>
        </p:txBody>
      </p:sp>
      <p:sp>
        <p:nvSpPr>
          <p:cNvPr id="7"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084120" y="5665489"/>
            <a:ext cx="1847088" cy="499872"/>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385332" y="5665489"/>
            <a:ext cx="2505456" cy="566928"/>
          </a:xfrm>
          <a:prstGeom prst="rect">
            <a:avLst/>
          </a:prstGeom>
        </p:spPr>
      </p:pic>
    </p:spTree>
    <p:extLst>
      <p:ext uri="{BB962C8B-B14F-4D97-AF65-F5344CB8AC3E}">
        <p14:creationId xmlns:p14="http://schemas.microsoft.com/office/powerpoint/2010/main" val="277185584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12192000" cy="6871678"/>
          </a:xfrm>
          <a:prstGeom prst="rect">
            <a:avLst/>
          </a:prstGeom>
        </p:spPr>
      </p:pic>
      <p:sp>
        <p:nvSpPr>
          <p:cNvPr id="6" name="Title 1"/>
          <p:cNvSpPr>
            <a:spLocks noGrp="1"/>
          </p:cNvSpPr>
          <p:nvPr>
            <p:ph type="ctrTitle"/>
          </p:nvPr>
        </p:nvSpPr>
        <p:spPr>
          <a:xfrm>
            <a:off x="1269456" y="2130426"/>
            <a:ext cx="10363200" cy="1470025"/>
          </a:xfrm>
        </p:spPr>
        <p:txBody>
          <a:bodyPr>
            <a:normAutofit/>
          </a:bodyPr>
          <a:lstStyle>
            <a:lvl1pPr>
              <a:defRPr sz="3500">
                <a:solidFill>
                  <a:srgbClr val="FF0000"/>
                </a:solidFill>
              </a:defRPr>
            </a:lvl1pPr>
          </a:lstStyle>
          <a:p>
            <a:r>
              <a:rPr lang="en-US" dirty="0"/>
              <a:t>Click to edit Master title style</a:t>
            </a:r>
          </a:p>
        </p:txBody>
      </p:sp>
      <p:sp>
        <p:nvSpPr>
          <p:cNvPr id="7"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4162647" y="5708877"/>
            <a:ext cx="1847088" cy="499872"/>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385323" y="5665478"/>
            <a:ext cx="2505456" cy="566928"/>
          </a:xfrm>
          <a:prstGeom prst="rect">
            <a:avLst/>
          </a:prstGeom>
        </p:spPr>
      </p:pic>
    </p:spTree>
    <p:extLst>
      <p:ext uri="{BB962C8B-B14F-4D97-AF65-F5344CB8AC3E}">
        <p14:creationId xmlns:p14="http://schemas.microsoft.com/office/powerpoint/2010/main" val="104760699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60736" y="0"/>
            <a:ext cx="1731264"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6"/>
            <a:ext cx="12192001" cy="1352053"/>
          </a:xfrm>
          <a:prstGeom prst="rect">
            <a:avLst/>
          </a:prstGeom>
        </p:spPr>
      </p:pic>
      <p:sp>
        <p:nvSpPr>
          <p:cNvPr id="2" name="Title 1"/>
          <p:cNvSpPr>
            <a:spLocks noGrp="1"/>
          </p:cNvSpPr>
          <p:nvPr>
            <p:ph type="title"/>
          </p:nvPr>
        </p:nvSpPr>
        <p:spPr>
          <a:xfrm>
            <a:off x="2940464" y="274638"/>
            <a:ext cx="8641935" cy="1143000"/>
          </a:xfrm>
        </p:spPr>
        <p:txBody>
          <a:bodyPr>
            <a:normAutofit/>
          </a:bodyPr>
          <a:lstStyle>
            <a:lvl1pPr algn="l">
              <a:defRPr sz="2500">
                <a:solidFill>
                  <a:srgbClr val="1341A1"/>
                </a:solidFill>
              </a:defRPr>
            </a:lvl1pPr>
          </a:lstStyle>
          <a:p>
            <a:r>
              <a:rPr lang="en-US" dirty="0"/>
              <a:t>Click to edit Master title style</a:t>
            </a:r>
          </a:p>
        </p:txBody>
      </p:sp>
      <p:sp>
        <p:nvSpPr>
          <p:cNvPr id="3"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2" name="Connecteur droit 11"/>
          <p:cNvCxnSpPr/>
          <p:nvPr/>
        </p:nvCxnSpPr>
        <p:spPr>
          <a:xfrm>
            <a:off x="536104" y="13519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831219" y="614532"/>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335361" y="653300"/>
            <a:ext cx="1627632" cy="438912"/>
          </a:xfrm>
          <a:prstGeom prst="rect">
            <a:avLst/>
          </a:prstGeom>
        </p:spPr>
      </p:pic>
    </p:spTree>
    <p:extLst>
      <p:ext uri="{BB962C8B-B14F-4D97-AF65-F5344CB8AC3E}">
        <p14:creationId xmlns:p14="http://schemas.microsoft.com/office/powerpoint/2010/main" val="322038221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1"/>
            <a:ext cx="12192000" cy="6857999"/>
          </a:xfrm>
          <a:prstGeom prst="rect">
            <a:avLst/>
          </a:prstGeom>
        </p:spPr>
      </p:pic>
      <p:sp>
        <p:nvSpPr>
          <p:cNvPr id="6" name="Title 1"/>
          <p:cNvSpPr>
            <a:spLocks noGrp="1"/>
          </p:cNvSpPr>
          <p:nvPr>
            <p:ph type="title"/>
          </p:nvPr>
        </p:nvSpPr>
        <p:spPr>
          <a:xfrm>
            <a:off x="2940464" y="274638"/>
            <a:ext cx="8641935" cy="1143000"/>
          </a:xfrm>
        </p:spPr>
        <p:txBody>
          <a:bodyPr>
            <a:normAutofit/>
          </a:bodyPr>
          <a:lstStyle>
            <a:lvl1pPr algn="l">
              <a:defRPr sz="2500">
                <a:solidFill>
                  <a:srgbClr val="E46C0A"/>
                </a:solidFill>
              </a:defRPr>
            </a:lvl1pPr>
          </a:lstStyle>
          <a:p>
            <a:r>
              <a:rPr lang="en-US" dirty="0"/>
              <a:t>Click to edit Master title style</a:t>
            </a:r>
          </a:p>
        </p:txBody>
      </p:sp>
      <p:sp>
        <p:nvSpPr>
          <p:cNvPr id="7"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536104" y="13519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831219" y="614532"/>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35361" y="653300"/>
            <a:ext cx="1627632" cy="438912"/>
          </a:xfrm>
          <a:prstGeom prst="rect">
            <a:avLst/>
          </a:prstGeom>
        </p:spPr>
      </p:pic>
    </p:spTree>
    <p:extLst>
      <p:ext uri="{BB962C8B-B14F-4D97-AF65-F5344CB8AC3E}">
        <p14:creationId xmlns:p14="http://schemas.microsoft.com/office/powerpoint/2010/main" val="370131530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p:cNvSpPr>
            <a:spLocks noGrp="1"/>
          </p:cNvSpPr>
          <p:nvPr>
            <p:ph type="title"/>
          </p:nvPr>
        </p:nvSpPr>
        <p:spPr>
          <a:xfrm>
            <a:off x="2940464" y="274638"/>
            <a:ext cx="8641935" cy="1143000"/>
          </a:xfrm>
        </p:spPr>
        <p:txBody>
          <a:bodyPr>
            <a:normAutofit/>
          </a:bodyPr>
          <a:lstStyle>
            <a:lvl1pPr algn="l">
              <a:defRPr sz="2500">
                <a:solidFill>
                  <a:srgbClr val="FF0000"/>
                </a:solidFill>
              </a:defRPr>
            </a:lvl1pPr>
          </a:lstStyle>
          <a:p>
            <a:r>
              <a:rPr lang="en-US" dirty="0"/>
              <a:t>Click to edit Master title style</a:t>
            </a:r>
          </a:p>
        </p:txBody>
      </p:sp>
      <p:sp>
        <p:nvSpPr>
          <p:cNvPr id="7"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536104" y="13519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831219" y="614532"/>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35361" y="500571"/>
            <a:ext cx="2360066" cy="636422"/>
          </a:xfrm>
          <a:prstGeom prst="rect">
            <a:avLst/>
          </a:prstGeom>
        </p:spPr>
      </p:pic>
    </p:spTree>
    <p:extLst>
      <p:ext uri="{BB962C8B-B14F-4D97-AF65-F5344CB8AC3E}">
        <p14:creationId xmlns:p14="http://schemas.microsoft.com/office/powerpoint/2010/main" val="2496814739"/>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007F8-CCD2-4E45-B1E9-339A56482E0E}" type="datetime1">
              <a:rPr lang="fr-FR" smtClean="0"/>
              <a:t>19/02/2025</a:t>
            </a:fld>
            <a:endParaRPr lang="fr-FR"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E00E3-DEE3-4217-B4F6-3EC050798811}" type="slidenum">
              <a:rPr lang="fr-FR" smtClean="0"/>
              <a:t>‹N°›</a:t>
            </a:fld>
            <a:endParaRPr lang="fr-FR" dirty="0"/>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423592" y="1340768"/>
            <a:ext cx="7772400" cy="2304256"/>
          </a:xfrm>
        </p:spPr>
        <p:txBody>
          <a:bodyPr/>
          <a:lstStyle/>
          <a:p>
            <a:r>
              <a:rPr lang="fr-FR" dirty="0">
                <a:solidFill>
                  <a:srgbClr val="0070C0"/>
                </a:solidFill>
              </a:rPr>
              <a:t>Rapport </a:t>
            </a:r>
            <a:r>
              <a:rPr lang="fr-FR">
                <a:solidFill>
                  <a:srgbClr val="0070C0"/>
                </a:solidFill>
              </a:rPr>
              <a:t>n°3</a:t>
            </a:r>
            <a:br>
              <a:rPr lang="fr-FR">
                <a:solidFill>
                  <a:srgbClr val="0070C0"/>
                </a:solidFill>
              </a:rPr>
            </a:br>
            <a:r>
              <a:rPr lang="fr-FR">
                <a:solidFill>
                  <a:srgbClr val="0070C0"/>
                </a:solidFill>
              </a:rPr>
              <a:t>Rapport </a:t>
            </a:r>
            <a:r>
              <a:rPr lang="fr-FR" dirty="0">
                <a:solidFill>
                  <a:srgbClr val="0070C0"/>
                </a:solidFill>
              </a:rPr>
              <a:t>d'activité 2024</a:t>
            </a:r>
          </a:p>
        </p:txBody>
      </p:sp>
      <p:sp>
        <p:nvSpPr>
          <p:cNvPr id="5" name="Sous-titre 2"/>
          <p:cNvSpPr>
            <a:spLocks noGrp="1"/>
          </p:cNvSpPr>
          <p:nvPr>
            <p:ph type="subTitle" idx="1"/>
          </p:nvPr>
        </p:nvSpPr>
        <p:spPr>
          <a:xfrm>
            <a:off x="3161892" y="3886201"/>
            <a:ext cx="6400800" cy="784239"/>
          </a:xfrm>
        </p:spPr>
        <p:txBody>
          <a:bodyPr>
            <a:normAutofit lnSpcReduction="10000"/>
          </a:bodyPr>
          <a:lstStyle/>
          <a:p>
            <a:r>
              <a:rPr lang="fr-FR" dirty="0"/>
              <a:t>Comité syndical du SMEGREG</a:t>
            </a:r>
          </a:p>
          <a:p>
            <a:r>
              <a:rPr lang="fr-FR" dirty="0"/>
              <a:t>Réunion du 19 février 2025</a:t>
            </a:r>
          </a:p>
        </p:txBody>
      </p:sp>
    </p:spTree>
    <p:extLst>
      <p:ext uri="{BB962C8B-B14F-4D97-AF65-F5344CB8AC3E}">
        <p14:creationId xmlns:p14="http://schemas.microsoft.com/office/powerpoint/2010/main" val="1080796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400" b="1" dirty="0">
                <a:solidFill>
                  <a:srgbClr val="0070C0"/>
                </a:solidFill>
              </a:rPr>
              <a:t>Volet Institutionnel :</a:t>
            </a:r>
            <a:br>
              <a:rPr lang="fr-FR" sz="2400" b="1" dirty="0">
                <a:solidFill>
                  <a:srgbClr val="0070C0"/>
                </a:solidFill>
              </a:rPr>
            </a:br>
            <a:r>
              <a:rPr lang="fr-FR" sz="2400" b="1" dirty="0">
                <a:solidFill>
                  <a:srgbClr val="0070C0"/>
                </a:solidFill>
              </a:rPr>
              <a:t>gouvernance – réunion des instances</a:t>
            </a:r>
          </a:p>
        </p:txBody>
      </p:sp>
      <p:sp>
        <p:nvSpPr>
          <p:cNvPr id="6" name="Espace réservé du numéro de diapositive 5"/>
          <p:cNvSpPr txBox="1">
            <a:spLocks/>
          </p:cNvSpPr>
          <p:nvPr/>
        </p:nvSpPr>
        <p:spPr>
          <a:xfrm>
            <a:off x="1701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a:solidFill>
                  <a:srgbClr val="E1E805"/>
                </a:solidFill>
              </a:rPr>
              <a:pPr>
                <a:defRPr/>
              </a:pPr>
              <a:t>2</a:t>
            </a:fld>
            <a:endParaRPr lang="fr-FR" dirty="0">
              <a:solidFill>
                <a:srgbClr val="E1E805"/>
              </a:solidFill>
            </a:endParaRPr>
          </a:p>
        </p:txBody>
      </p:sp>
      <p:sp>
        <p:nvSpPr>
          <p:cNvPr id="4" name="Text Box 15"/>
          <p:cNvSpPr txBox="1">
            <a:spLocks noChangeArrowheads="1"/>
          </p:cNvSpPr>
          <p:nvPr/>
        </p:nvSpPr>
        <p:spPr bwMode="auto">
          <a:xfrm>
            <a:off x="407368" y="1628800"/>
            <a:ext cx="7560839" cy="324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1800"/>
              </a:spcBef>
            </a:pPr>
            <a:r>
              <a:rPr lang="fr-FR" sz="2000" b="1" u="sng" dirty="0">
                <a:solidFill>
                  <a:srgbClr val="0077D4"/>
                </a:solidFill>
                <a:latin typeface="+mj-lt"/>
              </a:rPr>
              <a:t>SMEGREG :</a:t>
            </a:r>
          </a:p>
          <a:p>
            <a:pPr>
              <a:spcBef>
                <a:spcPts val="1800"/>
              </a:spcBef>
              <a:buClr>
                <a:srgbClr val="FE5000"/>
              </a:buClr>
              <a:buSzPct val="150000"/>
            </a:pPr>
            <a:r>
              <a:rPr lang="fr-FR" sz="2000" dirty="0">
                <a:solidFill>
                  <a:srgbClr val="0077D4"/>
                </a:solidFill>
                <a:latin typeface="+mj-lt"/>
              </a:rPr>
              <a:t>Demande d'adhésion </a:t>
            </a:r>
          </a:p>
          <a:p>
            <a:pPr algn="r">
              <a:buClr>
                <a:srgbClr val="FE5000"/>
              </a:buClr>
              <a:buSzPct val="150000"/>
            </a:pPr>
            <a:r>
              <a:rPr lang="fr-FR" sz="2000" dirty="0">
                <a:solidFill>
                  <a:srgbClr val="0077D4"/>
                </a:solidFill>
                <a:latin typeface="+mj-lt"/>
              </a:rPr>
              <a:t>du Syndicat des eaux de Saint Jean d'</a:t>
            </a:r>
            <a:r>
              <a:rPr lang="fr-FR" sz="2000" dirty="0" err="1">
                <a:solidFill>
                  <a:srgbClr val="0077D4"/>
                </a:solidFill>
                <a:latin typeface="+mj-lt"/>
              </a:rPr>
              <a:t>Illac</a:t>
            </a:r>
            <a:r>
              <a:rPr lang="fr-FR" sz="2000" dirty="0">
                <a:solidFill>
                  <a:srgbClr val="0077D4"/>
                </a:solidFill>
                <a:latin typeface="+mj-lt"/>
              </a:rPr>
              <a:t> - Martignac</a:t>
            </a:r>
            <a:r>
              <a:rPr lang="fr-FR" sz="2000" dirty="0">
                <a:solidFill>
                  <a:srgbClr val="0077D4"/>
                </a:solidFill>
              </a:rPr>
              <a:t>.</a:t>
            </a:r>
          </a:p>
          <a:p>
            <a:pPr>
              <a:spcBef>
                <a:spcPts val="1800"/>
              </a:spcBef>
              <a:buClr>
                <a:srgbClr val="FE5000"/>
              </a:buClr>
              <a:buSzPct val="150000"/>
            </a:pPr>
            <a:endParaRPr lang="fr-FR" sz="2000" dirty="0">
              <a:solidFill>
                <a:srgbClr val="0077D4"/>
              </a:solidFill>
              <a:latin typeface="+mj-lt"/>
            </a:endParaRPr>
          </a:p>
          <a:p>
            <a:pPr>
              <a:spcBef>
                <a:spcPts val="1800"/>
              </a:spcBef>
              <a:buClr>
                <a:srgbClr val="FE5000"/>
              </a:buClr>
              <a:buSzPct val="150000"/>
            </a:pPr>
            <a:r>
              <a:rPr lang="fr-FR" sz="2000" dirty="0">
                <a:solidFill>
                  <a:srgbClr val="0077D4"/>
                </a:solidFill>
                <a:latin typeface="+mj-lt"/>
              </a:rPr>
              <a:t>Avec cette adhésion, les 34 services AEP membres du SMEGREG desserviront 402 communes et prélèveront 78% des volumes prélevés pour l'eau potable pour alimenter plus de 1,3 million d'habitants. </a:t>
            </a:r>
          </a:p>
        </p:txBody>
      </p:sp>
      <p:pic>
        <p:nvPicPr>
          <p:cNvPr id="5" name="Image 4" descr="Une image contenant texte, capture d’écran, carte&#10;&#10;Le contenu généré par l’IA peut être incorrect.">
            <a:extLst>
              <a:ext uri="{FF2B5EF4-FFF2-40B4-BE49-F238E27FC236}">
                <a16:creationId xmlns:a16="http://schemas.microsoft.com/office/drawing/2014/main" id="{3F3E174D-390B-107C-16CF-13B1ADDD9475}"/>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8184232" y="1175638"/>
            <a:ext cx="3900763" cy="5517232"/>
          </a:xfrm>
          <a:prstGeom prst="rect">
            <a:avLst/>
          </a:prstGeom>
        </p:spPr>
      </p:pic>
    </p:spTree>
    <p:extLst>
      <p:ext uri="{BB962C8B-B14F-4D97-AF65-F5344CB8AC3E}">
        <p14:creationId xmlns:p14="http://schemas.microsoft.com/office/powerpoint/2010/main" val="2206763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400" b="1" dirty="0">
                <a:solidFill>
                  <a:srgbClr val="0070C0"/>
                </a:solidFill>
              </a:rPr>
              <a:t>Volet Institutionnel :</a:t>
            </a:r>
            <a:br>
              <a:rPr lang="fr-FR" sz="2400" b="1" dirty="0">
                <a:solidFill>
                  <a:srgbClr val="0070C0"/>
                </a:solidFill>
              </a:rPr>
            </a:br>
            <a:r>
              <a:rPr lang="fr-FR" sz="2400" b="1" dirty="0">
                <a:solidFill>
                  <a:srgbClr val="0070C0"/>
                </a:solidFill>
              </a:rPr>
              <a:t>gouvernance – réunion des instances</a:t>
            </a:r>
          </a:p>
        </p:txBody>
      </p:sp>
      <p:sp>
        <p:nvSpPr>
          <p:cNvPr id="4" name="Text Box 15"/>
          <p:cNvSpPr txBox="1">
            <a:spLocks noChangeArrowheads="1"/>
          </p:cNvSpPr>
          <p:nvPr/>
        </p:nvSpPr>
        <p:spPr bwMode="auto">
          <a:xfrm>
            <a:off x="335360" y="2297246"/>
            <a:ext cx="8640960"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1800"/>
              </a:spcBef>
            </a:pPr>
            <a:r>
              <a:rPr lang="fr-FR" sz="2400" b="1" u="sng" dirty="0">
                <a:solidFill>
                  <a:srgbClr val="0077D4"/>
                </a:solidFill>
                <a:latin typeface="+mj-lt"/>
              </a:rPr>
              <a:t>SMEGREG :</a:t>
            </a:r>
          </a:p>
          <a:p>
            <a:pPr marL="342900" indent="-342900">
              <a:spcBef>
                <a:spcPts val="1200"/>
              </a:spcBef>
              <a:buClr>
                <a:srgbClr val="FE5000"/>
              </a:buClr>
              <a:buSzPct val="150000"/>
              <a:buFont typeface="Arial" panose="020B0604020202020204" pitchFamily="34" charset="0"/>
              <a:buChar char="•"/>
            </a:pPr>
            <a:r>
              <a:rPr lang="fr-FR" sz="2400" dirty="0">
                <a:solidFill>
                  <a:srgbClr val="0077D4"/>
                </a:solidFill>
                <a:latin typeface="+mj-lt"/>
              </a:rPr>
              <a:t>3 réunions du Comité syndical :</a:t>
            </a:r>
          </a:p>
          <a:p>
            <a:pPr marL="800100" lvl="1" indent="-342900">
              <a:spcBef>
                <a:spcPts val="600"/>
              </a:spcBef>
              <a:buClr>
                <a:srgbClr val="FE5000"/>
              </a:buClr>
              <a:buSzPct val="100000"/>
              <a:buFont typeface="Wingdings" panose="05000000000000000000" pitchFamily="2" charset="2"/>
              <a:buChar char="ü"/>
            </a:pPr>
            <a:r>
              <a:rPr lang="fr-FR" sz="2400" dirty="0">
                <a:solidFill>
                  <a:srgbClr val="0077D4"/>
                </a:solidFill>
                <a:latin typeface="+mj-lt"/>
              </a:rPr>
              <a:t>24 janvier (débat d'orientation budgétaire)</a:t>
            </a:r>
          </a:p>
          <a:p>
            <a:pPr marL="800100" lvl="1" indent="-342900">
              <a:spcBef>
                <a:spcPts val="600"/>
              </a:spcBef>
              <a:buClr>
                <a:srgbClr val="FE5000"/>
              </a:buClr>
              <a:buSzPct val="100000"/>
              <a:buFont typeface="Wingdings" panose="05000000000000000000" pitchFamily="2" charset="2"/>
              <a:buChar char="ü"/>
            </a:pPr>
            <a:r>
              <a:rPr lang="fr-FR" sz="2400" dirty="0">
                <a:solidFill>
                  <a:srgbClr val="0077D4"/>
                </a:solidFill>
                <a:latin typeface="+mj-lt"/>
              </a:rPr>
              <a:t>6 mars (compte administratif et budget primitif)</a:t>
            </a:r>
          </a:p>
          <a:p>
            <a:pPr marL="800100" lvl="1" indent="-342900">
              <a:spcBef>
                <a:spcPts val="600"/>
              </a:spcBef>
              <a:buClr>
                <a:srgbClr val="FE5000"/>
              </a:buClr>
              <a:buSzPct val="100000"/>
              <a:buFont typeface="Wingdings" panose="05000000000000000000" pitchFamily="2" charset="2"/>
              <a:buChar char="ü"/>
            </a:pPr>
            <a:r>
              <a:rPr lang="fr-FR" sz="2400" dirty="0">
                <a:solidFill>
                  <a:srgbClr val="0077D4"/>
                </a:solidFill>
                <a:latin typeface="+mj-lt"/>
              </a:rPr>
              <a:t>20 novembre (décision budgétaire modificative)</a:t>
            </a:r>
          </a:p>
          <a:p>
            <a:pPr marL="342900" lvl="3" indent="-342900">
              <a:spcBef>
                <a:spcPts val="1200"/>
              </a:spcBef>
              <a:buClr>
                <a:srgbClr val="FE5000"/>
              </a:buClr>
              <a:buSzPct val="150000"/>
              <a:buFont typeface="Arial" panose="020B0604020202020204" pitchFamily="34" charset="0"/>
              <a:buChar char="•"/>
            </a:pPr>
            <a:r>
              <a:rPr lang="fr-FR" sz="2400" dirty="0">
                <a:solidFill>
                  <a:srgbClr val="0077D4"/>
                </a:solidFill>
                <a:latin typeface="+mj-lt"/>
              </a:rPr>
              <a:t>renforcement des moyens humains :</a:t>
            </a:r>
          </a:p>
          <a:p>
            <a:pPr marL="800100" lvl="1" indent="-342900">
              <a:spcBef>
                <a:spcPts val="600"/>
              </a:spcBef>
              <a:buClr>
                <a:srgbClr val="FE5000"/>
              </a:buClr>
              <a:buSzPct val="100000"/>
              <a:buFont typeface="Wingdings" panose="05000000000000000000" pitchFamily="2" charset="2"/>
              <a:buChar char="ü"/>
            </a:pPr>
            <a:r>
              <a:rPr lang="fr-FR" sz="2400" dirty="0">
                <a:solidFill>
                  <a:srgbClr val="0077D4"/>
                </a:solidFill>
                <a:latin typeface="+mj-lt"/>
              </a:rPr>
              <a:t>Ingénieure du Génie de l'Eau et de l'Environnement</a:t>
            </a:r>
          </a:p>
        </p:txBody>
      </p:sp>
      <p:sp>
        <p:nvSpPr>
          <p:cNvPr id="6" name="Espace réservé du numéro de diapositive 5"/>
          <p:cNvSpPr txBox="1">
            <a:spLocks/>
          </p:cNvSpPr>
          <p:nvPr/>
        </p:nvSpPr>
        <p:spPr>
          <a:xfrm>
            <a:off x="1701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a:solidFill>
                  <a:srgbClr val="E1E805"/>
                </a:solidFill>
              </a:rPr>
              <a:pPr>
                <a:defRPr/>
              </a:pPr>
              <a:t>3</a:t>
            </a:fld>
            <a:endParaRPr lang="fr-FR" dirty="0">
              <a:solidFill>
                <a:srgbClr val="E1E805"/>
              </a:solidFill>
            </a:endParaRPr>
          </a:p>
        </p:txBody>
      </p:sp>
      <p:sp>
        <p:nvSpPr>
          <p:cNvPr id="7" name="ZoneTexte 6">
            <a:extLst>
              <a:ext uri="{FF2B5EF4-FFF2-40B4-BE49-F238E27FC236}">
                <a16:creationId xmlns:a16="http://schemas.microsoft.com/office/drawing/2014/main" id="{6D9F2B16-9F72-971E-7763-E7628E1F942C}"/>
              </a:ext>
            </a:extLst>
          </p:cNvPr>
          <p:cNvSpPr txBox="1"/>
          <p:nvPr/>
        </p:nvSpPr>
        <p:spPr>
          <a:xfrm>
            <a:off x="5951984" y="1484784"/>
            <a:ext cx="5770360" cy="1429366"/>
          </a:xfrm>
          <a:prstGeom prst="rect">
            <a:avLst/>
          </a:prstGeom>
          <a:noFill/>
          <a:ln w="28575">
            <a:solidFill>
              <a:schemeClr val="tx2">
                <a:lumMod val="60000"/>
                <a:lumOff val="40000"/>
              </a:schemeClr>
            </a:solidFill>
          </a:ln>
        </p:spPr>
        <p:txBody>
          <a:bodyPr wrap="square">
            <a:spAutoFit/>
          </a:bodyPr>
          <a:lstStyle/>
          <a:p>
            <a:pPr>
              <a:lnSpc>
                <a:spcPct val="107000"/>
              </a:lnSpc>
            </a:pPr>
            <a:r>
              <a:rPr lang="fr-FR" b="1" dirty="0">
                <a:solidFill>
                  <a:schemeClr val="accent6">
                    <a:lumMod val="75000"/>
                  </a:schemeClr>
                </a:solidFill>
                <a:latin typeface="Trebuchet MS" panose="020B0603020202020204" pitchFamily="34" charset="0"/>
                <a:ea typeface="Calibri" panose="020F0502020204030204" pitchFamily="34" charset="0"/>
                <a:cs typeface="Times New Roman" panose="02020603050405020304" pitchFamily="18" charset="0"/>
              </a:rPr>
              <a:t>Budget 2024</a:t>
            </a:r>
            <a:endParaRPr lang="fr-FR"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fr-FR" sz="1600" dirty="0">
                <a:solidFill>
                  <a:schemeClr val="accent6">
                    <a:lumMod val="75000"/>
                  </a:schemeClr>
                </a:solidFill>
                <a:latin typeface="Trebuchet MS" panose="020B0603020202020204" pitchFamily="34" charset="0"/>
                <a:ea typeface="Calibri" panose="020F0502020204030204" pitchFamily="34" charset="0"/>
                <a:cs typeface="Times New Roman" panose="02020603050405020304" pitchFamily="18" charset="0"/>
              </a:rPr>
              <a:t>Contributions des membres : 			605 000 €</a:t>
            </a:r>
            <a:endParaRPr lang="fr-FR" sz="1600"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fr-FR" sz="1600" dirty="0">
                <a:solidFill>
                  <a:schemeClr val="accent6">
                    <a:lumMod val="75000"/>
                  </a:schemeClr>
                </a:solidFill>
                <a:latin typeface="Trebuchet MS" panose="020B0603020202020204" pitchFamily="34" charset="0"/>
                <a:ea typeface="Calibri" panose="020F0502020204030204" pitchFamily="34" charset="0"/>
                <a:cs typeface="Times New Roman" panose="02020603050405020304" pitchFamily="18" charset="0"/>
              </a:rPr>
              <a:t>Subventions de l'Agence de l'eau Adour-Garonne : 399 562 €</a:t>
            </a:r>
            <a:endParaRPr lang="fr-FR" sz="1600"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fr-FR" sz="1600" dirty="0">
                <a:solidFill>
                  <a:schemeClr val="accent6">
                    <a:lumMod val="75000"/>
                  </a:schemeClr>
                </a:solidFill>
                <a:latin typeface="Trebuchet MS" panose="020B0603020202020204" pitchFamily="34" charset="0"/>
                <a:ea typeface="Calibri" panose="020F0502020204030204" pitchFamily="34" charset="0"/>
                <a:cs typeface="Times New Roman" panose="02020603050405020304" pitchFamily="18" charset="0"/>
              </a:rPr>
              <a:t>Cession d'un forage et autres : 		152 852 €</a:t>
            </a:r>
            <a:endParaRPr lang="fr-FR" sz="1600"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fr-FR" sz="1600" dirty="0">
                <a:solidFill>
                  <a:schemeClr val="accent6">
                    <a:lumMod val="75000"/>
                  </a:schemeClr>
                </a:solidFill>
                <a:latin typeface="Trebuchet MS" panose="020B0603020202020204" pitchFamily="34" charset="0"/>
                <a:ea typeface="Calibri" panose="020F0502020204030204" pitchFamily="34" charset="0"/>
                <a:cs typeface="Times New Roman" panose="02020603050405020304" pitchFamily="18" charset="0"/>
              </a:rPr>
              <a:t>Total recettes 2024 : 		            1 157 414 €</a:t>
            </a:r>
            <a:endParaRPr lang="fr-FR" sz="1600"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03435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sz="2400" b="1" dirty="0">
                <a:solidFill>
                  <a:srgbClr val="0070C0"/>
                </a:solidFill>
              </a:rPr>
              <a:t>Volet Institutionnel :</a:t>
            </a:r>
            <a:br>
              <a:rPr lang="fr-FR" sz="2400" b="1" dirty="0">
                <a:solidFill>
                  <a:srgbClr val="0070C0"/>
                </a:solidFill>
              </a:rPr>
            </a:br>
            <a:r>
              <a:rPr lang="fr-FR" sz="2400" b="1" dirty="0">
                <a:solidFill>
                  <a:srgbClr val="0070C0"/>
                </a:solidFill>
              </a:rPr>
              <a:t>gouvernance – réunion des instances</a:t>
            </a:r>
          </a:p>
        </p:txBody>
      </p:sp>
      <p:sp>
        <p:nvSpPr>
          <p:cNvPr id="4" name="Text Box 15"/>
          <p:cNvSpPr txBox="1">
            <a:spLocks noChangeArrowheads="1"/>
          </p:cNvSpPr>
          <p:nvPr/>
        </p:nvSpPr>
        <p:spPr bwMode="auto">
          <a:xfrm>
            <a:off x="479376" y="1437861"/>
            <a:ext cx="11521281" cy="4185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1800"/>
              </a:spcBef>
            </a:pPr>
            <a:r>
              <a:rPr lang="fr-FR" sz="2400" b="1" u="sng" dirty="0">
                <a:solidFill>
                  <a:srgbClr val="0077D4"/>
                </a:solidFill>
                <a:latin typeface="+mj-lt"/>
              </a:rPr>
              <a:t>CLE :</a:t>
            </a:r>
          </a:p>
          <a:p>
            <a:pPr marL="800100" lvl="1" indent="-342900">
              <a:spcBef>
                <a:spcPts val="300"/>
              </a:spcBef>
              <a:buClr>
                <a:srgbClr val="FE5000"/>
              </a:buClr>
              <a:buSzPct val="150000"/>
              <a:buFont typeface="Arial" panose="020B0604020202020204" pitchFamily="34" charset="0"/>
              <a:buChar char="•"/>
            </a:pPr>
            <a:r>
              <a:rPr lang="fr-FR" sz="2400" dirty="0">
                <a:solidFill>
                  <a:srgbClr val="0077D4"/>
                </a:solidFill>
                <a:latin typeface="+mj-lt"/>
              </a:rPr>
              <a:t>deux réunions plénières : 13 mai et 10 juillet</a:t>
            </a:r>
          </a:p>
          <a:p>
            <a:pPr marL="800100" lvl="1" indent="-342900">
              <a:spcBef>
                <a:spcPts val="300"/>
              </a:spcBef>
              <a:buClr>
                <a:srgbClr val="FE5000"/>
              </a:buClr>
              <a:buSzPct val="150000"/>
              <a:buFont typeface="Arial" panose="020B0604020202020204" pitchFamily="34" charset="0"/>
              <a:buChar char="•"/>
            </a:pPr>
            <a:r>
              <a:rPr lang="fr-FR" sz="2400" dirty="0">
                <a:solidFill>
                  <a:srgbClr val="0077D4"/>
                </a:solidFill>
                <a:latin typeface="+mj-lt"/>
              </a:rPr>
              <a:t>nouvelle augmentation des saisines de la CLE :</a:t>
            </a:r>
          </a:p>
          <a:p>
            <a:pPr marL="1257300" lvl="2" indent="-342900">
              <a:spcBef>
                <a:spcPts val="300"/>
              </a:spcBef>
              <a:buClr>
                <a:srgbClr val="FE5000"/>
              </a:buClr>
              <a:buSzPct val="100000"/>
              <a:buFont typeface="Wingdings" panose="05000000000000000000" pitchFamily="2" charset="2"/>
              <a:buChar char="ü"/>
            </a:pPr>
            <a:r>
              <a:rPr lang="fr-FR" sz="2400" dirty="0">
                <a:solidFill>
                  <a:srgbClr val="0077D4"/>
                </a:solidFill>
                <a:latin typeface="+mj-lt"/>
              </a:rPr>
              <a:t>167 dossiers reçus par le SMEGREG (156 en 2023)</a:t>
            </a:r>
          </a:p>
          <a:p>
            <a:pPr marL="1257300" lvl="2" indent="-342900">
              <a:spcBef>
                <a:spcPts val="300"/>
              </a:spcBef>
              <a:buClr>
                <a:srgbClr val="FE5000"/>
              </a:buClr>
              <a:buSzPct val="100000"/>
              <a:buFont typeface="Wingdings" panose="05000000000000000000" pitchFamily="2" charset="2"/>
              <a:buChar char="ü"/>
            </a:pPr>
            <a:r>
              <a:rPr lang="fr-FR" sz="2400" dirty="0">
                <a:solidFill>
                  <a:srgbClr val="0077D4"/>
                </a:solidFill>
                <a:latin typeface="+mj-lt"/>
              </a:rPr>
              <a:t>44 ont donné lieu à la formalisation d'un avis :</a:t>
            </a:r>
          </a:p>
          <a:p>
            <a:pPr marL="1657350" lvl="3" indent="-285750">
              <a:buClr>
                <a:srgbClr val="FE5000"/>
              </a:buClr>
              <a:buSzPct val="100000"/>
              <a:buFont typeface="Wingdings" panose="05000000000000000000" pitchFamily="2" charset="2"/>
              <a:buChar char="§"/>
            </a:pPr>
            <a:r>
              <a:rPr lang="fr-FR" sz="2000" dirty="0">
                <a:solidFill>
                  <a:srgbClr val="0077D4"/>
                </a:solidFill>
                <a:latin typeface="+mj-lt"/>
              </a:rPr>
              <a:t>10 par la CLE ou son bureau,</a:t>
            </a:r>
          </a:p>
          <a:p>
            <a:pPr marL="1657350" lvl="3" indent="-285750">
              <a:buClr>
                <a:srgbClr val="FE5000"/>
              </a:buClr>
              <a:buSzPct val="100000"/>
              <a:buFont typeface="Wingdings" panose="05000000000000000000" pitchFamily="2" charset="2"/>
              <a:buChar char="§"/>
            </a:pPr>
            <a:r>
              <a:rPr lang="fr-FR" sz="2000" dirty="0">
                <a:solidFill>
                  <a:srgbClr val="0077D4"/>
                </a:solidFill>
                <a:latin typeface="+mj-lt"/>
              </a:rPr>
              <a:t>43 par le SMEGREG au titre de sa délégation</a:t>
            </a:r>
          </a:p>
          <a:p>
            <a:pPr marL="1657350" lvl="3" indent="-285750">
              <a:buClr>
                <a:srgbClr val="FE5000"/>
              </a:buClr>
              <a:buSzPct val="100000"/>
              <a:buFont typeface="Wingdings" panose="05000000000000000000" pitchFamily="2" charset="2"/>
              <a:buChar char="§"/>
            </a:pPr>
            <a:endParaRPr lang="fr-FR" sz="2400" dirty="0">
              <a:solidFill>
                <a:srgbClr val="0077D4"/>
              </a:solidFill>
              <a:latin typeface="+mj-lt"/>
            </a:endParaRPr>
          </a:p>
          <a:p>
            <a:pPr marL="800100" lvl="1" indent="-342900">
              <a:buClr>
                <a:srgbClr val="FE5000"/>
              </a:buClr>
              <a:buSzPct val="150000"/>
              <a:buFont typeface="Arial" panose="020B0604020202020204" pitchFamily="34" charset="0"/>
              <a:buChar char="•"/>
            </a:pPr>
            <a:r>
              <a:rPr lang="fr-FR" sz="2400" dirty="0">
                <a:solidFill>
                  <a:srgbClr val="0077D4"/>
                </a:solidFill>
                <a:latin typeface="+mj-lt"/>
              </a:rPr>
              <a:t>renouvellement de la composition de la CLE</a:t>
            </a:r>
          </a:p>
          <a:p>
            <a:pPr marL="800100" lvl="1" indent="-342900">
              <a:buClr>
                <a:srgbClr val="FE5000"/>
              </a:buClr>
              <a:buSzPct val="150000"/>
              <a:buFont typeface="Arial" panose="020B0604020202020204" pitchFamily="34" charset="0"/>
              <a:buChar char="•"/>
            </a:pPr>
            <a:r>
              <a:rPr lang="fr-FR" sz="2400" dirty="0">
                <a:solidFill>
                  <a:srgbClr val="0077D4"/>
                </a:solidFill>
                <a:latin typeface="+mj-lt"/>
              </a:rPr>
              <a:t>élection du Président et du Vice-Président</a:t>
            </a:r>
          </a:p>
          <a:p>
            <a:pPr marL="800100" lvl="1" indent="-342900">
              <a:buClr>
                <a:srgbClr val="FE5000"/>
              </a:buClr>
              <a:buSzPct val="150000"/>
              <a:buFont typeface="Arial" panose="020B0604020202020204" pitchFamily="34" charset="0"/>
              <a:buChar char="•"/>
            </a:pPr>
            <a:r>
              <a:rPr lang="fr-FR" sz="2400" dirty="0">
                <a:solidFill>
                  <a:srgbClr val="0077D4"/>
                </a:solidFill>
                <a:latin typeface="+mj-lt"/>
              </a:rPr>
              <a:t>élection du bureau</a:t>
            </a:r>
          </a:p>
        </p:txBody>
      </p:sp>
      <p:sp>
        <p:nvSpPr>
          <p:cNvPr id="6" name="Espace réservé du numéro de diapositive 5"/>
          <p:cNvSpPr txBox="1">
            <a:spLocks/>
          </p:cNvSpPr>
          <p:nvPr/>
        </p:nvSpPr>
        <p:spPr>
          <a:xfrm>
            <a:off x="1701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a:solidFill>
                  <a:srgbClr val="E1E805"/>
                </a:solidFill>
              </a:rPr>
              <a:pPr>
                <a:defRPr/>
              </a:pPr>
              <a:t>4</a:t>
            </a:fld>
            <a:endParaRPr lang="fr-FR" dirty="0">
              <a:solidFill>
                <a:srgbClr val="E1E805"/>
              </a:solidFill>
            </a:endParaRPr>
          </a:p>
        </p:txBody>
      </p:sp>
    </p:spTree>
    <p:extLst>
      <p:ext uri="{BB962C8B-B14F-4D97-AF65-F5344CB8AC3E}">
        <p14:creationId xmlns:p14="http://schemas.microsoft.com/office/powerpoint/2010/main" val="1277923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55B39A3-BB0F-729C-1339-14FD4A6ACB23}"/>
              </a:ext>
            </a:extLst>
          </p:cNvPr>
          <p:cNvSpPr/>
          <p:nvPr/>
        </p:nvSpPr>
        <p:spPr>
          <a:xfrm>
            <a:off x="0" y="3722224"/>
            <a:ext cx="12192000" cy="1323439"/>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normAutofit/>
          </a:bodyPr>
          <a:lstStyle/>
          <a:p>
            <a:pPr algn="ctr"/>
            <a:r>
              <a:rPr lang="fr-FR" sz="2400" b="1" dirty="0">
                <a:solidFill>
                  <a:srgbClr val="0070C0"/>
                </a:solidFill>
              </a:rPr>
              <a:t>Volet Opérationnel</a:t>
            </a:r>
            <a:br>
              <a:rPr lang="fr-FR" sz="2400" b="1" dirty="0">
                <a:solidFill>
                  <a:srgbClr val="0070C0"/>
                </a:solidFill>
              </a:rPr>
            </a:br>
            <a:r>
              <a:rPr lang="fr-FR" sz="2400" b="1" dirty="0">
                <a:solidFill>
                  <a:srgbClr val="0070C0"/>
                </a:solidFill>
              </a:rPr>
              <a:t>Etudes des ressources / Etudes SAGE-CLE</a:t>
            </a:r>
          </a:p>
        </p:txBody>
      </p:sp>
      <p:sp>
        <p:nvSpPr>
          <p:cNvPr id="6" name="Espace réservé du numéro de diapositive 5"/>
          <p:cNvSpPr txBox="1">
            <a:spLocks/>
          </p:cNvSpPr>
          <p:nvPr/>
        </p:nvSpPr>
        <p:spPr>
          <a:xfrm>
            <a:off x="1701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a:solidFill>
                  <a:srgbClr val="E1E805"/>
                </a:solidFill>
              </a:rPr>
              <a:pPr>
                <a:defRPr/>
              </a:pPr>
              <a:t>5</a:t>
            </a:fld>
            <a:endParaRPr lang="fr-FR" dirty="0">
              <a:solidFill>
                <a:srgbClr val="E1E805"/>
              </a:solidFill>
            </a:endParaRPr>
          </a:p>
        </p:txBody>
      </p:sp>
      <p:sp>
        <p:nvSpPr>
          <p:cNvPr id="3" name="Text Box 15">
            <a:extLst>
              <a:ext uri="{FF2B5EF4-FFF2-40B4-BE49-F238E27FC236}">
                <a16:creationId xmlns:a16="http://schemas.microsoft.com/office/drawing/2014/main" id="{D8FFD24A-FAE8-93C3-A08A-B4FD6CB564A9}"/>
              </a:ext>
            </a:extLst>
          </p:cNvPr>
          <p:cNvSpPr txBox="1">
            <a:spLocks noChangeArrowheads="1"/>
          </p:cNvSpPr>
          <p:nvPr/>
        </p:nvSpPr>
        <p:spPr bwMode="auto">
          <a:xfrm>
            <a:off x="119336" y="1391222"/>
            <a:ext cx="6264696"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1200"/>
              </a:spcBef>
              <a:buClr>
                <a:srgbClr val="FE5000"/>
              </a:buClr>
              <a:buSzPct val="100000"/>
            </a:pPr>
            <a:r>
              <a:rPr lang="fr-FR" sz="2000" dirty="0">
                <a:solidFill>
                  <a:srgbClr val="0077D4"/>
                </a:solidFill>
                <a:latin typeface="+mj-lt"/>
              </a:rPr>
              <a:t>Recherches ponctuelles de ressources nouvelles : </a:t>
            </a:r>
          </a:p>
          <a:p>
            <a:pPr marL="800100" lvl="1" indent="-342900">
              <a:buClr>
                <a:srgbClr val="FE5000"/>
              </a:buClr>
              <a:buSzPct val="100000"/>
              <a:buFont typeface="Wingdings" panose="05000000000000000000" pitchFamily="2" charset="2"/>
              <a:buChar char="ü"/>
            </a:pPr>
            <a:r>
              <a:rPr lang="fr-FR" sz="2000" dirty="0">
                <a:solidFill>
                  <a:srgbClr val="0070C0"/>
                </a:solidFill>
                <a:latin typeface="Trebuchet MS" panose="020B0603020202020204" pitchFamily="34" charset="0"/>
                <a:ea typeface="Calibri" panose="020F0502020204030204" pitchFamily="34" charset="0"/>
                <a:cs typeface="Arial" panose="020B0604020202020204" pitchFamily="34" charset="0"/>
              </a:rPr>
              <a:t>Syndicat de Targon (La Sauve)</a:t>
            </a:r>
          </a:p>
          <a:p>
            <a:pPr marL="800100" lvl="1" indent="-342900">
              <a:buClr>
                <a:srgbClr val="FE5000"/>
              </a:buClr>
              <a:buSzPct val="100000"/>
              <a:buFont typeface="Wingdings" panose="05000000000000000000" pitchFamily="2" charset="2"/>
              <a:buChar char="ü"/>
            </a:pPr>
            <a:r>
              <a:rPr lang="fr-FR" sz="2000" dirty="0">
                <a:solidFill>
                  <a:srgbClr val="0070C0"/>
                </a:solidFill>
                <a:latin typeface="Trebuchet MS" panose="020B0603020202020204" pitchFamily="34" charset="0"/>
                <a:ea typeface="Calibri" panose="020F0502020204030204" pitchFamily="34" charset="0"/>
                <a:cs typeface="Arial" panose="020B0604020202020204" pitchFamily="34" charset="0"/>
              </a:rPr>
              <a:t>SIAEPA du </a:t>
            </a:r>
            <a:r>
              <a:rPr lang="fr-FR" sz="2000" dirty="0" err="1">
                <a:solidFill>
                  <a:srgbClr val="0070C0"/>
                </a:solidFill>
                <a:latin typeface="Trebuchet MS" panose="020B0603020202020204" pitchFamily="34" charset="0"/>
                <a:ea typeface="Calibri" panose="020F0502020204030204" pitchFamily="34" charset="0"/>
                <a:cs typeface="Arial" panose="020B0604020202020204" pitchFamily="34" charset="0"/>
              </a:rPr>
              <a:t>Cubzadais</a:t>
            </a:r>
            <a:r>
              <a:rPr lang="fr-FR" sz="2000" dirty="0">
                <a:solidFill>
                  <a:srgbClr val="0070C0"/>
                </a:solidFill>
                <a:latin typeface="Trebuchet MS" panose="020B0603020202020204" pitchFamily="34" charset="0"/>
                <a:ea typeface="Calibri" panose="020F0502020204030204" pitchFamily="34" charset="0"/>
                <a:cs typeface="Arial" panose="020B0604020202020204" pitchFamily="34" charset="0"/>
              </a:rPr>
              <a:t> Fronsadais (Marcenais)</a:t>
            </a:r>
          </a:p>
          <a:p>
            <a:pPr marL="800100" lvl="1" indent="-342900">
              <a:buClr>
                <a:srgbClr val="FE5000"/>
              </a:buClr>
              <a:buSzPct val="100000"/>
              <a:buFont typeface="Wingdings" panose="05000000000000000000" pitchFamily="2" charset="2"/>
              <a:buChar char="ü"/>
            </a:pPr>
            <a:r>
              <a:rPr lang="fr-FR" sz="2000" dirty="0">
                <a:solidFill>
                  <a:srgbClr val="0070C0"/>
                </a:solidFill>
                <a:latin typeface="Trebuchet MS" panose="020B0603020202020204" pitchFamily="34" charset="0"/>
                <a:ea typeface="Calibri" panose="020F0502020204030204" pitchFamily="34" charset="0"/>
                <a:cs typeface="Arial" panose="020B0604020202020204" pitchFamily="34" charset="0"/>
              </a:rPr>
              <a:t>Syndicat des Eaux du Grands Bazadais (ex Sud Bazadais, Cudos) </a:t>
            </a:r>
          </a:p>
          <a:p>
            <a:pPr marL="800100" lvl="1" indent="-342900">
              <a:buClr>
                <a:srgbClr val="FE5000"/>
              </a:buClr>
              <a:buSzPct val="100000"/>
              <a:buFont typeface="Wingdings" panose="05000000000000000000" pitchFamily="2" charset="2"/>
              <a:buChar char="ü"/>
            </a:pPr>
            <a:r>
              <a:rPr lang="fr-FR" sz="2000" dirty="0">
                <a:solidFill>
                  <a:srgbClr val="0070C0"/>
                </a:solidFill>
                <a:latin typeface="Trebuchet MS" panose="020B0603020202020204" pitchFamily="34" charset="0"/>
                <a:ea typeface="Calibri" panose="020F0502020204030204" pitchFamily="34" charset="0"/>
                <a:cs typeface="Arial" panose="020B0604020202020204" pitchFamily="34" charset="0"/>
              </a:rPr>
              <a:t>Etude alluvions Caudrot </a:t>
            </a:r>
          </a:p>
          <a:p>
            <a:pPr marL="800100" lvl="1" indent="-342900">
              <a:buClr>
                <a:srgbClr val="FE5000"/>
              </a:buClr>
              <a:buSzPct val="100000"/>
              <a:buFont typeface="Wingdings" panose="05000000000000000000" pitchFamily="2" charset="2"/>
              <a:buChar char="ü"/>
            </a:pPr>
            <a:r>
              <a:rPr lang="fr-FR" sz="2000" dirty="0">
                <a:solidFill>
                  <a:srgbClr val="0070C0"/>
                </a:solidFill>
                <a:latin typeface="Trebuchet MS" panose="020B0603020202020204" pitchFamily="34" charset="0"/>
                <a:ea typeface="Calibri" panose="020F0502020204030204" pitchFamily="34" charset="0"/>
                <a:cs typeface="Arial" panose="020B0604020202020204" pitchFamily="34" charset="0"/>
              </a:rPr>
              <a:t>MES </a:t>
            </a:r>
            <a:r>
              <a:rPr lang="fr-FR" sz="2000" dirty="0" err="1">
                <a:solidFill>
                  <a:srgbClr val="0070C0"/>
                </a:solidFill>
                <a:latin typeface="Trebuchet MS" panose="020B0603020202020204" pitchFamily="34" charset="0"/>
                <a:ea typeface="Calibri" panose="020F0502020204030204" pitchFamily="34" charset="0"/>
                <a:cs typeface="Arial" panose="020B0604020202020204" pitchFamily="34" charset="0"/>
              </a:rPr>
              <a:t>Aillon</a:t>
            </a:r>
            <a:r>
              <a:rPr lang="fr-FR" sz="2000" dirty="0">
                <a:solidFill>
                  <a:srgbClr val="0070C0"/>
                </a:solidFill>
                <a:latin typeface="Trebuchet MS" panose="020B0603020202020204" pitchFamily="34" charset="0"/>
                <a:ea typeface="Calibri" panose="020F0502020204030204" pitchFamily="34" charset="0"/>
                <a:cs typeface="Arial" panose="020B0604020202020204" pitchFamily="34" charset="0"/>
              </a:rPr>
              <a:t> , </a:t>
            </a:r>
            <a:r>
              <a:rPr lang="fr-FR" sz="2000" dirty="0" err="1">
                <a:solidFill>
                  <a:srgbClr val="0070C0"/>
                </a:solidFill>
                <a:latin typeface="Trebuchet MS" panose="020B0603020202020204" pitchFamily="34" charset="0"/>
                <a:ea typeface="Calibri" panose="020F0502020204030204" pitchFamily="34" charset="0"/>
                <a:cs typeface="Arial" panose="020B0604020202020204" pitchFamily="34" charset="0"/>
              </a:rPr>
              <a:t>Aunos</a:t>
            </a:r>
            <a:r>
              <a:rPr lang="fr-FR" sz="2000" dirty="0">
                <a:solidFill>
                  <a:srgbClr val="0070C0"/>
                </a:solidFill>
                <a:latin typeface="Trebuchet MS" panose="020B0603020202020204" pitchFamily="34" charset="0"/>
                <a:ea typeface="Calibri" panose="020F0502020204030204" pitchFamily="34" charset="0"/>
                <a:cs typeface="Arial" panose="020B0604020202020204" pitchFamily="34" charset="0"/>
              </a:rPr>
              <a:t> </a:t>
            </a:r>
            <a:endParaRPr lang="fr-FR" sz="2000" dirty="0">
              <a:solidFill>
                <a:srgbClr val="0070C0"/>
              </a:solidFill>
              <a:latin typeface="Trebuchet MS" panose="020B0603020202020204" pitchFamily="34" charset="0"/>
              <a:cs typeface="Arial" panose="020B0604020202020204" pitchFamily="34" charset="0"/>
            </a:endParaRPr>
          </a:p>
        </p:txBody>
      </p:sp>
      <p:sp>
        <p:nvSpPr>
          <p:cNvPr id="5" name="Text Box 15">
            <a:extLst>
              <a:ext uri="{FF2B5EF4-FFF2-40B4-BE49-F238E27FC236}">
                <a16:creationId xmlns:a16="http://schemas.microsoft.com/office/drawing/2014/main" id="{BFFF9736-1EA1-4A78-1515-96E04A5B3EFC}"/>
              </a:ext>
            </a:extLst>
          </p:cNvPr>
          <p:cNvSpPr txBox="1">
            <a:spLocks noChangeArrowheads="1"/>
          </p:cNvSpPr>
          <p:nvPr/>
        </p:nvSpPr>
        <p:spPr bwMode="auto">
          <a:xfrm>
            <a:off x="1991544" y="3876111"/>
            <a:ext cx="395745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spcBef>
                <a:spcPts val="1200"/>
              </a:spcBef>
              <a:buClr>
                <a:srgbClr val="FE5000"/>
              </a:buClr>
              <a:buSzPct val="100000"/>
              <a:buFont typeface="Arial" panose="020B0604020202020204" pitchFamily="34" charset="0"/>
              <a:buChar char="•"/>
            </a:pPr>
            <a:r>
              <a:rPr lang="fr-FR" sz="2000" dirty="0">
                <a:solidFill>
                  <a:srgbClr val="0077D4"/>
                </a:solidFill>
                <a:latin typeface="+mj-lt"/>
              </a:rPr>
              <a:t>Etudes au long cours</a:t>
            </a:r>
          </a:p>
          <a:p>
            <a:pPr marL="800100" lvl="1" indent="-342900">
              <a:buClr>
                <a:srgbClr val="FE5000"/>
              </a:buClr>
              <a:buSzPct val="100000"/>
              <a:buFont typeface="Wingdings" panose="05000000000000000000" pitchFamily="2" charset="2"/>
              <a:buChar char="ü"/>
            </a:pPr>
            <a:r>
              <a:rPr lang="fr-FR" sz="2000" dirty="0">
                <a:solidFill>
                  <a:srgbClr val="0070C0"/>
                </a:solidFill>
                <a:latin typeface="Trebuchet MS" panose="020B0603020202020204" pitchFamily="34" charset="0"/>
                <a:cs typeface="Arial" panose="020B0604020202020204" pitchFamily="34" charset="0"/>
              </a:rPr>
              <a:t>CSG forage de Salles</a:t>
            </a:r>
          </a:p>
          <a:p>
            <a:pPr marL="800100" lvl="1" indent="-342900">
              <a:buClr>
                <a:srgbClr val="FE5000"/>
              </a:buClr>
              <a:buSzPct val="100000"/>
              <a:buFont typeface="Wingdings" panose="05000000000000000000" pitchFamily="2" charset="2"/>
              <a:buChar char="ü"/>
            </a:pPr>
            <a:r>
              <a:rPr lang="fr-FR" sz="2000" dirty="0">
                <a:solidFill>
                  <a:srgbClr val="0070C0"/>
                </a:solidFill>
                <a:latin typeface="Trebuchet MS" panose="020B0603020202020204" pitchFamily="34" charset="0"/>
                <a:cs typeface="Arial" panose="020B0604020202020204" pitchFamily="34" charset="0"/>
              </a:rPr>
              <a:t>Recherche Sud Métropole </a:t>
            </a:r>
          </a:p>
        </p:txBody>
      </p:sp>
      <p:sp>
        <p:nvSpPr>
          <p:cNvPr id="23" name="Text Box 15">
            <a:extLst>
              <a:ext uri="{FF2B5EF4-FFF2-40B4-BE49-F238E27FC236}">
                <a16:creationId xmlns:a16="http://schemas.microsoft.com/office/drawing/2014/main" id="{823E4903-52B9-2E42-D6A2-AB2BBEF58B55}"/>
              </a:ext>
            </a:extLst>
          </p:cNvPr>
          <p:cNvSpPr txBox="1">
            <a:spLocks noChangeArrowheads="1"/>
          </p:cNvSpPr>
          <p:nvPr/>
        </p:nvSpPr>
        <p:spPr bwMode="auto">
          <a:xfrm>
            <a:off x="3970273" y="5153755"/>
            <a:ext cx="7861901"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spcBef>
                <a:spcPts val="1200"/>
              </a:spcBef>
              <a:buClr>
                <a:srgbClr val="FE5000"/>
              </a:buClr>
              <a:buSzPct val="100000"/>
              <a:buFont typeface="Arial" panose="020B0604020202020204" pitchFamily="34" charset="0"/>
              <a:buChar char="•"/>
            </a:pPr>
            <a:r>
              <a:rPr lang="fr-FR" sz="2000" dirty="0">
                <a:solidFill>
                  <a:srgbClr val="0077D4"/>
                </a:solidFill>
                <a:latin typeface="+mj-lt"/>
              </a:rPr>
              <a:t>Recherches académiques</a:t>
            </a:r>
          </a:p>
          <a:p>
            <a:pPr marL="800100" lvl="1" indent="-342900">
              <a:buClr>
                <a:srgbClr val="FE5000"/>
              </a:buClr>
              <a:buSzPct val="100000"/>
              <a:buFont typeface="Wingdings" panose="05000000000000000000" pitchFamily="2" charset="2"/>
              <a:buChar char="ü"/>
            </a:pPr>
            <a:r>
              <a:rPr lang="fr-FR" sz="2000" dirty="0">
                <a:solidFill>
                  <a:srgbClr val="0070C0"/>
                </a:solidFill>
                <a:latin typeface="Trebuchet MS" panose="020B0603020202020204" pitchFamily="34" charset="0"/>
                <a:cs typeface="Arial" panose="020B0604020202020204" pitchFamily="34" charset="0"/>
              </a:rPr>
              <a:t>DEESAL</a:t>
            </a:r>
          </a:p>
          <a:p>
            <a:pPr marL="800100" lvl="1" indent="-342900">
              <a:buClr>
                <a:srgbClr val="FE5000"/>
              </a:buClr>
              <a:buSzPct val="100000"/>
              <a:buFont typeface="Wingdings" panose="05000000000000000000" pitchFamily="2" charset="2"/>
              <a:buChar char="ü"/>
            </a:pPr>
            <a:r>
              <a:rPr lang="fr-FR" sz="2000" dirty="0" err="1">
                <a:solidFill>
                  <a:srgbClr val="0070C0"/>
                </a:solidFill>
                <a:latin typeface="Trebuchet MS" panose="020B0603020202020204" pitchFamily="34" charset="0"/>
                <a:ea typeface="Calibri" panose="020F0502020204030204" pitchFamily="34" charset="0"/>
                <a:cs typeface="Arial" panose="020B0604020202020204" pitchFamily="34" charset="0"/>
              </a:rPr>
              <a:t>PaléEAUX</a:t>
            </a:r>
            <a:endParaRPr lang="fr-FR" sz="2000" dirty="0">
              <a:solidFill>
                <a:srgbClr val="0070C0"/>
              </a:solidFill>
              <a:latin typeface="Trebuchet MS" panose="020B0603020202020204" pitchFamily="34" charset="0"/>
              <a:ea typeface="Calibri" panose="020F0502020204030204" pitchFamily="34" charset="0"/>
              <a:cs typeface="Arial" panose="020B0604020202020204" pitchFamily="34" charset="0"/>
            </a:endParaRPr>
          </a:p>
          <a:p>
            <a:pPr marL="800100" lvl="1" indent="-342900">
              <a:buClr>
                <a:srgbClr val="FE5000"/>
              </a:buClr>
              <a:buSzPct val="100000"/>
              <a:buFont typeface="Wingdings" panose="05000000000000000000" pitchFamily="2" charset="2"/>
              <a:buChar char="ü"/>
            </a:pPr>
            <a:r>
              <a:rPr lang="fr-FR" sz="2000" dirty="0">
                <a:solidFill>
                  <a:srgbClr val="0070C0"/>
                </a:solidFill>
                <a:latin typeface="Trebuchet MS" panose="020B0603020202020204" pitchFamily="34" charset="0"/>
                <a:ea typeface="Calibri" panose="020F0502020204030204" pitchFamily="34" charset="0"/>
                <a:cs typeface="Arial" panose="020B0604020202020204" pitchFamily="34" charset="0"/>
              </a:rPr>
              <a:t>datation de l’eau en Gironde</a:t>
            </a:r>
          </a:p>
          <a:p>
            <a:pPr marL="800100" lvl="1" indent="-342900">
              <a:buClr>
                <a:srgbClr val="FE5000"/>
              </a:buClr>
              <a:buSzPct val="100000"/>
              <a:buFont typeface="Wingdings" panose="05000000000000000000" pitchFamily="2" charset="2"/>
              <a:buChar char="ü"/>
            </a:pPr>
            <a:endParaRPr lang="fr-FR" sz="2000" dirty="0">
              <a:solidFill>
                <a:srgbClr val="0070C0"/>
              </a:solidFill>
              <a:latin typeface="Trebuchet MS" panose="020B0603020202020204" pitchFamily="34" charset="0"/>
              <a:cs typeface="Arial" panose="020B0604020202020204" pitchFamily="34" charset="0"/>
            </a:endParaRPr>
          </a:p>
        </p:txBody>
      </p:sp>
      <p:sp>
        <p:nvSpPr>
          <p:cNvPr id="10" name="Text Box 15">
            <a:extLst>
              <a:ext uri="{FF2B5EF4-FFF2-40B4-BE49-F238E27FC236}">
                <a16:creationId xmlns:a16="http://schemas.microsoft.com/office/drawing/2014/main" id="{F62DE5D0-CC97-A196-5B07-ED4419BF7EEC}"/>
              </a:ext>
            </a:extLst>
          </p:cNvPr>
          <p:cNvSpPr txBox="1">
            <a:spLocks noChangeArrowheads="1"/>
          </p:cNvSpPr>
          <p:nvPr/>
        </p:nvSpPr>
        <p:spPr bwMode="auto">
          <a:xfrm>
            <a:off x="7464152" y="1736350"/>
            <a:ext cx="3602385" cy="1554272"/>
          </a:xfrm>
          <a:prstGeom prst="rect">
            <a:avLst/>
          </a:prstGeom>
          <a:solidFill>
            <a:schemeClr val="bg1">
              <a:lumMod val="95000"/>
            </a:schemeClr>
          </a:solidFill>
          <a:ln w="19050" algn="ctr">
            <a:solidFill>
              <a:schemeClr val="bg1">
                <a:lumMod val="65000"/>
              </a:schemeClr>
            </a:solidFill>
            <a:miter lim="800000"/>
            <a:headEnd/>
            <a:tailEnd/>
          </a:ln>
        </p:spPr>
        <p:txBody>
          <a:bodyPr wrap="square">
            <a:spAutoFit/>
          </a:bodyPr>
          <a:lstStyle/>
          <a:p>
            <a:pPr algn="ctr">
              <a:spcBef>
                <a:spcPts val="300"/>
              </a:spcBef>
            </a:pPr>
            <a:r>
              <a:rPr lang="fr-FR" sz="1800" b="1" dirty="0">
                <a:solidFill>
                  <a:srgbClr val="338DCD"/>
                </a:solidFill>
                <a:effectLst/>
                <a:latin typeface="Trebuchet MS" panose="020B0603020202020204" pitchFamily="34" charset="0"/>
                <a:ea typeface="Times New Roman" panose="02020603050405020304" pitchFamily="18" charset="0"/>
              </a:rPr>
              <a:t>Combien de mètres forés avec le SMEGREG en 2024</a:t>
            </a:r>
            <a:endParaRPr lang="fr-FR" sz="1800" b="1" dirty="0">
              <a:solidFill>
                <a:srgbClr val="338DCD"/>
              </a:solidFill>
              <a:effectLst/>
              <a:latin typeface="Times New Roman" panose="02020603050405020304" pitchFamily="18" charset="0"/>
              <a:ea typeface="Times New Roman" panose="02020603050405020304" pitchFamily="18" charset="0"/>
            </a:endParaRPr>
          </a:p>
          <a:p>
            <a:pPr algn="ctr">
              <a:spcBef>
                <a:spcPts val="300"/>
              </a:spcBef>
            </a:pPr>
            <a:r>
              <a:rPr lang="fr-FR" sz="1800" b="1" dirty="0">
                <a:solidFill>
                  <a:schemeClr val="accent6">
                    <a:lumMod val="75000"/>
                  </a:schemeClr>
                </a:solidFill>
                <a:effectLst/>
                <a:latin typeface="Trebuchet MS" panose="020B0603020202020204" pitchFamily="34" charset="0"/>
                <a:ea typeface="Times New Roman" panose="02020603050405020304" pitchFamily="18" charset="0"/>
              </a:rPr>
              <a:t>488 m en 5 forages</a:t>
            </a:r>
          </a:p>
          <a:p>
            <a:pPr algn="ctr">
              <a:spcBef>
                <a:spcPts val="300"/>
              </a:spcBef>
            </a:pPr>
            <a:r>
              <a:rPr lang="fr-FR" sz="1800" dirty="0">
                <a:solidFill>
                  <a:schemeClr val="accent6">
                    <a:lumMod val="75000"/>
                  </a:schemeClr>
                </a:solidFill>
                <a:effectLst/>
                <a:latin typeface="Trebuchet MS" panose="020B0603020202020204" pitchFamily="34" charset="0"/>
                <a:ea typeface="Times New Roman" panose="02020603050405020304" pitchFamily="18" charset="0"/>
              </a:rPr>
              <a:t>(340 m en maîtrise d’ouvrage et 144 m en appui technique)</a:t>
            </a:r>
            <a:endParaRPr lang="fr-FR" sz="1800" dirty="0">
              <a:solidFill>
                <a:schemeClr val="accent6">
                  <a:lumMod val="75000"/>
                </a:schemeClr>
              </a:solidFill>
              <a:effectLst/>
              <a:latin typeface="Times New Roman" panose="02020603050405020304" pitchFamily="18" charset="0"/>
              <a:ea typeface="Times New Roman" panose="02020603050405020304" pitchFamily="18" charset="0"/>
            </a:endParaRPr>
          </a:p>
        </p:txBody>
      </p:sp>
      <p:sp>
        <p:nvSpPr>
          <p:cNvPr id="4" name="Text Box 15">
            <a:extLst>
              <a:ext uri="{FF2B5EF4-FFF2-40B4-BE49-F238E27FC236}">
                <a16:creationId xmlns:a16="http://schemas.microsoft.com/office/drawing/2014/main" id="{77F26E1C-C898-5BDD-E63C-7037180C3F83}"/>
              </a:ext>
            </a:extLst>
          </p:cNvPr>
          <p:cNvSpPr txBox="1">
            <a:spLocks noChangeArrowheads="1"/>
          </p:cNvSpPr>
          <p:nvPr/>
        </p:nvSpPr>
        <p:spPr bwMode="auto">
          <a:xfrm>
            <a:off x="8214759" y="4072505"/>
            <a:ext cx="3602385" cy="684803"/>
          </a:xfrm>
          <a:prstGeom prst="rect">
            <a:avLst/>
          </a:prstGeom>
          <a:solidFill>
            <a:schemeClr val="bg1">
              <a:lumMod val="95000"/>
            </a:schemeClr>
          </a:solidFill>
          <a:ln w="19050" algn="ctr">
            <a:solidFill>
              <a:schemeClr val="bg1">
                <a:lumMod val="65000"/>
              </a:schemeClr>
            </a:solidFill>
            <a:miter lim="800000"/>
            <a:headEnd/>
            <a:tailEnd/>
          </a:ln>
        </p:spPr>
        <p:txBody>
          <a:bodyPr wrap="square">
            <a:spAutoFit/>
          </a:bodyPr>
          <a:lstStyle/>
          <a:p>
            <a:pPr algn="ctr">
              <a:spcBef>
                <a:spcPts val="300"/>
              </a:spcBef>
            </a:pPr>
            <a:r>
              <a:rPr lang="fr-FR" sz="1800" b="1" dirty="0">
                <a:solidFill>
                  <a:srgbClr val="338DCD"/>
                </a:solidFill>
                <a:effectLst/>
                <a:latin typeface="Trebuchet MS" panose="020B0603020202020204" pitchFamily="34" charset="0"/>
                <a:ea typeface="Times New Roman" panose="02020603050405020304" pitchFamily="18" charset="0"/>
              </a:rPr>
              <a:t>Accompagnement de l’EAAO</a:t>
            </a:r>
            <a:endParaRPr lang="fr-FR" sz="1800" b="1" dirty="0">
              <a:solidFill>
                <a:srgbClr val="338DCD"/>
              </a:solidFill>
              <a:effectLst/>
              <a:latin typeface="Times New Roman" panose="02020603050405020304" pitchFamily="18" charset="0"/>
              <a:ea typeface="Times New Roman" panose="02020603050405020304" pitchFamily="18" charset="0"/>
            </a:endParaRPr>
          </a:p>
          <a:p>
            <a:pPr algn="ctr">
              <a:spcBef>
                <a:spcPts val="300"/>
              </a:spcBef>
            </a:pPr>
            <a:r>
              <a:rPr lang="fr-FR" sz="1800" b="1" dirty="0">
                <a:solidFill>
                  <a:schemeClr val="accent6">
                    <a:lumMod val="75000"/>
                  </a:schemeClr>
                </a:solidFill>
                <a:effectLst/>
                <a:latin typeface="Trebuchet MS" panose="020B0603020202020204" pitchFamily="34" charset="0"/>
                <a:ea typeface="Times New Roman" panose="02020603050405020304" pitchFamily="18" charset="0"/>
              </a:rPr>
              <a:t>Forages de Cudos et Floirac</a:t>
            </a:r>
            <a:endParaRPr lang="fr-FR" sz="1800" dirty="0">
              <a:solidFill>
                <a:schemeClr val="accent6">
                  <a:lumMod val="75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77680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7199F-1766-DA2D-454B-1481DBB4D8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9BA5FCD-53E1-00DF-92A5-222058CB197A}"/>
              </a:ext>
            </a:extLst>
          </p:cNvPr>
          <p:cNvSpPr>
            <a:spLocks noGrp="1"/>
          </p:cNvSpPr>
          <p:nvPr>
            <p:ph type="title"/>
          </p:nvPr>
        </p:nvSpPr>
        <p:spPr>
          <a:xfrm>
            <a:off x="2940464" y="274638"/>
            <a:ext cx="9060192" cy="1143000"/>
          </a:xfrm>
        </p:spPr>
        <p:txBody>
          <a:bodyPr>
            <a:normAutofit/>
          </a:bodyPr>
          <a:lstStyle/>
          <a:p>
            <a:pPr algn="ctr"/>
            <a:r>
              <a:rPr lang="fr-FR" sz="2400" b="1" dirty="0">
                <a:solidFill>
                  <a:srgbClr val="0070C0"/>
                </a:solidFill>
              </a:rPr>
              <a:t>Animation Territoriale</a:t>
            </a:r>
          </a:p>
        </p:txBody>
      </p:sp>
      <p:sp>
        <p:nvSpPr>
          <p:cNvPr id="4" name="Text Box 15">
            <a:extLst>
              <a:ext uri="{FF2B5EF4-FFF2-40B4-BE49-F238E27FC236}">
                <a16:creationId xmlns:a16="http://schemas.microsoft.com/office/drawing/2014/main" id="{A2D29F9A-E2B0-3028-B708-1D50C53EC360}"/>
              </a:ext>
            </a:extLst>
          </p:cNvPr>
          <p:cNvSpPr txBox="1">
            <a:spLocks noChangeArrowheads="1"/>
          </p:cNvSpPr>
          <p:nvPr/>
        </p:nvSpPr>
        <p:spPr bwMode="auto">
          <a:xfrm>
            <a:off x="479376" y="1493313"/>
            <a:ext cx="90601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buClr>
                <a:schemeClr val="accent6">
                  <a:lumMod val="75000"/>
                </a:schemeClr>
              </a:buClr>
              <a:buFont typeface="Arial" panose="020B0604020202020204" pitchFamily="34" charset="0"/>
              <a:buChar char="•"/>
            </a:pPr>
            <a:r>
              <a:rPr lang="fr-FR" sz="2000" b="1" dirty="0">
                <a:solidFill>
                  <a:srgbClr val="0077D4"/>
                </a:solidFill>
                <a:latin typeface="+mj-lt"/>
              </a:rPr>
              <a:t>Groupement d’achat pour l’acquisition de matériels hydro-économes</a:t>
            </a:r>
          </a:p>
        </p:txBody>
      </p:sp>
      <p:sp>
        <p:nvSpPr>
          <p:cNvPr id="6" name="Espace réservé du numéro de diapositive 5">
            <a:extLst>
              <a:ext uri="{FF2B5EF4-FFF2-40B4-BE49-F238E27FC236}">
                <a16:creationId xmlns:a16="http://schemas.microsoft.com/office/drawing/2014/main" id="{9054A043-CBDE-B0AC-DF6F-989E9E6029EF}"/>
              </a:ext>
            </a:extLst>
          </p:cNvPr>
          <p:cNvSpPr txBox="1">
            <a:spLocks/>
          </p:cNvSpPr>
          <p:nvPr/>
        </p:nvSpPr>
        <p:spPr>
          <a:xfrm>
            <a:off x="1701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a:solidFill>
                  <a:srgbClr val="E1E805"/>
                </a:solidFill>
              </a:rPr>
              <a:pPr>
                <a:defRPr/>
              </a:pPr>
              <a:t>6</a:t>
            </a:fld>
            <a:endParaRPr lang="fr-FR" dirty="0">
              <a:solidFill>
                <a:srgbClr val="E1E805"/>
              </a:solidFill>
            </a:endParaRPr>
          </a:p>
        </p:txBody>
      </p:sp>
      <p:cxnSp>
        <p:nvCxnSpPr>
          <p:cNvPr id="7" name="Connecteur droit 6">
            <a:extLst>
              <a:ext uri="{FF2B5EF4-FFF2-40B4-BE49-F238E27FC236}">
                <a16:creationId xmlns:a16="http://schemas.microsoft.com/office/drawing/2014/main" id="{B62BCAF7-F758-ED98-F817-9E635AB04CD7}"/>
              </a:ext>
            </a:extLst>
          </p:cNvPr>
          <p:cNvCxnSpPr>
            <a:cxnSpLocks/>
          </p:cNvCxnSpPr>
          <p:nvPr/>
        </p:nvCxnSpPr>
        <p:spPr>
          <a:xfrm>
            <a:off x="551384" y="3933056"/>
            <a:ext cx="9060192" cy="72008"/>
          </a:xfrm>
          <a:prstGeom prst="line">
            <a:avLst/>
          </a:prstGeom>
        </p:spPr>
        <p:style>
          <a:lnRef idx="1">
            <a:schemeClr val="accent6"/>
          </a:lnRef>
          <a:fillRef idx="0">
            <a:schemeClr val="accent6"/>
          </a:fillRef>
          <a:effectRef idx="0">
            <a:schemeClr val="accent6"/>
          </a:effectRef>
          <a:fontRef idx="minor">
            <a:schemeClr val="tx1"/>
          </a:fontRef>
        </p:style>
      </p:cxnSp>
      <p:sp>
        <p:nvSpPr>
          <p:cNvPr id="3" name="Espace réservé du contenu 5">
            <a:extLst>
              <a:ext uri="{FF2B5EF4-FFF2-40B4-BE49-F238E27FC236}">
                <a16:creationId xmlns:a16="http://schemas.microsoft.com/office/drawing/2014/main" id="{E8572241-54B4-3C68-9AD1-8CB2340BD73E}"/>
              </a:ext>
            </a:extLst>
          </p:cNvPr>
          <p:cNvSpPr>
            <a:spLocks noGrp="1"/>
          </p:cNvSpPr>
          <p:nvPr>
            <p:ph idx="1"/>
          </p:nvPr>
        </p:nvSpPr>
        <p:spPr>
          <a:xfrm>
            <a:off x="1701968" y="1925361"/>
            <a:ext cx="10154672" cy="1560806"/>
          </a:xfrm>
        </p:spPr>
        <p:txBody>
          <a:bodyPr>
            <a:noAutofit/>
          </a:bodyPr>
          <a:lstStyle/>
          <a:p>
            <a:pPr algn="just" hangingPunct="0">
              <a:spcBef>
                <a:spcPts val="600"/>
              </a:spcBef>
              <a:buClr>
                <a:schemeClr val="accent6">
                  <a:lumMod val="75000"/>
                </a:schemeClr>
              </a:buClr>
              <a:buFont typeface="Wingdings" panose="05000000000000000000" pitchFamily="2" charset="2"/>
              <a:buChar char="ü"/>
            </a:pPr>
            <a:r>
              <a:rPr lang="fr-FR" sz="2000" dirty="0">
                <a:solidFill>
                  <a:srgbClr val="0070C0"/>
                </a:solidFill>
                <a:latin typeface="Trebuchet MS" panose="020B0603020202020204" pitchFamily="34" charset="0"/>
                <a:ea typeface="Times New Roman" panose="02020603050405020304" pitchFamily="18" charset="0"/>
                <a:cs typeface="Times New Roman" panose="02020603050405020304" pitchFamily="18" charset="0"/>
              </a:rPr>
              <a:t>Un projet mis en œuvre en réponse à l’appel à projet "Economies et efficience de l’eau" de l’Agence de l’eau Adour-Garonne </a:t>
            </a:r>
          </a:p>
          <a:p>
            <a:pPr algn="just" hangingPunct="0">
              <a:spcBef>
                <a:spcPts val="1800"/>
              </a:spcBef>
              <a:buClr>
                <a:schemeClr val="accent6">
                  <a:lumMod val="75000"/>
                </a:schemeClr>
              </a:buClr>
              <a:buFont typeface="Wingdings" panose="05000000000000000000" pitchFamily="2" charset="2"/>
              <a:buChar char="ü"/>
            </a:pPr>
            <a:r>
              <a:rPr lang="fr-FR" sz="2000" dirty="0">
                <a:solidFill>
                  <a:srgbClr val="0070C0"/>
                </a:solidFill>
                <a:latin typeface="Trebuchet MS" panose="020B0603020202020204" pitchFamily="34" charset="0"/>
                <a:ea typeface="Times New Roman" panose="02020603050405020304" pitchFamily="18" charset="0"/>
                <a:cs typeface="Times New Roman" panose="02020603050405020304" pitchFamily="18" charset="0"/>
              </a:rPr>
              <a:t>9 collectivités participantes ; pilotage SMEGREG du projet</a:t>
            </a:r>
          </a:p>
          <a:p>
            <a:pPr algn="just" hangingPunct="0">
              <a:spcBef>
                <a:spcPts val="1800"/>
              </a:spcBef>
              <a:buClr>
                <a:schemeClr val="accent6">
                  <a:lumMod val="75000"/>
                </a:schemeClr>
              </a:buClr>
              <a:buFont typeface="Wingdings" panose="05000000000000000000" pitchFamily="2" charset="2"/>
              <a:buChar char="ü"/>
            </a:pPr>
            <a:r>
              <a:rPr lang="fr-FR" sz="2000" dirty="0">
                <a:solidFill>
                  <a:srgbClr val="0070C0"/>
                </a:solidFill>
                <a:latin typeface="Trebuchet MS" panose="020B0603020202020204" pitchFamily="34" charset="0"/>
                <a:ea typeface="Times New Roman" panose="02020603050405020304" pitchFamily="18" charset="0"/>
                <a:cs typeface="Times New Roman" panose="02020603050405020304" pitchFamily="18" charset="0"/>
              </a:rPr>
              <a:t>Un marché sur 3 ans à hauteur de 368 031€ TTC conclu avec la société </a:t>
            </a:r>
            <a:r>
              <a:rPr lang="fr-FR" sz="2000" dirty="0" err="1">
                <a:solidFill>
                  <a:srgbClr val="0070C0"/>
                </a:solidFill>
                <a:latin typeface="Trebuchet MS" panose="020B0603020202020204" pitchFamily="34" charset="0"/>
                <a:ea typeface="Times New Roman" panose="02020603050405020304" pitchFamily="18" charset="0"/>
                <a:cs typeface="Times New Roman" panose="02020603050405020304" pitchFamily="18" charset="0"/>
              </a:rPr>
              <a:t>EQWERGY</a:t>
            </a:r>
            <a:r>
              <a:rPr lang="fr-FR" sz="2000" dirty="0">
                <a:solidFill>
                  <a:srgbClr val="0070C0"/>
                </a:solidFill>
                <a:latin typeface="Trebuchet MS" panose="020B0603020202020204" pitchFamily="34" charset="0"/>
                <a:ea typeface="Times New Roman" panose="02020603050405020304" pitchFamily="18" charset="0"/>
                <a:cs typeface="Times New Roman" panose="02020603050405020304" pitchFamily="18" charset="0"/>
              </a:rPr>
              <a:t> </a:t>
            </a:r>
          </a:p>
        </p:txBody>
      </p:sp>
      <p:sp>
        <p:nvSpPr>
          <p:cNvPr id="9" name="Text Box 15">
            <a:extLst>
              <a:ext uri="{FF2B5EF4-FFF2-40B4-BE49-F238E27FC236}">
                <a16:creationId xmlns:a16="http://schemas.microsoft.com/office/drawing/2014/main" id="{23E1C7A8-D5B7-B574-CB8E-078BEA3B0206}"/>
              </a:ext>
            </a:extLst>
          </p:cNvPr>
          <p:cNvSpPr txBox="1">
            <a:spLocks noChangeArrowheads="1"/>
          </p:cNvSpPr>
          <p:nvPr/>
        </p:nvSpPr>
        <p:spPr bwMode="auto">
          <a:xfrm>
            <a:off x="551384" y="4037002"/>
            <a:ext cx="53986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buClr>
                <a:schemeClr val="accent6">
                  <a:lumMod val="75000"/>
                </a:schemeClr>
              </a:buClr>
              <a:buFont typeface="Arial" panose="020B0604020202020204" pitchFamily="34" charset="0"/>
              <a:buChar char="•"/>
            </a:pPr>
            <a:r>
              <a:rPr lang="fr-FR" sz="2000" b="1" dirty="0">
                <a:solidFill>
                  <a:srgbClr val="0077D4"/>
                </a:solidFill>
                <a:latin typeface="+mj-lt"/>
              </a:rPr>
              <a:t>Révision du SAGE</a:t>
            </a:r>
          </a:p>
        </p:txBody>
      </p:sp>
      <p:sp>
        <p:nvSpPr>
          <p:cNvPr id="11" name="ZoneTexte 10">
            <a:extLst>
              <a:ext uri="{FF2B5EF4-FFF2-40B4-BE49-F238E27FC236}">
                <a16:creationId xmlns:a16="http://schemas.microsoft.com/office/drawing/2014/main" id="{7DF4771C-9F9D-F6E6-88A5-DBD5E0466CAF}"/>
              </a:ext>
            </a:extLst>
          </p:cNvPr>
          <p:cNvSpPr txBox="1"/>
          <p:nvPr/>
        </p:nvSpPr>
        <p:spPr>
          <a:xfrm>
            <a:off x="1701968" y="4438001"/>
            <a:ext cx="6912768" cy="1946687"/>
          </a:xfrm>
          <a:prstGeom prst="rect">
            <a:avLst/>
          </a:prstGeom>
          <a:noFill/>
        </p:spPr>
        <p:txBody>
          <a:bodyPr wrap="square">
            <a:spAutoFit/>
          </a:bodyPr>
          <a:lstStyle>
            <a:defPPr>
              <a:defRPr lang="fr-FR"/>
            </a:defPPr>
            <a:lvl2pPr marL="800100" lvl="1" indent="-342900">
              <a:spcBef>
                <a:spcPts val="300"/>
              </a:spcBef>
              <a:buClr>
                <a:srgbClr val="FE5000"/>
              </a:buClr>
              <a:buSzPct val="150000"/>
              <a:buFont typeface="Arial" panose="020B0604020202020204" pitchFamily="34" charset="0"/>
              <a:buChar char="•"/>
              <a:defRPr>
                <a:solidFill>
                  <a:srgbClr val="0077D4"/>
                </a:solidFill>
                <a:latin typeface="+mj-lt"/>
              </a:defRPr>
            </a:lvl2pPr>
          </a:lstStyle>
          <a:p>
            <a:pPr marL="342900" lvl="1" algn="just" defTabSz="457200" hangingPunct="0">
              <a:buClr>
                <a:schemeClr val="accent6">
                  <a:lumMod val="75000"/>
                </a:schemeClr>
              </a:buClr>
              <a:buSzPct val="100000"/>
              <a:buFont typeface="Wingdings" panose="05000000000000000000" pitchFamily="2" charset="2"/>
              <a:buChar char="ü"/>
            </a:pPr>
            <a:r>
              <a:rPr lang="fr-FR" dirty="0">
                <a:solidFill>
                  <a:srgbClr val="0070C0"/>
                </a:solidFill>
                <a:latin typeface="Trebuchet MS" panose="020B0603020202020204" pitchFamily="34" charset="0"/>
                <a:cs typeface="Times New Roman" panose="02020603050405020304" pitchFamily="18" charset="0"/>
              </a:rPr>
              <a:t>refonte des illustrations</a:t>
            </a:r>
          </a:p>
          <a:p>
            <a:pPr marL="342900" lvl="1" algn="just" defTabSz="457200" hangingPunct="0">
              <a:buClr>
                <a:schemeClr val="accent6">
                  <a:lumMod val="75000"/>
                </a:schemeClr>
              </a:buClr>
              <a:buSzPct val="100000"/>
              <a:buFont typeface="Wingdings" panose="05000000000000000000" pitchFamily="2" charset="2"/>
              <a:buChar char="ü"/>
            </a:pPr>
            <a:r>
              <a:rPr lang="fr-FR" dirty="0">
                <a:solidFill>
                  <a:srgbClr val="0070C0"/>
                </a:solidFill>
                <a:latin typeface="Trebuchet MS" panose="020B0603020202020204" pitchFamily="34" charset="0"/>
                <a:cs typeface="Times New Roman" panose="02020603050405020304" pitchFamily="18" charset="0"/>
              </a:rPr>
              <a:t>restructuration de l’Etat des Lieux </a:t>
            </a:r>
          </a:p>
          <a:p>
            <a:pPr marL="342900" lvl="1" algn="just" defTabSz="457200" hangingPunct="0">
              <a:buClr>
                <a:schemeClr val="accent6">
                  <a:lumMod val="75000"/>
                </a:schemeClr>
              </a:buClr>
              <a:buSzPct val="100000"/>
              <a:buFont typeface="Wingdings" panose="05000000000000000000" pitchFamily="2" charset="2"/>
              <a:buChar char="ü"/>
            </a:pPr>
            <a:r>
              <a:rPr lang="fr-FR" dirty="0">
                <a:solidFill>
                  <a:srgbClr val="0070C0"/>
                </a:solidFill>
                <a:latin typeface="Trebuchet MS" panose="020B0603020202020204" pitchFamily="34" charset="0"/>
                <a:cs typeface="Times New Roman" panose="02020603050405020304" pitchFamily="18" charset="0"/>
              </a:rPr>
              <a:t>collecte des données pour la mise à jour de l’Etat des Lieux</a:t>
            </a:r>
          </a:p>
          <a:p>
            <a:pPr marL="342900" lvl="1" algn="just" defTabSz="457200" hangingPunct="0">
              <a:buClr>
                <a:schemeClr val="accent6">
                  <a:lumMod val="75000"/>
                </a:schemeClr>
              </a:buClr>
              <a:buSzPct val="100000"/>
              <a:buFont typeface="Wingdings" panose="05000000000000000000" pitchFamily="2" charset="2"/>
              <a:buChar char="ü"/>
            </a:pPr>
            <a:r>
              <a:rPr lang="fr-FR" dirty="0">
                <a:solidFill>
                  <a:srgbClr val="0070C0"/>
                </a:solidFill>
                <a:latin typeface="Trebuchet MS" panose="020B0603020202020204" pitchFamily="34" charset="0"/>
                <a:cs typeface="Times New Roman" panose="02020603050405020304" pitchFamily="18" charset="0"/>
              </a:rPr>
              <a:t>réunion du groupe d’experts hydrogéologues </a:t>
            </a:r>
          </a:p>
          <a:p>
            <a:pPr marL="342900" lvl="1" algn="just" defTabSz="457200" hangingPunct="0">
              <a:buClr>
                <a:schemeClr val="accent6">
                  <a:lumMod val="75000"/>
                </a:schemeClr>
              </a:buClr>
              <a:buSzPct val="100000"/>
              <a:buFont typeface="Wingdings" panose="05000000000000000000" pitchFamily="2" charset="2"/>
              <a:buChar char="ü"/>
            </a:pPr>
            <a:r>
              <a:rPr lang="fr-FR" dirty="0">
                <a:solidFill>
                  <a:srgbClr val="0070C0"/>
                </a:solidFill>
                <a:latin typeface="Trebuchet MS" panose="020B0603020202020204" pitchFamily="34" charset="0"/>
                <a:cs typeface="Times New Roman" panose="02020603050405020304" pitchFamily="18" charset="0"/>
              </a:rPr>
              <a:t>Révision des VMPO</a:t>
            </a:r>
          </a:p>
          <a:p>
            <a:pPr marL="342900" lvl="1" algn="just" defTabSz="457200" hangingPunct="0">
              <a:buClr>
                <a:schemeClr val="accent6">
                  <a:lumMod val="75000"/>
                </a:schemeClr>
              </a:buClr>
              <a:buSzPct val="100000"/>
              <a:buFont typeface="Wingdings" panose="05000000000000000000" pitchFamily="2" charset="2"/>
              <a:buChar char="ü"/>
            </a:pPr>
            <a:r>
              <a:rPr lang="fr-FR">
                <a:solidFill>
                  <a:srgbClr val="0070C0"/>
                </a:solidFill>
                <a:latin typeface="Trebuchet MS" panose="020B0603020202020204" pitchFamily="34" charset="0"/>
                <a:cs typeface="Times New Roman" panose="02020603050405020304" pitchFamily="18" charset="0"/>
              </a:rPr>
              <a:t>Azena</a:t>
            </a:r>
            <a:endParaRPr lang="fr-FR" dirty="0">
              <a:solidFill>
                <a:srgbClr val="0070C0"/>
              </a:solidFill>
              <a:latin typeface="Trebuchet MS" panose="020B0603020202020204" pitchFamily="34" charset="0"/>
              <a:cs typeface="Times New Roman" panose="02020603050405020304" pitchFamily="18" charset="0"/>
            </a:endParaRPr>
          </a:p>
        </p:txBody>
      </p:sp>
      <p:sp>
        <p:nvSpPr>
          <p:cNvPr id="13" name="Text Box 15">
            <a:extLst>
              <a:ext uri="{FF2B5EF4-FFF2-40B4-BE49-F238E27FC236}">
                <a16:creationId xmlns:a16="http://schemas.microsoft.com/office/drawing/2014/main" id="{69761869-8CE3-23AE-6FD3-CE907E294C72}"/>
              </a:ext>
            </a:extLst>
          </p:cNvPr>
          <p:cNvSpPr txBox="1">
            <a:spLocks noChangeArrowheads="1"/>
          </p:cNvSpPr>
          <p:nvPr/>
        </p:nvSpPr>
        <p:spPr bwMode="auto">
          <a:xfrm>
            <a:off x="8388428" y="4237057"/>
            <a:ext cx="3613674" cy="2131353"/>
          </a:xfrm>
          <a:custGeom>
            <a:avLst/>
            <a:gdLst>
              <a:gd name="connsiteX0" fmla="*/ 0 w 3602385"/>
              <a:gd name="connsiteY0" fmla="*/ 0 h 2131353"/>
              <a:gd name="connsiteX1" fmla="*/ 3602385 w 3602385"/>
              <a:gd name="connsiteY1" fmla="*/ 0 h 2131353"/>
              <a:gd name="connsiteX2" fmla="*/ 3602385 w 3602385"/>
              <a:gd name="connsiteY2" fmla="*/ 2131353 h 2131353"/>
              <a:gd name="connsiteX3" fmla="*/ 0 w 3602385"/>
              <a:gd name="connsiteY3" fmla="*/ 2131353 h 2131353"/>
              <a:gd name="connsiteX4" fmla="*/ 0 w 3602385"/>
              <a:gd name="connsiteY4" fmla="*/ 0 h 2131353"/>
              <a:gd name="connsiteX0" fmla="*/ 0 w 3613674"/>
              <a:gd name="connsiteY0" fmla="*/ 0 h 2131353"/>
              <a:gd name="connsiteX1" fmla="*/ 3613674 w 3613674"/>
              <a:gd name="connsiteY1" fmla="*/ 0 h 2131353"/>
              <a:gd name="connsiteX2" fmla="*/ 3602385 w 3613674"/>
              <a:gd name="connsiteY2" fmla="*/ 2131353 h 2131353"/>
              <a:gd name="connsiteX3" fmla="*/ 0 w 3613674"/>
              <a:gd name="connsiteY3" fmla="*/ 2131353 h 2131353"/>
              <a:gd name="connsiteX4" fmla="*/ 0 w 3613674"/>
              <a:gd name="connsiteY4" fmla="*/ 0 h 2131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3674" h="2131353">
                <a:moveTo>
                  <a:pt x="0" y="0"/>
                </a:moveTo>
                <a:lnTo>
                  <a:pt x="3613674" y="0"/>
                </a:lnTo>
                <a:lnTo>
                  <a:pt x="3602385" y="2131353"/>
                </a:lnTo>
                <a:lnTo>
                  <a:pt x="0" y="2131353"/>
                </a:lnTo>
                <a:lnTo>
                  <a:pt x="0" y="0"/>
                </a:lnTo>
                <a:close/>
              </a:path>
            </a:pathLst>
          </a:custGeom>
          <a:solidFill>
            <a:schemeClr val="bg1">
              <a:lumMod val="95000"/>
            </a:schemeClr>
          </a:solidFill>
          <a:ln w="19050" algn="ctr">
            <a:solidFill>
              <a:schemeClr val="accent6">
                <a:lumMod val="75000"/>
              </a:schemeClr>
            </a:solidFill>
            <a:miter lim="800000"/>
            <a:headEnd/>
            <a:tailEnd/>
          </a:ln>
        </p:spPr>
        <p:txBody>
          <a:bodyPr wrap="square">
            <a:spAutoFit/>
          </a:bodyPr>
          <a:lstStyle/>
          <a:p>
            <a:pPr algn="ctr">
              <a:spcBef>
                <a:spcPts val="300"/>
              </a:spcBef>
            </a:pPr>
            <a:r>
              <a:rPr lang="fr-FR" sz="1800" b="1" dirty="0">
                <a:solidFill>
                  <a:schemeClr val="accent6">
                    <a:lumMod val="75000"/>
                  </a:schemeClr>
                </a:solidFill>
                <a:effectLst/>
                <a:latin typeface="Trebuchet MS" panose="020B0603020202020204" pitchFamily="34" charset="0"/>
                <a:ea typeface="Times New Roman" panose="02020603050405020304" pitchFamily="18" charset="0"/>
              </a:rPr>
              <a:t>Décret SAGE</a:t>
            </a:r>
            <a:endParaRPr lang="fr-FR" sz="1800" b="1" dirty="0">
              <a:solidFill>
                <a:schemeClr val="accent6">
                  <a:lumMod val="75000"/>
                </a:schemeClr>
              </a:solidFill>
              <a:effectLst/>
              <a:latin typeface="Times New Roman" panose="02020603050405020304" pitchFamily="18" charset="0"/>
              <a:ea typeface="Times New Roman" panose="02020603050405020304" pitchFamily="18" charset="0"/>
            </a:endParaRPr>
          </a:p>
          <a:p>
            <a:pPr algn="ctr">
              <a:spcBef>
                <a:spcPts val="300"/>
              </a:spcBef>
            </a:pPr>
            <a:r>
              <a:rPr lang="fr-FR" sz="1400" dirty="0">
                <a:solidFill>
                  <a:srgbClr val="0070C0"/>
                </a:solidFill>
                <a:latin typeface="Trebuchet MS" panose="020B0603020202020204" pitchFamily="34" charset="0"/>
                <a:cs typeface="Times New Roman" panose="02020603050405020304" pitchFamily="18" charset="0"/>
              </a:rPr>
              <a:t>Le décret du 2 décembre 2024 ajuste les dispositions du code de l'environnement concernant les schémas d'aménagement et de gestion des eaux (SAGE) dans l'objectif de prévoir davantage d'agilité dans les procédures d'élaboration et de révision des schémas et dans le fonctionnement des commissions locales de l'eau (CLE).</a:t>
            </a:r>
          </a:p>
        </p:txBody>
      </p:sp>
    </p:spTree>
    <p:extLst>
      <p:ext uri="{BB962C8B-B14F-4D97-AF65-F5344CB8AC3E}">
        <p14:creationId xmlns:p14="http://schemas.microsoft.com/office/powerpoint/2010/main" val="2466934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940464" y="274638"/>
            <a:ext cx="9060192" cy="1143000"/>
          </a:xfrm>
        </p:spPr>
        <p:txBody>
          <a:bodyPr>
            <a:normAutofit/>
          </a:bodyPr>
          <a:lstStyle/>
          <a:p>
            <a:pPr algn="ctr"/>
            <a:r>
              <a:rPr lang="fr-FR" sz="2400" b="1" dirty="0">
                <a:solidFill>
                  <a:srgbClr val="0070C0"/>
                </a:solidFill>
              </a:rPr>
              <a:t>Information, formation et partages de savoirs</a:t>
            </a:r>
          </a:p>
        </p:txBody>
      </p:sp>
      <p:sp>
        <p:nvSpPr>
          <p:cNvPr id="4" name="Text Box 15"/>
          <p:cNvSpPr txBox="1">
            <a:spLocks noChangeArrowheads="1"/>
          </p:cNvSpPr>
          <p:nvPr/>
        </p:nvSpPr>
        <p:spPr bwMode="auto">
          <a:xfrm>
            <a:off x="551384" y="1492860"/>
            <a:ext cx="11305256"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buClr>
                <a:schemeClr val="accent6">
                  <a:lumMod val="75000"/>
                </a:schemeClr>
              </a:buClr>
              <a:buFont typeface="Arial" panose="020B0604020202020204" pitchFamily="34" charset="0"/>
              <a:buChar char="•"/>
            </a:pPr>
            <a:r>
              <a:rPr lang="fr-FR" sz="2000" b="1" dirty="0">
                <a:solidFill>
                  <a:srgbClr val="0077D4"/>
                </a:solidFill>
                <a:latin typeface="+mj-lt"/>
              </a:rPr>
              <a:t>Espaces info économies d'eau</a:t>
            </a:r>
          </a:p>
          <a:p>
            <a:pPr marL="800100" lvl="1" indent="-342900">
              <a:spcBef>
                <a:spcPts val="600"/>
              </a:spcBef>
              <a:buClr>
                <a:schemeClr val="accent6">
                  <a:lumMod val="75000"/>
                </a:schemeClr>
              </a:buClr>
              <a:buFont typeface="Wingdings" panose="05000000000000000000" pitchFamily="2" charset="2"/>
              <a:buChar char="ü"/>
            </a:pPr>
            <a:r>
              <a:rPr lang="fr-FR" sz="2000" dirty="0">
                <a:solidFill>
                  <a:srgbClr val="0077D4"/>
                </a:solidFill>
              </a:rPr>
              <a:t>77 interventions </a:t>
            </a:r>
            <a:r>
              <a:rPr lang="fr-FR" sz="2000" u="sng" dirty="0">
                <a:solidFill>
                  <a:schemeClr val="accent6">
                    <a:lumMod val="75000"/>
                  </a:schemeClr>
                </a:solidFill>
              </a:rPr>
              <a:t>(vs 108 en 2023 soit -17 %)</a:t>
            </a:r>
          </a:p>
          <a:p>
            <a:pPr marL="800100" lvl="1" indent="-342900">
              <a:spcBef>
                <a:spcPts val="600"/>
              </a:spcBef>
              <a:buClr>
                <a:schemeClr val="accent6">
                  <a:lumMod val="75000"/>
                </a:schemeClr>
              </a:buClr>
              <a:buFont typeface="Wingdings" panose="05000000000000000000" pitchFamily="2" charset="2"/>
              <a:buChar char="ü"/>
            </a:pPr>
            <a:r>
              <a:rPr lang="fr-FR" sz="2000" dirty="0">
                <a:solidFill>
                  <a:srgbClr val="0077D4"/>
                </a:solidFill>
              </a:rPr>
              <a:t>+ de 9 500 personnes sensibilisées </a:t>
            </a:r>
            <a:r>
              <a:rPr lang="fr-FR" sz="2000" i="1" dirty="0">
                <a:solidFill>
                  <a:srgbClr val="0077D4"/>
                </a:solidFill>
              </a:rPr>
              <a:t>(total des personnes intéressées + conseillées)</a:t>
            </a:r>
          </a:p>
          <a:p>
            <a:pPr marL="800100" lvl="1" indent="-342900">
              <a:spcBef>
                <a:spcPts val="600"/>
              </a:spcBef>
              <a:buClr>
                <a:schemeClr val="accent6">
                  <a:lumMod val="75000"/>
                </a:schemeClr>
              </a:buClr>
              <a:buFont typeface="Wingdings" panose="05000000000000000000" pitchFamily="2" charset="2"/>
              <a:buChar char="ü"/>
            </a:pPr>
            <a:r>
              <a:rPr lang="fr-FR" sz="2000" dirty="0">
                <a:solidFill>
                  <a:srgbClr val="0077D4"/>
                </a:solidFill>
              </a:rPr>
              <a:t>livraison et mise à l’essai </a:t>
            </a:r>
            <a:r>
              <a:rPr lang="fr-FR" sz="2000" dirty="0">
                <a:solidFill>
                  <a:srgbClr val="0077D4"/>
                </a:solidFill>
                <a:effectLst/>
                <a:latin typeface="Trebuchet MS" panose="020B0603020202020204" pitchFamily="34" charset="0"/>
                <a:ea typeface="Calibri" panose="020F0502020204030204" pitchFamily="34" charset="0"/>
                <a:cs typeface="Times New Roman" panose="02020603050405020304" pitchFamily="18" charset="0"/>
              </a:rPr>
              <a:t>des nouveaux outils de médiation créés dans le cadre de la réponse à l'Appel à projet </a:t>
            </a:r>
            <a:r>
              <a:rPr lang="fr-FR" sz="2000" dirty="0" err="1">
                <a:solidFill>
                  <a:srgbClr val="0077D4"/>
                </a:solidFill>
                <a:effectLst/>
                <a:latin typeface="Trebuchet MS" panose="020B0603020202020204" pitchFamily="34" charset="0"/>
                <a:ea typeface="Calibri" panose="020F0502020204030204" pitchFamily="34" charset="0"/>
                <a:cs typeface="Times New Roman" panose="02020603050405020304" pitchFamily="18" charset="0"/>
              </a:rPr>
              <a:t>EDUC’Eau</a:t>
            </a:r>
            <a:r>
              <a:rPr lang="fr-FR" sz="2000" dirty="0">
                <a:solidFill>
                  <a:srgbClr val="0077D4"/>
                </a:solidFill>
                <a:effectLst/>
                <a:latin typeface="Trebuchet MS" panose="020B0603020202020204" pitchFamily="34" charset="0"/>
                <a:ea typeface="Calibri" panose="020F0502020204030204" pitchFamily="34" charset="0"/>
                <a:cs typeface="Times New Roman" panose="02020603050405020304" pitchFamily="18" charset="0"/>
              </a:rPr>
              <a:t> (fresques + banc)</a:t>
            </a:r>
            <a:endParaRPr lang="fr-FR" sz="2000" dirty="0">
              <a:solidFill>
                <a:srgbClr val="0077D4"/>
              </a:solidFill>
            </a:endParaRPr>
          </a:p>
          <a:p>
            <a:pPr marL="1257300" lvl="2" indent="-342900">
              <a:spcBef>
                <a:spcPts val="3000"/>
              </a:spcBef>
              <a:buClr>
                <a:schemeClr val="accent6">
                  <a:lumMod val="75000"/>
                </a:schemeClr>
              </a:buClr>
              <a:buFont typeface="Arial" panose="020B0604020202020204" pitchFamily="34" charset="0"/>
              <a:buChar char="•"/>
            </a:pPr>
            <a:r>
              <a:rPr lang="fr-FR" sz="2000" b="1" dirty="0">
                <a:solidFill>
                  <a:srgbClr val="0077D4"/>
                </a:solidFill>
                <a:latin typeface="+mj-lt"/>
              </a:rPr>
              <a:t>Programme d'actions pédagogiques "L'Eau un enjeu majeur"</a:t>
            </a:r>
          </a:p>
          <a:p>
            <a:pPr marL="1714500" lvl="3" indent="-342900">
              <a:spcBef>
                <a:spcPts val="600"/>
              </a:spcBef>
              <a:buClr>
                <a:schemeClr val="accent6">
                  <a:lumMod val="75000"/>
                </a:schemeClr>
              </a:buClr>
              <a:buFont typeface="Wingdings" panose="05000000000000000000" pitchFamily="2" charset="2"/>
              <a:buChar char="ü"/>
            </a:pPr>
            <a:r>
              <a:rPr lang="fr-FR" sz="2000" dirty="0">
                <a:solidFill>
                  <a:srgbClr val="0077D4"/>
                </a:solidFill>
              </a:rPr>
              <a:t>216,5 journées pour l'année scolaire 2023-24 </a:t>
            </a:r>
            <a:r>
              <a:rPr lang="fr-FR" sz="2000" u="sng" dirty="0">
                <a:solidFill>
                  <a:schemeClr val="accent6">
                    <a:lumMod val="75000"/>
                  </a:schemeClr>
                </a:solidFill>
              </a:rPr>
              <a:t>(-27% en 1 an)</a:t>
            </a:r>
          </a:p>
          <a:p>
            <a:pPr marL="1714500" lvl="3" indent="-342900">
              <a:spcBef>
                <a:spcPts val="600"/>
              </a:spcBef>
              <a:buClr>
                <a:schemeClr val="accent6">
                  <a:lumMod val="75000"/>
                </a:schemeClr>
              </a:buClr>
              <a:buFont typeface="Wingdings" panose="05000000000000000000" pitchFamily="2" charset="2"/>
              <a:buChar char="ü"/>
            </a:pPr>
            <a:r>
              <a:rPr lang="fr-FR" sz="2000" dirty="0">
                <a:solidFill>
                  <a:srgbClr val="0077D4"/>
                </a:solidFill>
              </a:rPr>
              <a:t>92 établissements concernés : 23 sur Métropole / 69 hors Métropole (à noter : une priorité donnée au dispositif de la REBM sur la Métropole)</a:t>
            </a:r>
          </a:p>
          <a:p>
            <a:pPr marL="1714500" lvl="3" indent="-342900">
              <a:spcBef>
                <a:spcPts val="600"/>
              </a:spcBef>
              <a:buClr>
                <a:schemeClr val="accent6">
                  <a:lumMod val="75000"/>
                </a:schemeClr>
              </a:buClr>
              <a:buFont typeface="Wingdings" panose="05000000000000000000" pitchFamily="2" charset="2"/>
              <a:buChar char="ü"/>
            </a:pPr>
            <a:r>
              <a:rPr lang="fr-FR" sz="2000" dirty="0">
                <a:solidFill>
                  <a:srgbClr val="0077D4"/>
                </a:solidFill>
              </a:rPr>
              <a:t>268 classes </a:t>
            </a:r>
          </a:p>
          <a:p>
            <a:pPr marL="1714500" lvl="3" indent="-342900">
              <a:spcBef>
                <a:spcPts val="600"/>
              </a:spcBef>
              <a:buClr>
                <a:schemeClr val="accent6">
                  <a:lumMod val="75000"/>
                </a:schemeClr>
              </a:buClr>
              <a:buFont typeface="Wingdings" panose="05000000000000000000" pitchFamily="2" charset="2"/>
              <a:buChar char="ü"/>
            </a:pPr>
            <a:r>
              <a:rPr lang="fr-FR" sz="2000" dirty="0">
                <a:solidFill>
                  <a:srgbClr val="0077D4"/>
                </a:solidFill>
              </a:rPr>
              <a:t>6 533 élèves sensibilisés </a:t>
            </a:r>
            <a:r>
              <a:rPr lang="fr-FR" sz="2000" u="sng" dirty="0">
                <a:solidFill>
                  <a:schemeClr val="accent6">
                    <a:lumMod val="75000"/>
                  </a:schemeClr>
                </a:solidFill>
              </a:rPr>
              <a:t>(-22% en 1 an)</a:t>
            </a:r>
          </a:p>
        </p:txBody>
      </p:sp>
      <p:sp>
        <p:nvSpPr>
          <p:cNvPr id="6" name="Espace réservé du numéro de diapositive 5"/>
          <p:cNvSpPr txBox="1">
            <a:spLocks/>
          </p:cNvSpPr>
          <p:nvPr/>
        </p:nvSpPr>
        <p:spPr>
          <a:xfrm>
            <a:off x="1701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a:solidFill>
                  <a:srgbClr val="E1E805"/>
                </a:solidFill>
              </a:rPr>
              <a:pPr>
                <a:defRPr/>
              </a:pPr>
              <a:t>7</a:t>
            </a:fld>
            <a:endParaRPr lang="fr-FR" dirty="0">
              <a:solidFill>
                <a:srgbClr val="E1E805"/>
              </a:solidFill>
            </a:endParaRPr>
          </a:p>
        </p:txBody>
      </p:sp>
      <p:cxnSp>
        <p:nvCxnSpPr>
          <p:cNvPr id="7" name="Connecteur droit 6">
            <a:extLst>
              <a:ext uri="{FF2B5EF4-FFF2-40B4-BE49-F238E27FC236}">
                <a16:creationId xmlns:a16="http://schemas.microsoft.com/office/drawing/2014/main" id="{35A1BD3B-08DA-4074-AEBF-4C0BA31CC3EE}"/>
              </a:ext>
            </a:extLst>
          </p:cNvPr>
          <p:cNvCxnSpPr>
            <a:cxnSpLocks/>
          </p:cNvCxnSpPr>
          <p:nvPr/>
        </p:nvCxnSpPr>
        <p:spPr>
          <a:xfrm>
            <a:off x="695400" y="3501008"/>
            <a:ext cx="9505056" cy="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83387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dirty="0">
                <a:solidFill>
                  <a:srgbClr val="0070C0"/>
                </a:solidFill>
              </a:rPr>
              <a:t>	Et pour la forme</a:t>
            </a:r>
          </a:p>
        </p:txBody>
      </p:sp>
      <p:sp>
        <p:nvSpPr>
          <p:cNvPr id="6" name="Espace réservé du numéro de diapositive 5"/>
          <p:cNvSpPr txBox="1">
            <a:spLocks/>
          </p:cNvSpPr>
          <p:nvPr/>
        </p:nvSpPr>
        <p:spPr>
          <a:xfrm>
            <a:off x="1701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a:solidFill>
                  <a:srgbClr val="E1E805"/>
                </a:solidFill>
              </a:rPr>
              <a:pPr>
                <a:defRPr/>
              </a:pPr>
              <a:t>8</a:t>
            </a:fld>
            <a:endParaRPr lang="fr-FR" dirty="0">
              <a:solidFill>
                <a:srgbClr val="E1E805"/>
              </a:solidFill>
            </a:endParaRPr>
          </a:p>
        </p:txBody>
      </p:sp>
      <p:pic>
        <p:nvPicPr>
          <p:cNvPr id="3" name="Image 2" descr="Une image contenant texte, journal, capture d’écran, Publication&#10;&#10;Description générée automatiquement">
            <a:extLst>
              <a:ext uri="{FF2B5EF4-FFF2-40B4-BE49-F238E27FC236}">
                <a16:creationId xmlns:a16="http://schemas.microsoft.com/office/drawing/2014/main" id="{A7E5E5F8-649F-18EC-9DFC-96D9FE36C3E3}"/>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rot="20571108">
            <a:off x="642066" y="1771738"/>
            <a:ext cx="3055877" cy="4337190"/>
          </a:xfrm>
          <a:prstGeom prst="rect">
            <a:avLst/>
          </a:prstGeom>
          <a:ln>
            <a:solidFill>
              <a:schemeClr val="bg1">
                <a:lumMod val="65000"/>
              </a:schemeClr>
            </a:solidFill>
          </a:ln>
        </p:spPr>
      </p:pic>
      <p:pic>
        <p:nvPicPr>
          <p:cNvPr id="4" name="Image 3" descr="Une image contenant texte, journal, capture d’écran, carte&#10;&#10;Description générée automatiquement">
            <a:extLst>
              <a:ext uri="{FF2B5EF4-FFF2-40B4-BE49-F238E27FC236}">
                <a16:creationId xmlns:a16="http://schemas.microsoft.com/office/drawing/2014/main" id="{87B3AD95-6572-4C97-077B-92E4F8EF0324}"/>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rot="21263348">
            <a:off x="1983205" y="1787750"/>
            <a:ext cx="3077892" cy="4399209"/>
          </a:xfrm>
          <a:prstGeom prst="rect">
            <a:avLst/>
          </a:prstGeom>
          <a:ln>
            <a:solidFill>
              <a:schemeClr val="bg1">
                <a:lumMod val="65000"/>
              </a:schemeClr>
            </a:solidFill>
          </a:ln>
        </p:spPr>
      </p:pic>
      <p:pic>
        <p:nvPicPr>
          <p:cNvPr id="5" name="Image 4" descr="Une image contenant texte, carte, capture d’écran&#10;&#10;Description générée automatiquement">
            <a:extLst>
              <a:ext uri="{FF2B5EF4-FFF2-40B4-BE49-F238E27FC236}">
                <a16:creationId xmlns:a16="http://schemas.microsoft.com/office/drawing/2014/main" id="{18515A19-0CD0-264D-E587-8CD83715489C}"/>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rot="897152">
            <a:off x="4410890" y="1659622"/>
            <a:ext cx="3173790" cy="4454714"/>
          </a:xfrm>
          <a:prstGeom prst="rect">
            <a:avLst/>
          </a:prstGeom>
          <a:ln>
            <a:solidFill>
              <a:schemeClr val="bg1">
                <a:lumMod val="65000"/>
              </a:schemeClr>
            </a:solidFill>
          </a:ln>
        </p:spPr>
      </p:pic>
      <p:sp>
        <p:nvSpPr>
          <p:cNvPr id="7" name="Text Box 15">
            <a:extLst>
              <a:ext uri="{FF2B5EF4-FFF2-40B4-BE49-F238E27FC236}">
                <a16:creationId xmlns:a16="http://schemas.microsoft.com/office/drawing/2014/main" id="{831D5661-6E8F-4E75-3C66-1CDBCBA0ABD5}"/>
              </a:ext>
            </a:extLst>
          </p:cNvPr>
          <p:cNvSpPr txBox="1">
            <a:spLocks noChangeArrowheads="1"/>
          </p:cNvSpPr>
          <p:nvPr/>
        </p:nvSpPr>
        <p:spPr bwMode="auto">
          <a:xfrm>
            <a:off x="7588646" y="4967259"/>
            <a:ext cx="43358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1800"/>
              </a:spcBef>
            </a:pPr>
            <a:r>
              <a:rPr lang="fr-FR" sz="2400" dirty="0">
                <a:solidFill>
                  <a:srgbClr val="0077D4"/>
                </a:solidFill>
                <a:latin typeface="+mj-lt"/>
              </a:rPr>
              <a:t>Un bilan synthétique sous la forme d'un 4 pages selon la maquette arrêtée en 2020.</a:t>
            </a:r>
          </a:p>
        </p:txBody>
      </p:sp>
      <p:pic>
        <p:nvPicPr>
          <p:cNvPr id="9" name="Image 8">
            <a:extLst>
              <a:ext uri="{FF2B5EF4-FFF2-40B4-BE49-F238E27FC236}">
                <a16:creationId xmlns:a16="http://schemas.microsoft.com/office/drawing/2014/main" id="{A872B78F-4D68-9986-E216-553FBEC6E419}"/>
              </a:ext>
            </a:extLst>
          </p:cNvPr>
          <p:cNvPicPr>
            <a:picLocks noChangeAspect="1"/>
          </p:cNvPicPr>
          <p:nvPr/>
        </p:nvPicPr>
        <p:blipFill>
          <a:blip r:embed="rId5"/>
          <a:stretch>
            <a:fillRect/>
          </a:stretch>
        </p:blipFill>
        <p:spPr>
          <a:xfrm rot="21263339">
            <a:off x="7749089" y="357432"/>
            <a:ext cx="3122170" cy="4453200"/>
          </a:xfrm>
          <a:prstGeom prst="rect">
            <a:avLst/>
          </a:prstGeom>
          <a:ln>
            <a:solidFill>
              <a:schemeClr val="bg1">
                <a:lumMod val="65000"/>
              </a:schemeClr>
            </a:solidFill>
          </a:ln>
        </p:spPr>
      </p:pic>
    </p:spTree>
    <p:extLst>
      <p:ext uri="{BB962C8B-B14F-4D97-AF65-F5344CB8AC3E}">
        <p14:creationId xmlns:p14="http://schemas.microsoft.com/office/powerpoint/2010/main" val="16286145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5783</TotalTime>
  <Words>652</Words>
  <Application>Microsoft Office PowerPoint</Application>
  <PresentationFormat>Grand écran</PresentationFormat>
  <Paragraphs>86</Paragraphs>
  <Slides>8</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8</vt:i4>
      </vt:variant>
    </vt:vector>
  </HeadingPairs>
  <TitlesOfParts>
    <vt:vector size="14" baseType="lpstr">
      <vt:lpstr>Arial</vt:lpstr>
      <vt:lpstr>Calibri</vt:lpstr>
      <vt:lpstr>Times New Roman</vt:lpstr>
      <vt:lpstr>Trebuchet MS</vt:lpstr>
      <vt:lpstr>Wingdings</vt:lpstr>
      <vt:lpstr>Office Theme</vt:lpstr>
      <vt:lpstr>Rapport n°3 Rapport d'activité 2024</vt:lpstr>
      <vt:lpstr>Volet Institutionnel : gouvernance – réunion des instances</vt:lpstr>
      <vt:lpstr>Volet Institutionnel : gouvernance – réunion des instances</vt:lpstr>
      <vt:lpstr>Volet Institutionnel : gouvernance – réunion des instances</vt:lpstr>
      <vt:lpstr>Volet Opérationnel Etudes des ressources / Etudes SAGE-CLE</vt:lpstr>
      <vt:lpstr>Animation Territoriale</vt:lpstr>
      <vt:lpstr>Information, formation et partages de savoirs</vt:lpstr>
      <vt:lpstr> Et pour la forme</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bruno.degrissac</dc:creator>
  <cp:lastModifiedBy>Bruno de Grissac</cp:lastModifiedBy>
  <cp:revision>275</cp:revision>
  <cp:lastPrinted>2025-02-19T08:29:09Z</cp:lastPrinted>
  <dcterms:created xsi:type="dcterms:W3CDTF">2015-09-15T19:44:09Z</dcterms:created>
  <dcterms:modified xsi:type="dcterms:W3CDTF">2025-02-19T17:42:50Z</dcterms:modified>
</cp:coreProperties>
</file>