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1A1"/>
    <a:srgbClr val="CDC2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B9FE7022-9392-EDC7-B663-226D8EE237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861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7" descr="SMEGREG EPTB logo Quad.jpg">
            <a:extLst>
              <a:ext uri="{FF2B5EF4-FFF2-40B4-BE49-F238E27FC236}">
                <a16:creationId xmlns:a16="http://schemas.microsoft.com/office/drawing/2014/main" id="{1812E441-733E-B719-35B0-B1BF7D86F0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338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9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64F2A7D9-36AD-AF8D-0612-0D4845B90C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77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2AD444-F135-CEDA-6880-5DFAE58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09946" cy="88694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6ADB32-5457-682B-085F-64E9C115EBBF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2560911D-F185-49F5-5BAB-88F0A67C9D47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SMEGREG EPTB logo Quad.jpg">
            <a:extLst>
              <a:ext uri="{FF2B5EF4-FFF2-40B4-BE49-F238E27FC236}">
                <a16:creationId xmlns:a16="http://schemas.microsoft.com/office/drawing/2014/main" id="{5EEF2DA5-772D-7CFE-1B28-0B9A27845D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675BAB49-3601-85C0-36F0-D1DC0356A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8ED4229-D38E-E603-703A-07DDEF822FB8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SMEGREG EPTB logo Quad.jpg">
            <a:extLst>
              <a:ext uri="{FF2B5EF4-FFF2-40B4-BE49-F238E27FC236}">
                <a16:creationId xmlns:a16="http://schemas.microsoft.com/office/drawing/2014/main" id="{BE2D3641-1384-D449-522C-0D82AEF9A1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937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7468803-D967-1A16-21CD-6EF23C8A53F4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95BB13-7F16-B82F-6780-631A93DBB250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MEGREG EPTB logo Quad.jpg">
            <a:extLst>
              <a:ext uri="{FF2B5EF4-FFF2-40B4-BE49-F238E27FC236}">
                <a16:creationId xmlns:a16="http://schemas.microsoft.com/office/drawing/2014/main" id="{E07AECC4-ABFB-FD50-8652-D611ACA5CE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886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12/03/2025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8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04701A-EEC6-9111-AA07-43067A7CB3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Forages artésiens du bassin d’Arcachon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063A27D-AC6D-9388-3A96-5AF02F06A1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l’eau </a:t>
            </a:r>
          </a:p>
          <a:p>
            <a:r>
              <a:rPr lang="fr-FR" dirty="0"/>
              <a:t>Réunion du 17 mars 2025</a:t>
            </a:r>
          </a:p>
        </p:txBody>
      </p:sp>
    </p:spTree>
    <p:extLst>
      <p:ext uri="{BB962C8B-B14F-4D97-AF65-F5344CB8AC3E}">
        <p14:creationId xmlns:p14="http://schemas.microsoft.com/office/powerpoint/2010/main" val="249098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8E035C2-AB1C-D3C3-A42B-86BA19EAA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588" y="1370092"/>
            <a:ext cx="7331108" cy="3904751"/>
          </a:xfrm>
        </p:spPr>
        <p:txBody>
          <a:bodyPr>
            <a:noAutofit/>
          </a:bodyPr>
          <a:lstStyle/>
          <a:p>
            <a:pPr hangingPunct="0">
              <a:spcBef>
                <a:spcPts val="600"/>
              </a:spcBef>
              <a:buClr>
                <a:schemeClr val="accent6"/>
              </a:buClr>
            </a:pPr>
            <a:r>
              <a:rPr lang="fr-FR" sz="2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Anciens forages artésiens (jaillissants) convertis en « fontaines » </a:t>
            </a:r>
          </a:p>
          <a:p>
            <a:pPr hangingPunct="0">
              <a:spcBef>
                <a:spcPts val="600"/>
              </a:spcBef>
              <a:buClr>
                <a:schemeClr val="accent6"/>
              </a:buClr>
            </a:pPr>
            <a:r>
              <a:rPr lang="fr-FR" sz="2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partie intégrante des habitudes &amp; du patrimoine culturel local</a:t>
            </a:r>
            <a:endParaRPr lang="fr-FR" sz="22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2" indent="-430213" hangingPunct="0">
              <a:spcBef>
                <a:spcPts val="600"/>
              </a:spcBef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fr-FR" sz="22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accès libre dans plusieurs communes du pourtour du bassin </a:t>
            </a:r>
          </a:p>
          <a:p>
            <a:pPr marL="971550" lvl="2" indent="-430213" hangingPunct="0">
              <a:spcBef>
                <a:spcPts val="600"/>
              </a:spcBef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fr-FR" sz="22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fr-FR" sz="22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toujours équipés de système de régulation des écoulements (robinets, boutons poussoir…) </a:t>
            </a:r>
            <a:r>
              <a:rPr lang="fr-FR" sz="22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écoulement </a:t>
            </a:r>
            <a:r>
              <a:rPr lang="fr-FR" sz="22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continue/perte nette</a:t>
            </a:r>
          </a:p>
          <a:p>
            <a:pPr marL="971550" lvl="2" indent="-430213" hangingPunct="0">
              <a:spcBef>
                <a:spcPts val="600"/>
              </a:spcBef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fr-FR" sz="22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diminution du jaillissement </a:t>
            </a:r>
            <a:r>
              <a:rPr lang="fr-FR" sz="22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modification des pressions</a:t>
            </a:r>
            <a:endParaRPr lang="fr-FR" sz="2000" dirty="0">
              <a:solidFill>
                <a:srgbClr val="1341A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2" indent="-430213" hangingPunct="0">
              <a:spcBef>
                <a:spcPts val="600"/>
              </a:spcBef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fr-FR" sz="22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fr-FR" sz="22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de suivi régulier de la qualité de l’eau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6ACA945-C1FB-926F-B0EF-CF62C841B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3D9279A-0C18-0B79-B6A9-6FE80F2B9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Objectifs du stage </a:t>
            </a:r>
          </a:p>
        </p:txBody>
      </p:sp>
      <p:pic>
        <p:nvPicPr>
          <p:cNvPr id="6" name="Image 5" descr="Une image contenant plein air, bâtiment, fontaine, arbre&#10;&#10;Le contenu généré par l’IA peut être incorrect.">
            <a:extLst>
              <a:ext uri="{FF2B5EF4-FFF2-40B4-BE49-F238E27FC236}">
                <a16:creationId xmlns:a16="http://schemas.microsoft.com/office/drawing/2014/main" id="{9E545CEB-5BFD-1F61-1E9A-33843BBEB0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2" r="6763"/>
          <a:stretch/>
        </p:blipFill>
        <p:spPr>
          <a:xfrm>
            <a:off x="8045340" y="1935331"/>
            <a:ext cx="3673182" cy="364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632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36D96-0CED-61BC-73BA-5F2CA908A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0448B0D-E0B7-7BBE-BA5A-A205552C3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560" y="1085295"/>
            <a:ext cx="10972800" cy="3904751"/>
          </a:xfrm>
        </p:spPr>
        <p:txBody>
          <a:bodyPr>
            <a:noAutofit/>
          </a:bodyPr>
          <a:lstStyle/>
          <a:p>
            <a:pPr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fr-FR" sz="2000" dirty="0"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Volet technique hydrogéologique : </a:t>
            </a:r>
          </a:p>
          <a:p>
            <a:pPr lvl="1" indent="-342900" algn="just" hangingPunct="0">
              <a:spcBef>
                <a:spcPts val="300"/>
              </a:spcBef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Identifier les ouvrages :</a:t>
            </a:r>
          </a:p>
          <a:p>
            <a:pPr lvl="2" indent="-342900" algn="just" hangingPunct="0">
              <a:spcBef>
                <a:spcPts val="300"/>
              </a:spcBef>
              <a:buClr>
                <a:schemeClr val="accent6"/>
              </a:buClr>
              <a:buFont typeface="Wingdings" panose="05000000000000000000" pitchFamily="2" charset="2"/>
              <a:buChar char="v"/>
            </a:pPr>
            <a:r>
              <a:rPr lang="fr-FR" sz="20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inventaire des points d’eau captant les nappes profondes</a:t>
            </a:r>
          </a:p>
          <a:p>
            <a:pPr lvl="2" indent="-342900" algn="just" hangingPunct="0">
              <a:spcBef>
                <a:spcPts val="300"/>
              </a:spcBef>
              <a:buClr>
                <a:schemeClr val="accent6"/>
              </a:buClr>
              <a:buFont typeface="Wingdings" panose="05000000000000000000" pitchFamily="2" charset="2"/>
              <a:buChar char="v"/>
            </a:pPr>
            <a:r>
              <a:rPr lang="fr-FR" sz="20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s’écoulant en continue en s’appuyant sur les ressources existantes, des visites de terrain et la mobilisation des acteurs locaux (collectivités, Conservatoire du littoral, archives, animateurs locaux, office de tourisme, etc.) </a:t>
            </a:r>
            <a:endParaRPr lang="fr-FR" sz="2000" dirty="0">
              <a:solidFill>
                <a:srgbClr val="1341A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342900" algn="just" hangingPunct="0">
              <a:spcBef>
                <a:spcPts val="1200"/>
              </a:spcBef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C</a:t>
            </a:r>
            <a:r>
              <a:rPr lang="fr-FR" sz="20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ontacter et rencontrer les collectivités </a:t>
            </a:r>
            <a:r>
              <a:rPr lang="fr-FR" sz="20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  <a:sym typeface="Wingdings" panose="05000000000000000000" pitchFamily="2" charset="2"/>
              </a:rPr>
              <a:t> </a:t>
            </a:r>
            <a:r>
              <a:rPr lang="fr-FR" sz="20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sensibiliser à la politique d’économie d’eau &amp; accompagner dans la mise en place de solutions adaptées </a:t>
            </a:r>
            <a:endParaRPr lang="fr-FR" sz="2000" dirty="0">
              <a:solidFill>
                <a:srgbClr val="1341A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342900" algn="just" hangingPunct="0">
              <a:spcBef>
                <a:spcPts val="1200"/>
              </a:spcBef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Etudier l’évolution des niveaux piézométriques </a:t>
            </a:r>
            <a:r>
              <a:rPr lang="fr-FR" sz="20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  <a:sym typeface="Wingdings" panose="05000000000000000000" pitchFamily="2" charset="2"/>
              </a:rPr>
              <a:t> </a:t>
            </a:r>
            <a:r>
              <a:rPr lang="fr-FR" sz="20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reconstituer la baisse des pressions observées et l’influence potentielle de l’exploitation sur les ressources</a:t>
            </a:r>
            <a:endParaRPr lang="fr-FR" sz="2000" dirty="0">
              <a:solidFill>
                <a:srgbClr val="1341A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>
              <a:spcBef>
                <a:spcPts val="24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fr-FR" sz="2000" dirty="0"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Volet communication/sensibilisation </a:t>
            </a:r>
          </a:p>
          <a:p>
            <a:pPr lvl="1" indent="-342900" algn="just" hangingPunct="0">
              <a:spcBef>
                <a:spcPts val="0"/>
              </a:spcBef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R</a:t>
            </a:r>
            <a:r>
              <a:rPr lang="fr-FR" sz="20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éfléchir à des moyens/actions de sensibilisation/valorisation des usagers (en lien avec les services de communication/offices de tourisme du Bassin) </a:t>
            </a:r>
            <a:endParaRPr lang="fr-FR" sz="2000" dirty="0">
              <a:solidFill>
                <a:srgbClr val="1341A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B7575E0-92C7-2269-20B4-D398635DF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477BDC9-B5E4-1684-B902-2CDDBC9BF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8" y="0"/>
            <a:ext cx="8924619" cy="886945"/>
          </a:xfrm>
        </p:spPr>
        <p:txBody>
          <a:bodyPr/>
          <a:lstStyle/>
          <a:p>
            <a:r>
              <a:rPr lang="fr-FR" dirty="0"/>
              <a:t>Inventaire des ouvrages et élaboration d'un plan de gestion</a:t>
            </a:r>
          </a:p>
        </p:txBody>
      </p:sp>
    </p:spTree>
    <p:extLst>
      <p:ext uri="{BB962C8B-B14F-4D97-AF65-F5344CB8AC3E}">
        <p14:creationId xmlns:p14="http://schemas.microsoft.com/office/powerpoint/2010/main" val="2649518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</TotalTime>
  <Words>223</Words>
  <Application>Microsoft Office PowerPoint</Application>
  <PresentationFormat>Grand écran</PresentationFormat>
  <Paragraphs>21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Trebuchet MS</vt:lpstr>
      <vt:lpstr>Wingdings</vt:lpstr>
      <vt:lpstr>Office Theme</vt:lpstr>
      <vt:lpstr>Forages artésiens du bassin d’Arcachon</vt:lpstr>
      <vt:lpstr>Objectifs du stage </vt:lpstr>
      <vt:lpstr>Inventaire des ouvrages et élaboration d'un plan de gestion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Laurent</dc:creator>
  <cp:lastModifiedBy>Mélanie Erostate</cp:lastModifiedBy>
  <cp:revision>27</cp:revision>
  <dcterms:created xsi:type="dcterms:W3CDTF">2023-11-09T14:53:53Z</dcterms:created>
  <dcterms:modified xsi:type="dcterms:W3CDTF">2025-03-12T09:33:37Z</dcterms:modified>
</cp:coreProperties>
</file>