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3"/>
  </p:notesMasterIdLst>
  <p:handoutMasterIdLst>
    <p:handoutMasterId r:id="rId14"/>
  </p:handoutMasterIdLst>
  <p:sldIdLst>
    <p:sldId id="449" r:id="rId2"/>
    <p:sldId id="444" r:id="rId3"/>
    <p:sldId id="480" r:id="rId4"/>
    <p:sldId id="475" r:id="rId5"/>
    <p:sldId id="481" r:id="rId6"/>
    <p:sldId id="476" r:id="rId7"/>
    <p:sldId id="483" r:id="rId8"/>
    <p:sldId id="484" r:id="rId9"/>
    <p:sldId id="478" r:id="rId10"/>
    <p:sldId id="477" r:id="rId11"/>
    <p:sldId id="474" r:id="rId12"/>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D4"/>
    <a:srgbClr val="338DC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4" autoAdjust="0"/>
    <p:restoredTop sz="94660"/>
  </p:normalViewPr>
  <p:slideViewPr>
    <p:cSldViewPr>
      <p:cViewPr varScale="1">
        <p:scale>
          <a:sx n="102" d="100"/>
          <a:sy n="102" d="100"/>
        </p:scale>
        <p:origin x="828" y="102"/>
      </p:cViewPr>
      <p:guideLst>
        <p:guide orient="horz" pos="2160"/>
        <p:guide pos="384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11/03/2025</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11/03/2025</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33188" y="5699006"/>
            <a:ext cx="1847088" cy="499872"/>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84120" y="5665489"/>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32" y="5665489"/>
            <a:ext cx="2505456" cy="566928"/>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12192000" cy="6871678"/>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162647" y="5708877"/>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2" name="Title 1"/>
          <p:cNvSpPr>
            <a:spLocks noGrp="1"/>
          </p:cNvSpPr>
          <p:nvPr>
            <p:ph type="title"/>
          </p:nvPr>
        </p:nvSpPr>
        <p:spPr>
          <a:xfrm>
            <a:off x="2940464" y="274638"/>
            <a:ext cx="8641935"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500571"/>
            <a:ext cx="2360066" cy="636422"/>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11/03/2025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4075&amp;idArticle=LEGIARTI000031211037&amp;dateTexte=&amp;categorieLien=cid"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220&amp;idArticle=LEGIARTI000006834089&amp;dateTexte=&amp;categorieLien=cid" TargetMode="External"/><Relationship Id="rId2" Type="http://schemas.openxmlformats.org/officeDocument/2006/relationships/hyperlink" Target="https://www.legifrance.gouv.fr/affichCodeArticle.do?cidTexte=LEGITEXT000006074220&amp;idArticle=LEGIARTI000006832979&amp;dateTexte=&amp;categorieLien=cid" TargetMode="External"/><Relationship Id="rId1" Type="http://schemas.openxmlformats.org/officeDocument/2006/relationships/slideLayout" Target="../slideLayouts/slideLayout6.xml"/><Relationship Id="rId4" Type="http://schemas.openxmlformats.org/officeDocument/2006/relationships/hyperlink" Target="https://www.legifrance.gouv.fr/affichCodeArticle.do?cidTexte=LEGITEXT000006074220&amp;idArticle=LEGIARTI000050721262&amp;dateTexte=&amp;categorieLien=i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4220&amp;idArticle=LEGIARTI000006834089&amp;dateTexte=&amp;categorieLien=cid" TargetMode="External"/><Relationship Id="rId2" Type="http://schemas.openxmlformats.org/officeDocument/2006/relationships/hyperlink" Target="https://www.legifrance.gouv.fr/affichCodeArticle.do?cidTexte=LEGITEXT000006074220&amp;idArticle=LEGIARTI000006832979&amp;dateTexte=&amp;categorieLien=cid" TargetMode="External"/><Relationship Id="rId1" Type="http://schemas.openxmlformats.org/officeDocument/2006/relationships/slideLayout" Target="../slideLayouts/slideLayout6.xml"/><Relationship Id="rId4" Type="http://schemas.openxmlformats.org/officeDocument/2006/relationships/hyperlink" Target="https://www.legifrance.gouv.fr/affichCodeArticle.do?cidTexte=LEGITEXT000006074220&amp;idArticle=LEGIARTI000050721262&amp;dateTexte=&amp;categorieLien=i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legifrance.gouv.fr/affichCodeArticle.do?cidTexte=LEGITEXT000006074220&amp;idArticle=LEGIARTI000006836870&amp;dateTexte=&amp;categorieLien=cid"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23592" y="1340768"/>
            <a:ext cx="7772400" cy="2304256"/>
          </a:xfrm>
        </p:spPr>
        <p:txBody>
          <a:bodyPr/>
          <a:lstStyle/>
          <a:p>
            <a:r>
              <a:rPr lang="fr-FR" dirty="0">
                <a:solidFill>
                  <a:srgbClr val="0070C0"/>
                </a:solidFill>
              </a:rPr>
              <a:t>SAGE et documents d'urbanisme : Mise en œuvre des dispositions</a:t>
            </a:r>
            <a:br>
              <a:rPr lang="fr-FR" dirty="0">
                <a:solidFill>
                  <a:srgbClr val="0070C0"/>
                </a:solidFill>
              </a:rPr>
            </a:br>
            <a:r>
              <a:rPr lang="fr-FR" dirty="0">
                <a:solidFill>
                  <a:srgbClr val="0070C0"/>
                </a:solidFill>
              </a:rPr>
              <a:t>du décret 2024-1098</a:t>
            </a:r>
          </a:p>
        </p:txBody>
      </p:sp>
      <p:sp>
        <p:nvSpPr>
          <p:cNvPr id="5" name="Sous-titre 2"/>
          <p:cNvSpPr>
            <a:spLocks noGrp="1"/>
          </p:cNvSpPr>
          <p:nvPr>
            <p:ph type="subTitle" idx="1"/>
          </p:nvPr>
        </p:nvSpPr>
        <p:spPr>
          <a:xfrm>
            <a:off x="3161892" y="3886201"/>
            <a:ext cx="6400800" cy="784239"/>
          </a:xfrm>
        </p:spPr>
        <p:txBody>
          <a:bodyPr>
            <a:normAutofit lnSpcReduction="10000"/>
          </a:bodyPr>
          <a:lstStyle/>
          <a:p>
            <a:r>
              <a:rPr lang="fr-FR" dirty="0"/>
              <a:t>Commission locale de l'eau</a:t>
            </a:r>
          </a:p>
          <a:p>
            <a:r>
              <a:rPr lang="fr-FR" dirty="0"/>
              <a:t>Réunion </a:t>
            </a:r>
            <a:r>
              <a:rPr lang="fr-FR"/>
              <a:t>du 17 mars 2025</a:t>
            </a:r>
            <a:endParaRPr lang="fr-FR" dirty="0"/>
          </a:p>
        </p:txBody>
      </p:sp>
    </p:spTree>
    <p:extLst>
      <p:ext uri="{BB962C8B-B14F-4D97-AF65-F5344CB8AC3E}">
        <p14:creationId xmlns:p14="http://schemas.microsoft.com/office/powerpoint/2010/main" val="10807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800" b="1" dirty="0">
                <a:solidFill>
                  <a:srgbClr val="0070C0"/>
                </a:solidFill>
              </a:rPr>
              <a:t>Un constat</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2</a:t>
            </a:fld>
            <a:endParaRPr lang="fr-FR" dirty="0">
              <a:solidFill>
                <a:srgbClr val="E1E805"/>
              </a:solidFill>
            </a:endParaRPr>
          </a:p>
        </p:txBody>
      </p:sp>
      <p:sp>
        <p:nvSpPr>
          <p:cNvPr id="7" name="Text Box 15">
            <a:extLst>
              <a:ext uri="{FF2B5EF4-FFF2-40B4-BE49-F238E27FC236}">
                <a16:creationId xmlns:a16="http://schemas.microsoft.com/office/drawing/2014/main" id="{831D5661-6E8F-4E75-3C66-1CDBCBA0ABD5}"/>
              </a:ext>
            </a:extLst>
          </p:cNvPr>
          <p:cNvSpPr txBox="1">
            <a:spLocks noChangeArrowheads="1"/>
          </p:cNvSpPr>
          <p:nvPr/>
        </p:nvSpPr>
        <p:spPr bwMode="auto">
          <a:xfrm>
            <a:off x="414076" y="1435387"/>
            <a:ext cx="11370556"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Difficultés à voir les exigences du SAGE en matière de compatibilité effectivement prises en compte :</a:t>
            </a:r>
          </a:p>
          <a:p>
            <a:pPr marL="342900" indent="-342900" algn="just">
              <a:spcBef>
                <a:spcPts val="1200"/>
              </a:spcBef>
              <a:buFont typeface="Courier New" panose="02070309020205020404" pitchFamily="49" charset="0"/>
              <a:buChar char="o"/>
            </a:pPr>
            <a:r>
              <a:rPr lang="fr-FR" sz="2000" dirty="0">
                <a:solidFill>
                  <a:srgbClr val="0077D4"/>
                </a:solidFill>
              </a:rPr>
              <a:t>Un état des lieux de l’alimentation en eau potable du territoire et plus globalement des prélèvements dans les nappes très souvent absent.</a:t>
            </a:r>
          </a:p>
          <a:p>
            <a:pPr marL="342900" indent="-342900" algn="just">
              <a:spcBef>
                <a:spcPts val="1200"/>
              </a:spcBef>
              <a:buFont typeface="Courier New" panose="02070309020205020404" pitchFamily="49" charset="0"/>
              <a:buChar char="o"/>
            </a:pPr>
            <a:r>
              <a:rPr lang="fr-FR" sz="2000" dirty="0">
                <a:solidFill>
                  <a:srgbClr val="0077D4"/>
                </a:solidFill>
                <a:latin typeface="+mj-lt"/>
              </a:rPr>
              <a:t>Aucune projection de populations et de besoins en eau associés à l’échelle des services d’AEP n’est faite. A fortiori, les besoins associés aux activités économiques ne sont pas non plus estimés.</a:t>
            </a:r>
          </a:p>
          <a:p>
            <a:pPr marL="342900" indent="-342900" algn="just">
              <a:spcBef>
                <a:spcPts val="1200"/>
              </a:spcBef>
              <a:buFont typeface="Courier New" panose="02070309020205020404" pitchFamily="49" charset="0"/>
              <a:buChar char="o"/>
            </a:pPr>
            <a:r>
              <a:rPr lang="fr-FR" sz="2000" dirty="0">
                <a:solidFill>
                  <a:srgbClr val="0077D4"/>
                </a:solidFill>
                <a:latin typeface="+mj-lt"/>
              </a:rPr>
              <a:t>Les ambitions en termes de maîtrise des consommations restent très vagues. Pas ou peu de prescriptions réglementaires relatives à la préservation des ressources AEP, aux économies d’eau ou aux performances des réseaux.</a:t>
            </a:r>
          </a:p>
          <a:p>
            <a:pPr>
              <a:spcBef>
                <a:spcPts val="1800"/>
              </a:spcBef>
            </a:pPr>
            <a:endParaRPr lang="fr-FR" sz="2000" i="1" dirty="0">
              <a:solidFill>
                <a:srgbClr val="1341A1"/>
              </a:solidFill>
              <a:latin typeface="+mj-lt"/>
            </a:endParaRPr>
          </a:p>
        </p:txBody>
      </p:sp>
      <p:cxnSp>
        <p:nvCxnSpPr>
          <p:cNvPr id="4" name="Connecteur droit avec flèche 3">
            <a:extLst>
              <a:ext uri="{FF2B5EF4-FFF2-40B4-BE49-F238E27FC236}">
                <a16:creationId xmlns:a16="http://schemas.microsoft.com/office/drawing/2014/main" id="{8BA07A09-9FDA-AB70-1984-39040C96627D}"/>
              </a:ext>
            </a:extLst>
          </p:cNvPr>
          <p:cNvCxnSpPr/>
          <p:nvPr/>
        </p:nvCxnSpPr>
        <p:spPr>
          <a:xfrm>
            <a:off x="463494" y="5373216"/>
            <a:ext cx="432048" cy="0"/>
          </a:xfrm>
          <a:prstGeom prst="straightConnector1">
            <a:avLst/>
          </a:prstGeom>
          <a:ln w="7620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5" name="Text Box 15">
            <a:extLst>
              <a:ext uri="{FF2B5EF4-FFF2-40B4-BE49-F238E27FC236}">
                <a16:creationId xmlns:a16="http://schemas.microsoft.com/office/drawing/2014/main" id="{C37922CF-C6C3-92FA-E62A-B2D7BBCBDF1E}"/>
              </a:ext>
            </a:extLst>
          </p:cNvPr>
          <p:cNvSpPr txBox="1">
            <a:spLocks noChangeArrowheads="1"/>
          </p:cNvSpPr>
          <p:nvPr/>
        </p:nvSpPr>
        <p:spPr bwMode="auto">
          <a:xfrm>
            <a:off x="870833" y="5068670"/>
            <a:ext cx="109385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b="1" i="1" dirty="0">
                <a:solidFill>
                  <a:schemeClr val="accent6"/>
                </a:solidFill>
                <a:latin typeface="+mj-lt"/>
              </a:rPr>
              <a:t>Aucune estimation de l’impact du projet sur les ressources en eau et aucune vision sur la stratégie d’AEP future à mettre en œuvre pour satisfaire les besoins du territoire.</a:t>
            </a:r>
          </a:p>
        </p:txBody>
      </p:sp>
      <p:cxnSp>
        <p:nvCxnSpPr>
          <p:cNvPr id="8" name="Connecteur droit avec flèche 7">
            <a:extLst>
              <a:ext uri="{FF2B5EF4-FFF2-40B4-BE49-F238E27FC236}">
                <a16:creationId xmlns:a16="http://schemas.microsoft.com/office/drawing/2014/main" id="{1FD92D25-3FA3-EE61-76CB-A7829F1B727E}"/>
              </a:ext>
            </a:extLst>
          </p:cNvPr>
          <p:cNvCxnSpPr/>
          <p:nvPr/>
        </p:nvCxnSpPr>
        <p:spPr>
          <a:xfrm>
            <a:off x="983432" y="6093296"/>
            <a:ext cx="432048" cy="0"/>
          </a:xfrm>
          <a:prstGeom prst="straightConnector1">
            <a:avLst/>
          </a:prstGeom>
          <a:ln w="7620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9" name="ZoneTexte 8">
            <a:extLst>
              <a:ext uri="{FF2B5EF4-FFF2-40B4-BE49-F238E27FC236}">
                <a16:creationId xmlns:a16="http://schemas.microsoft.com/office/drawing/2014/main" id="{486F220D-91A5-6BA4-3834-B9E3D8F38249}"/>
              </a:ext>
            </a:extLst>
          </p:cNvPr>
          <p:cNvSpPr txBox="1"/>
          <p:nvPr/>
        </p:nvSpPr>
        <p:spPr>
          <a:xfrm>
            <a:off x="1489579" y="5890389"/>
            <a:ext cx="10344471" cy="400110"/>
          </a:xfrm>
          <a:prstGeom prst="rect">
            <a:avLst/>
          </a:prstGeom>
          <a:noFill/>
        </p:spPr>
        <p:txBody>
          <a:bodyPr wrap="square" rtlCol="0">
            <a:spAutoFit/>
          </a:bodyPr>
          <a:lstStyle/>
          <a:p>
            <a:r>
              <a:rPr lang="fr-FR" sz="2000" b="1" i="1" u="sng" dirty="0">
                <a:solidFill>
                  <a:schemeClr val="accent6"/>
                </a:solidFill>
                <a:latin typeface="+mj-lt"/>
              </a:rPr>
              <a:t>En l’état, juger de la compatibilité du document avec le SAGE semble impossible</a:t>
            </a:r>
            <a:r>
              <a:rPr lang="fr-FR" sz="2000" b="1" i="1" dirty="0">
                <a:solidFill>
                  <a:schemeClr val="accent6"/>
                </a:solidFill>
                <a:latin typeface="+mj-lt"/>
              </a:rPr>
              <a:t>.</a:t>
            </a:r>
          </a:p>
        </p:txBody>
      </p:sp>
    </p:spTree>
    <p:extLst>
      <p:ext uri="{BB962C8B-B14F-4D97-AF65-F5344CB8AC3E}">
        <p14:creationId xmlns:p14="http://schemas.microsoft.com/office/powerpoint/2010/main" val="162861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C654-9675-C212-BAF8-0A94244A5B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A4D020-75D3-9480-F833-C4855D83ADBC}"/>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81FBC3E2-F7F8-7412-7C76-1B960E1A0315}"/>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3</a:t>
            </a:fld>
            <a:endParaRPr lang="fr-FR" dirty="0">
              <a:solidFill>
                <a:srgbClr val="E1E805"/>
              </a:solidFill>
            </a:endParaRPr>
          </a:p>
        </p:txBody>
      </p:sp>
      <p:sp>
        <p:nvSpPr>
          <p:cNvPr id="7" name="Text Box 15">
            <a:extLst>
              <a:ext uri="{FF2B5EF4-FFF2-40B4-BE49-F238E27FC236}">
                <a16:creationId xmlns:a16="http://schemas.microsoft.com/office/drawing/2014/main" id="{78883274-CF34-ADA8-DC02-950E7CD164FA}"/>
              </a:ext>
            </a:extLst>
          </p:cNvPr>
          <p:cNvSpPr txBox="1">
            <a:spLocks noChangeArrowheads="1"/>
          </p:cNvSpPr>
          <p:nvPr/>
        </p:nvSpPr>
        <p:spPr bwMode="auto">
          <a:xfrm>
            <a:off x="410722" y="2044005"/>
            <a:ext cx="11370556"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400" dirty="0">
                <a:solidFill>
                  <a:srgbClr val="0077D4"/>
                </a:solidFill>
                <a:latin typeface="+mj-lt"/>
              </a:rPr>
              <a:t>Remarque  préliminaire :</a:t>
            </a:r>
          </a:p>
          <a:p>
            <a:pPr algn="just">
              <a:spcBef>
                <a:spcPts val="1800"/>
              </a:spcBef>
            </a:pPr>
            <a:r>
              <a:rPr lang="fr-FR" sz="2400" dirty="0">
                <a:solidFill>
                  <a:srgbClr val="0077D4"/>
                </a:solidFill>
                <a:latin typeface="+mj-lt"/>
              </a:rPr>
              <a:t>Les évolutions réglementaires arrêtées en matière de d'aménagement et d'urbanisme  visent à la prise en compte des enjeux en surface (par exemple zones humides, GEMAPI…).</a:t>
            </a:r>
          </a:p>
          <a:p>
            <a:pPr algn="just">
              <a:spcBef>
                <a:spcPts val="1800"/>
              </a:spcBef>
            </a:pPr>
            <a:r>
              <a:rPr lang="fr-FR" sz="2400" dirty="0">
                <a:solidFill>
                  <a:srgbClr val="0077D4"/>
                </a:solidFill>
                <a:latin typeface="+mj-lt"/>
              </a:rPr>
              <a:t>Ces évolutions ne sont pas toutes toujours adaptées dans la forme aux enjeux de la gestion quantitative des nappes profondes.</a:t>
            </a:r>
          </a:p>
        </p:txBody>
      </p:sp>
    </p:spTree>
    <p:extLst>
      <p:ext uri="{BB962C8B-B14F-4D97-AF65-F5344CB8AC3E}">
        <p14:creationId xmlns:p14="http://schemas.microsoft.com/office/powerpoint/2010/main" val="794217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91C45-D9A4-6751-EFFA-849C45E00F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47275C-9F5C-0CA9-E8C0-C233E9D984E7}"/>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4C972FB4-EAC6-05F2-DF80-FAE5CAC5F3CA}"/>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4</a:t>
            </a:fld>
            <a:endParaRPr lang="fr-FR" dirty="0">
              <a:solidFill>
                <a:srgbClr val="E1E805"/>
              </a:solidFill>
            </a:endParaRPr>
          </a:p>
        </p:txBody>
      </p:sp>
      <p:sp>
        <p:nvSpPr>
          <p:cNvPr id="7" name="Text Box 15">
            <a:extLst>
              <a:ext uri="{FF2B5EF4-FFF2-40B4-BE49-F238E27FC236}">
                <a16:creationId xmlns:a16="http://schemas.microsoft.com/office/drawing/2014/main" id="{98E6692F-9D54-FE6C-95BF-2C9BEC0B0423}"/>
              </a:ext>
            </a:extLst>
          </p:cNvPr>
          <p:cNvSpPr txBox="1">
            <a:spLocks noChangeArrowheads="1"/>
          </p:cNvSpPr>
          <p:nvPr/>
        </p:nvSpPr>
        <p:spPr bwMode="auto">
          <a:xfrm>
            <a:off x="414076" y="1435387"/>
            <a:ext cx="11442564"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Le décret 2024-1098 a modifié le R212-30 du Code de l'environnement :</a:t>
            </a:r>
          </a:p>
          <a:p>
            <a:pPr algn="just"/>
            <a:endParaRPr lang="fr-FR" sz="2000" dirty="0"/>
          </a:p>
          <a:p>
            <a:pPr algn="just"/>
            <a:r>
              <a:rPr lang="fr-FR" sz="2000" dirty="0"/>
              <a:t>La commission locale de l'eau est composée de trois collèges distincts :</a:t>
            </a:r>
          </a:p>
          <a:p>
            <a:pPr algn="just"/>
            <a:r>
              <a:rPr lang="fr-FR" sz="2000" dirty="0"/>
              <a:t>1° Le collège des collectivités territoriales, de leurs groupements et des établissements publics locaux est constitué pour moitié au moins de représentants proposés par les associations départementales des maires concernés…, de représentants de communes ou d'établissements publics de coopération intercommunale… et comprend au moins un représentant de chaque région et de chaque département intéressés ainsi que, le cas échéant, </a:t>
            </a:r>
            <a:r>
              <a:rPr lang="fr-FR" sz="2000" dirty="0">
                <a:highlight>
                  <a:srgbClr val="FFFF00"/>
                </a:highlight>
              </a:rPr>
              <a:t>un représentant des établissements publics mentionnés à l'</a:t>
            </a:r>
            <a:r>
              <a:rPr lang="fr-FR" sz="2000" dirty="0">
                <a:highlight>
                  <a:srgbClr val="FFFF00"/>
                </a:highlight>
                <a:hlinkClick r:id="rId2"/>
              </a:rPr>
              <a:t>article L. 143-16 du code de l'urbanisme</a:t>
            </a:r>
            <a:r>
              <a:rPr lang="fr-FR" sz="2000" dirty="0"/>
              <a:t>, un représentant du parc naturel régional et un représentant de l'établissement public territorial de bassin désignés sur proposition de leurs conseils respectifs.</a:t>
            </a:r>
          </a:p>
          <a:p>
            <a:pPr algn="just">
              <a:spcBef>
                <a:spcPts val="1800"/>
              </a:spcBef>
            </a:pPr>
            <a:r>
              <a:rPr lang="fr-FR" sz="2400" dirty="0">
                <a:solidFill>
                  <a:srgbClr val="0077D4"/>
                </a:solidFill>
                <a:latin typeface="+mj-lt"/>
              </a:rPr>
              <a:t>Etablissements publics mentionnés au </a:t>
            </a:r>
            <a:r>
              <a:rPr lang="fr-FR" sz="2400" dirty="0">
                <a:solidFill>
                  <a:srgbClr val="0077D4"/>
                </a:solidFill>
                <a:latin typeface="+mj-lt"/>
                <a:hlinkClick r:id="rId2">
                  <a:extLst>
                    <a:ext uri="{A12FA001-AC4F-418D-AE19-62706E023703}">
                      <ahyp:hlinkClr xmlns:ahyp="http://schemas.microsoft.com/office/drawing/2018/hyperlinkcolor" val="tx"/>
                    </a:ext>
                  </a:extLst>
                </a:hlinkClick>
              </a:rPr>
              <a:t>L. 143-16 du code de l'urbanisme</a:t>
            </a:r>
            <a:endParaRPr lang="fr-FR" sz="2400" dirty="0">
              <a:solidFill>
                <a:srgbClr val="0077D4"/>
              </a:solidFill>
              <a:latin typeface="+mj-lt"/>
            </a:endParaRPr>
          </a:p>
          <a:p>
            <a:pPr algn="just">
              <a:spcBef>
                <a:spcPts val="600"/>
              </a:spcBef>
            </a:pPr>
            <a:r>
              <a:rPr lang="fr-FR" sz="2400" dirty="0">
                <a:solidFill>
                  <a:srgbClr val="0077D4"/>
                </a:solidFill>
                <a:latin typeface="+mj-lt"/>
              </a:rPr>
              <a:t> </a:t>
            </a:r>
            <a:r>
              <a:rPr lang="fr-FR" sz="2400" b="1" u="sng" dirty="0">
                <a:solidFill>
                  <a:srgbClr val="0077D4"/>
                </a:solidFill>
                <a:latin typeface="+mj-lt"/>
              </a:rPr>
              <a:t>=  structures porteuses de SCoT</a:t>
            </a:r>
          </a:p>
        </p:txBody>
      </p:sp>
    </p:spTree>
    <p:extLst>
      <p:ext uri="{BB962C8B-B14F-4D97-AF65-F5344CB8AC3E}">
        <p14:creationId xmlns:p14="http://schemas.microsoft.com/office/powerpoint/2010/main" val="148377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24533-C4E9-4132-7275-86D87FCD81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159223-FCA4-084B-5949-07CA4EF2970B}"/>
              </a:ext>
            </a:extLst>
          </p:cNvPr>
          <p:cNvSpPr>
            <a:spLocks noGrp="1"/>
          </p:cNvSpPr>
          <p:nvPr>
            <p:ph type="title"/>
          </p:nvPr>
        </p:nvSpPr>
        <p:spPr/>
        <p:txBody>
          <a:bodyPr>
            <a:normAutofit/>
          </a:bodyPr>
          <a:lstStyle/>
          <a:p>
            <a:pPr algn="ctr"/>
            <a:r>
              <a:rPr lang="fr-FR" sz="2800" b="1" dirty="0">
                <a:solidFill>
                  <a:srgbClr val="0070C0"/>
                </a:solidFill>
              </a:rPr>
              <a:t>Propositions</a:t>
            </a:r>
          </a:p>
        </p:txBody>
      </p:sp>
      <p:sp>
        <p:nvSpPr>
          <p:cNvPr id="6" name="Espace réservé du numéro de diapositive 5">
            <a:extLst>
              <a:ext uri="{FF2B5EF4-FFF2-40B4-BE49-F238E27FC236}">
                <a16:creationId xmlns:a16="http://schemas.microsoft.com/office/drawing/2014/main" id="{EE4AEE1C-8B89-328A-DF7E-24B94015402C}"/>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5</a:t>
            </a:fld>
            <a:endParaRPr lang="fr-FR" dirty="0">
              <a:solidFill>
                <a:srgbClr val="E1E805"/>
              </a:solidFill>
            </a:endParaRPr>
          </a:p>
        </p:txBody>
      </p:sp>
      <p:sp>
        <p:nvSpPr>
          <p:cNvPr id="7" name="Text Box 15">
            <a:extLst>
              <a:ext uri="{FF2B5EF4-FFF2-40B4-BE49-F238E27FC236}">
                <a16:creationId xmlns:a16="http://schemas.microsoft.com/office/drawing/2014/main" id="{32DA0126-6486-70F7-D249-D6FAECF816BE}"/>
              </a:ext>
            </a:extLst>
          </p:cNvPr>
          <p:cNvSpPr txBox="1">
            <a:spLocks noChangeArrowheads="1"/>
          </p:cNvSpPr>
          <p:nvPr/>
        </p:nvSpPr>
        <p:spPr bwMode="auto">
          <a:xfrm>
            <a:off x="410722" y="1844824"/>
            <a:ext cx="1137055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400" dirty="0">
                <a:solidFill>
                  <a:srgbClr val="0077D4"/>
                </a:solidFill>
                <a:latin typeface="+mj-lt"/>
              </a:rPr>
              <a:t>Propositions :</a:t>
            </a:r>
          </a:p>
          <a:p>
            <a:pPr marL="342900" indent="-342900" algn="just">
              <a:spcBef>
                <a:spcPts val="1800"/>
              </a:spcBef>
              <a:buClr>
                <a:schemeClr val="accent6">
                  <a:lumMod val="75000"/>
                </a:schemeClr>
              </a:buClr>
              <a:buFont typeface="Arial" panose="020B0604020202020204" pitchFamily="34" charset="0"/>
              <a:buChar char="•"/>
            </a:pPr>
            <a:r>
              <a:rPr lang="fr-FR" sz="2400" dirty="0">
                <a:solidFill>
                  <a:srgbClr val="0077D4"/>
                </a:solidFill>
                <a:latin typeface="+mj-lt"/>
              </a:rPr>
              <a:t>ajouter un membre à la CLE au sein du collège des collectivités territoriales pour un représentant des structures porteuses de SCOT </a:t>
            </a:r>
          </a:p>
          <a:p>
            <a:pPr marL="342900" indent="-342900" algn="just">
              <a:spcBef>
                <a:spcPts val="1800"/>
              </a:spcBef>
              <a:buClr>
                <a:schemeClr val="accent6">
                  <a:lumMod val="75000"/>
                </a:schemeClr>
              </a:buClr>
              <a:buFont typeface="Arial" panose="020B0604020202020204" pitchFamily="34" charset="0"/>
              <a:buChar char="•"/>
            </a:pPr>
            <a:r>
              <a:rPr lang="fr-FR" sz="2400" dirty="0">
                <a:solidFill>
                  <a:srgbClr val="0077D4"/>
                </a:solidFill>
                <a:latin typeface="+mj-lt"/>
              </a:rPr>
              <a:t>proposer ce siège à Guillaume GARRIGUES en tant que délégué au SYSDAU</a:t>
            </a:r>
          </a:p>
        </p:txBody>
      </p:sp>
    </p:spTree>
    <p:extLst>
      <p:ext uri="{BB962C8B-B14F-4D97-AF65-F5344CB8AC3E}">
        <p14:creationId xmlns:p14="http://schemas.microsoft.com/office/powerpoint/2010/main" val="1642334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9E63-232E-D785-E591-76491AB061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D8F3BA-89AE-96FA-6DC2-D9B0A2582634}"/>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128EC371-50D0-A48E-8ACC-BD66F1788A13}"/>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6</a:t>
            </a:fld>
            <a:endParaRPr lang="fr-FR" dirty="0">
              <a:solidFill>
                <a:srgbClr val="E1E805"/>
              </a:solidFill>
            </a:endParaRPr>
          </a:p>
        </p:txBody>
      </p:sp>
      <p:sp>
        <p:nvSpPr>
          <p:cNvPr id="7" name="Text Box 15">
            <a:extLst>
              <a:ext uri="{FF2B5EF4-FFF2-40B4-BE49-F238E27FC236}">
                <a16:creationId xmlns:a16="http://schemas.microsoft.com/office/drawing/2014/main" id="{FF6FF635-2CB2-C399-5F2A-131E06B6D4B7}"/>
              </a:ext>
            </a:extLst>
          </p:cNvPr>
          <p:cNvSpPr txBox="1">
            <a:spLocks noChangeArrowheads="1"/>
          </p:cNvSpPr>
          <p:nvPr/>
        </p:nvSpPr>
        <p:spPr bwMode="auto">
          <a:xfrm>
            <a:off x="414076" y="1435387"/>
            <a:ext cx="11442564" cy="500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Le décret 2024-1098 a modifié le R212-46 du Code de l'environnement :</a:t>
            </a:r>
          </a:p>
          <a:p>
            <a:pPr algn="just"/>
            <a:endParaRPr lang="fr-FR" sz="2000" dirty="0"/>
          </a:p>
          <a:p>
            <a:pPr algn="just"/>
            <a:r>
              <a:rPr lang="fr-FR" sz="2000" dirty="0"/>
              <a:t>Le plan d'aménagement et de gestion durable de la ressource en eau et des milieux aquatiques comporte : </a:t>
            </a:r>
          </a:p>
          <a:p>
            <a:pPr algn="just"/>
            <a:r>
              <a:rPr lang="fr-FR" sz="2000" dirty="0"/>
              <a:t>…</a:t>
            </a:r>
          </a:p>
          <a:p>
            <a:pPr algn="just"/>
            <a:r>
              <a:rPr lang="fr-FR" sz="2000" dirty="0"/>
              <a:t>3° </a:t>
            </a:r>
            <a:r>
              <a:rPr lang="fr-FR" sz="2000" dirty="0">
                <a:highlight>
                  <a:srgbClr val="FFFF00"/>
                </a:highlight>
              </a:rPr>
              <a:t>La définition des objectifs généraux permettant de satisfaire aux principes énoncés aux </a:t>
            </a:r>
            <a:r>
              <a:rPr lang="fr-FR" sz="2000" dirty="0">
                <a:highlight>
                  <a:srgbClr val="FFFF00"/>
                </a:highlight>
                <a:hlinkClick r:id="rId2"/>
              </a:rPr>
              <a:t>articles L. 211-1 </a:t>
            </a:r>
            <a:r>
              <a:rPr lang="fr-FR" sz="2000" dirty="0">
                <a:highlight>
                  <a:srgbClr val="FFFF00"/>
                </a:highlight>
              </a:rPr>
              <a:t>et </a:t>
            </a:r>
            <a:r>
              <a:rPr lang="fr-FR" sz="2000" dirty="0">
                <a:highlight>
                  <a:srgbClr val="FFFF00"/>
                </a:highlight>
                <a:hlinkClick r:id="rId3"/>
              </a:rPr>
              <a:t>L. 430-1</a:t>
            </a:r>
            <a:r>
              <a:rPr lang="fr-FR" sz="2000" dirty="0">
                <a:highlight>
                  <a:srgbClr val="FFFF00"/>
                </a:highlight>
              </a:rPr>
              <a:t>, notamment des trajectoires de prélèvements sur la ressource en eau, l'identification des moyens prioritaires d'atteindre ces objectifs, notamment l'utilisation optimale des grands équipements existants ou projetés, ainsi que le calendrier prévisionnel de leur mise en </a:t>
            </a:r>
            <a:r>
              <a:rPr lang="fr-FR" sz="2000" dirty="0" err="1">
                <a:highlight>
                  <a:srgbClr val="FFFF00"/>
                </a:highlight>
              </a:rPr>
              <a:t>oeuvre</a:t>
            </a:r>
            <a:r>
              <a:rPr lang="fr-FR" sz="2000" dirty="0">
                <a:highlight>
                  <a:srgbClr val="FFFF00"/>
                </a:highlight>
              </a:rPr>
              <a:t> </a:t>
            </a:r>
            <a:r>
              <a:rPr lang="fr-FR" sz="2000" dirty="0"/>
              <a:t>; </a:t>
            </a:r>
          </a:p>
          <a:p>
            <a:pPr algn="just"/>
            <a:r>
              <a:rPr lang="fr-FR" sz="2000" dirty="0"/>
              <a:t>…</a:t>
            </a:r>
          </a:p>
          <a:p>
            <a:pPr algn="just"/>
            <a:r>
              <a:rPr lang="fr-FR" sz="2000" dirty="0">
                <a:solidFill>
                  <a:schemeClr val="bg1">
                    <a:lumMod val="75000"/>
                  </a:schemeClr>
                </a:solidFill>
              </a:rPr>
              <a:t>6° Un document identifiant les objectifs définis au 3° et les dispositions du règlement prévu par l'article </a:t>
            </a:r>
            <a:r>
              <a:rPr lang="fr-FR" sz="2000" dirty="0">
                <a:solidFill>
                  <a:schemeClr val="bg1">
                    <a:lumMod val="75000"/>
                  </a:schemeClr>
                </a:solidFill>
                <a:hlinkClick r:id="rId4" tooltip="Code de l'environnement - art. R212-47 (V)">
                  <a:extLst>
                    <a:ext uri="{A12FA001-AC4F-418D-AE19-62706E023703}">
                      <ahyp:hlinkClr xmlns:ahyp="http://schemas.microsoft.com/office/drawing/2018/hyperlinkcolor" val="tx"/>
                    </a:ext>
                  </a:extLst>
                </a:hlinkClick>
              </a:rPr>
              <a:t>R. 212-47</a:t>
            </a:r>
            <a:r>
              <a:rPr lang="fr-FR" sz="2000" dirty="0">
                <a:solidFill>
                  <a:schemeClr val="bg1">
                    <a:lumMod val="75000"/>
                  </a:schemeClr>
                </a:solidFill>
              </a:rPr>
              <a:t> susceptibles d'avoir une incidence sur les orientations des schémas de cohérence territoriale et les plans locaux d'urbanisme. </a:t>
            </a:r>
          </a:p>
          <a:p>
            <a:pPr algn="just">
              <a:spcBef>
                <a:spcPts val="1800"/>
              </a:spcBef>
            </a:pPr>
            <a:endParaRPr lang="fr-FR" sz="2400" b="1" u="sng" dirty="0">
              <a:solidFill>
                <a:srgbClr val="0077D4"/>
              </a:solidFill>
              <a:latin typeface="+mj-lt"/>
            </a:endParaRPr>
          </a:p>
        </p:txBody>
      </p:sp>
      <p:sp>
        <p:nvSpPr>
          <p:cNvPr id="4" name="Rectangle 3">
            <a:extLst>
              <a:ext uri="{FF2B5EF4-FFF2-40B4-BE49-F238E27FC236}">
                <a16:creationId xmlns:a16="http://schemas.microsoft.com/office/drawing/2014/main" id="{31FD4E79-5EEA-876F-5185-B115ABAFBABB}"/>
              </a:ext>
            </a:extLst>
          </p:cNvPr>
          <p:cNvSpPr/>
          <p:nvPr/>
        </p:nvSpPr>
        <p:spPr>
          <a:xfrm>
            <a:off x="335360" y="2996952"/>
            <a:ext cx="11521280" cy="1584176"/>
          </a:xfrm>
          <a:prstGeom prst="rect">
            <a:avLst/>
          </a:prstGeom>
          <a:noFill/>
          <a:ln w="412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774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ABAEC-5B7E-BABC-EAF7-A18A6A2E41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EB9D68-0766-7AA0-12D5-A2313605FF6E}"/>
              </a:ext>
            </a:extLst>
          </p:cNvPr>
          <p:cNvSpPr>
            <a:spLocks noGrp="1"/>
          </p:cNvSpPr>
          <p:nvPr>
            <p:ph type="title"/>
          </p:nvPr>
        </p:nvSpPr>
        <p:spPr/>
        <p:txBody>
          <a:bodyPr>
            <a:normAutofit/>
          </a:bodyPr>
          <a:lstStyle/>
          <a:p>
            <a:pPr algn="ctr"/>
            <a:r>
              <a:rPr lang="fr-FR" sz="2800" b="1" dirty="0">
                <a:solidFill>
                  <a:srgbClr val="0070C0"/>
                </a:solidFill>
              </a:rPr>
              <a:t>Trajectoire des prélèvements sur la ressource</a:t>
            </a:r>
          </a:p>
        </p:txBody>
      </p:sp>
      <p:sp>
        <p:nvSpPr>
          <p:cNvPr id="6" name="Espace réservé du numéro de diapositive 5">
            <a:extLst>
              <a:ext uri="{FF2B5EF4-FFF2-40B4-BE49-F238E27FC236}">
                <a16:creationId xmlns:a16="http://schemas.microsoft.com/office/drawing/2014/main" id="{B63A189B-8194-69D9-C619-B84070C399B0}"/>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7</a:t>
            </a:fld>
            <a:endParaRPr lang="fr-FR" dirty="0">
              <a:solidFill>
                <a:srgbClr val="E1E805"/>
              </a:solidFill>
            </a:endParaRPr>
          </a:p>
        </p:txBody>
      </p:sp>
      <p:sp>
        <p:nvSpPr>
          <p:cNvPr id="7" name="Text Box 15">
            <a:extLst>
              <a:ext uri="{FF2B5EF4-FFF2-40B4-BE49-F238E27FC236}">
                <a16:creationId xmlns:a16="http://schemas.microsoft.com/office/drawing/2014/main" id="{0EF39BD6-78EE-4792-E110-E19A0A160A07}"/>
              </a:ext>
            </a:extLst>
          </p:cNvPr>
          <p:cNvSpPr txBox="1">
            <a:spLocks noChangeArrowheads="1"/>
          </p:cNvSpPr>
          <p:nvPr/>
        </p:nvSpPr>
        <p:spPr bwMode="auto">
          <a:xfrm>
            <a:off x="410722" y="1844824"/>
            <a:ext cx="11445918"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400" dirty="0">
                <a:solidFill>
                  <a:srgbClr val="0077D4"/>
                </a:solidFill>
                <a:latin typeface="+mj-lt"/>
              </a:rPr>
              <a:t>La trajectoire des prélèvements :</a:t>
            </a:r>
          </a:p>
          <a:p>
            <a:pPr marL="342900" indent="-342900" algn="just">
              <a:spcBef>
                <a:spcPts val="1800"/>
              </a:spcBef>
              <a:buClr>
                <a:schemeClr val="accent6">
                  <a:lumMod val="75000"/>
                </a:schemeClr>
              </a:buClr>
              <a:buFont typeface="Arial" panose="020B0604020202020204" pitchFamily="34" charset="0"/>
              <a:buChar char="•"/>
            </a:pPr>
            <a:r>
              <a:rPr lang="fr-FR" sz="2400" dirty="0">
                <a:solidFill>
                  <a:srgbClr val="0077D4"/>
                </a:solidFill>
                <a:latin typeface="+mj-lt"/>
              </a:rPr>
              <a:t>ce que demande le SAGE des Nappes profondes de Gironde pour juger de la comptabilité d'un document d'urbanisme avec le SAGE est :</a:t>
            </a:r>
          </a:p>
          <a:p>
            <a:pPr marL="800100" lvl="1" indent="-342900" algn="just">
              <a:spcBef>
                <a:spcPts val="1800"/>
              </a:spcBef>
              <a:buClr>
                <a:schemeClr val="accent6">
                  <a:lumMod val="75000"/>
                </a:schemeClr>
              </a:buClr>
              <a:buFont typeface="Wingdings" panose="05000000000000000000" pitchFamily="2" charset="2"/>
              <a:buChar char="ü"/>
            </a:pPr>
            <a:r>
              <a:rPr lang="fr-FR" sz="2400" dirty="0">
                <a:solidFill>
                  <a:srgbClr val="0077D4"/>
                </a:solidFill>
                <a:latin typeface="+mj-lt"/>
              </a:rPr>
              <a:t>une projection de la demande,</a:t>
            </a:r>
          </a:p>
          <a:p>
            <a:pPr marL="800100" lvl="1" indent="-342900" algn="just">
              <a:spcBef>
                <a:spcPts val="1800"/>
              </a:spcBef>
              <a:buClr>
                <a:schemeClr val="accent6">
                  <a:lumMod val="75000"/>
                </a:schemeClr>
              </a:buClr>
              <a:buFont typeface="Wingdings" panose="05000000000000000000" pitchFamily="2" charset="2"/>
              <a:buChar char="ü"/>
            </a:pPr>
            <a:r>
              <a:rPr lang="fr-FR" sz="2400" dirty="0">
                <a:solidFill>
                  <a:srgbClr val="0077D4"/>
                </a:solidFill>
                <a:latin typeface="+mj-lt"/>
              </a:rPr>
              <a:t>les moyens mis en œuvre pour maîtriser cette demande,</a:t>
            </a:r>
          </a:p>
          <a:p>
            <a:pPr marL="800100" lvl="1" indent="-342900" algn="just">
              <a:spcBef>
                <a:spcPts val="1800"/>
              </a:spcBef>
              <a:buClr>
                <a:schemeClr val="accent6">
                  <a:lumMod val="75000"/>
                </a:schemeClr>
              </a:buClr>
              <a:buFont typeface="Wingdings" panose="05000000000000000000" pitchFamily="2" charset="2"/>
              <a:buChar char="ü"/>
            </a:pPr>
            <a:r>
              <a:rPr lang="fr-FR" sz="2400" dirty="0">
                <a:solidFill>
                  <a:srgbClr val="0077D4"/>
                </a:solidFill>
                <a:latin typeface="+mj-lt"/>
              </a:rPr>
              <a:t>les ressources mobilisées pour répondre à la demande résiduelle.</a:t>
            </a:r>
          </a:p>
          <a:p>
            <a:pPr marL="800100" lvl="1" indent="-342900" algn="just">
              <a:spcBef>
                <a:spcPts val="1800"/>
              </a:spcBef>
              <a:buClr>
                <a:schemeClr val="accent6">
                  <a:lumMod val="75000"/>
                </a:schemeClr>
              </a:buClr>
              <a:buFont typeface="Wingdings" panose="05000000000000000000" pitchFamily="2" charset="2"/>
              <a:buChar char="ü"/>
            </a:pPr>
            <a:endParaRPr lang="fr-FR" sz="2400" dirty="0">
              <a:solidFill>
                <a:srgbClr val="0077D4"/>
              </a:solidFill>
              <a:latin typeface="+mj-lt"/>
            </a:endParaRPr>
          </a:p>
        </p:txBody>
      </p:sp>
    </p:spTree>
    <p:extLst>
      <p:ext uri="{BB962C8B-B14F-4D97-AF65-F5344CB8AC3E}">
        <p14:creationId xmlns:p14="http://schemas.microsoft.com/office/powerpoint/2010/main" val="936149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DC5C-B277-E8B6-64BF-3D226ADB84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CE10678-D152-EC61-5D71-2C1B540CA3D5}"/>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D64C5128-84C2-B59E-5DB3-303F73F68944}"/>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8</a:t>
            </a:fld>
            <a:endParaRPr lang="fr-FR" dirty="0">
              <a:solidFill>
                <a:srgbClr val="E1E805"/>
              </a:solidFill>
            </a:endParaRPr>
          </a:p>
        </p:txBody>
      </p:sp>
      <p:sp>
        <p:nvSpPr>
          <p:cNvPr id="7" name="Text Box 15">
            <a:extLst>
              <a:ext uri="{FF2B5EF4-FFF2-40B4-BE49-F238E27FC236}">
                <a16:creationId xmlns:a16="http://schemas.microsoft.com/office/drawing/2014/main" id="{8D1A15A2-E022-454E-77F7-E4494304C4AC}"/>
              </a:ext>
            </a:extLst>
          </p:cNvPr>
          <p:cNvSpPr txBox="1">
            <a:spLocks noChangeArrowheads="1"/>
          </p:cNvSpPr>
          <p:nvPr/>
        </p:nvSpPr>
        <p:spPr bwMode="auto">
          <a:xfrm>
            <a:off x="414076" y="1435387"/>
            <a:ext cx="11442564" cy="500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Le décret 2024-1098 a modifié le R212-46 du Code de l'environnement :</a:t>
            </a:r>
          </a:p>
          <a:p>
            <a:pPr algn="just"/>
            <a:endParaRPr lang="fr-FR" sz="2000" dirty="0"/>
          </a:p>
          <a:p>
            <a:pPr algn="just"/>
            <a:r>
              <a:rPr lang="fr-FR" sz="2000" dirty="0"/>
              <a:t>Le plan d'aménagement et de gestion durable de la ressource en eau et des milieux aquatiques comporte : </a:t>
            </a:r>
          </a:p>
          <a:p>
            <a:pPr algn="just"/>
            <a:r>
              <a:rPr lang="fr-FR" sz="2000" dirty="0"/>
              <a:t>…</a:t>
            </a:r>
          </a:p>
          <a:p>
            <a:pPr algn="just"/>
            <a:r>
              <a:rPr lang="fr-FR" sz="2000" dirty="0">
                <a:solidFill>
                  <a:schemeClr val="bg1">
                    <a:lumMod val="75000"/>
                  </a:schemeClr>
                </a:solidFill>
              </a:rPr>
              <a:t>3° La définition des objectifs généraux permettant de satisfaire aux principes énoncés aux </a:t>
            </a:r>
            <a:r>
              <a:rPr lang="fr-FR" sz="2000" dirty="0">
                <a:solidFill>
                  <a:schemeClr val="bg1">
                    <a:lumMod val="75000"/>
                  </a:schemeClr>
                </a:solidFill>
                <a:hlinkClick r:id="rId2">
                  <a:extLst>
                    <a:ext uri="{A12FA001-AC4F-418D-AE19-62706E023703}">
                      <ahyp:hlinkClr xmlns:ahyp="http://schemas.microsoft.com/office/drawing/2018/hyperlinkcolor" val="tx"/>
                    </a:ext>
                  </a:extLst>
                </a:hlinkClick>
              </a:rPr>
              <a:t>articles L. 211-1 </a:t>
            </a:r>
            <a:r>
              <a:rPr lang="fr-FR" sz="2000" dirty="0">
                <a:solidFill>
                  <a:schemeClr val="bg1">
                    <a:lumMod val="75000"/>
                  </a:schemeClr>
                </a:solidFill>
              </a:rPr>
              <a:t>et </a:t>
            </a:r>
            <a:r>
              <a:rPr lang="fr-FR" sz="2000" dirty="0">
                <a:solidFill>
                  <a:schemeClr val="bg1">
                    <a:lumMod val="75000"/>
                  </a:schemeClr>
                </a:solidFill>
                <a:hlinkClick r:id="rId3">
                  <a:extLst>
                    <a:ext uri="{A12FA001-AC4F-418D-AE19-62706E023703}">
                      <ahyp:hlinkClr xmlns:ahyp="http://schemas.microsoft.com/office/drawing/2018/hyperlinkcolor" val="tx"/>
                    </a:ext>
                  </a:extLst>
                </a:hlinkClick>
              </a:rPr>
              <a:t>L. 430-1</a:t>
            </a:r>
            <a:r>
              <a:rPr lang="fr-FR" sz="2000" dirty="0">
                <a:solidFill>
                  <a:schemeClr val="bg1">
                    <a:lumMod val="75000"/>
                  </a:schemeClr>
                </a:solidFill>
              </a:rPr>
              <a:t>, notamment des trajectoires de prélèvements sur la ressource en eau, l'identification des moyens prioritaires d'atteindre ces objectifs, notamment l'utilisation optimale des grands équipements existants ou projetés, ainsi que le calendrier prévisionnel de leur mise en </a:t>
            </a:r>
            <a:r>
              <a:rPr lang="fr-FR" sz="2000" dirty="0" err="1">
                <a:solidFill>
                  <a:schemeClr val="bg1">
                    <a:lumMod val="75000"/>
                  </a:schemeClr>
                </a:solidFill>
              </a:rPr>
              <a:t>oeuvre</a:t>
            </a:r>
            <a:r>
              <a:rPr lang="fr-FR" sz="2000" dirty="0">
                <a:solidFill>
                  <a:schemeClr val="bg1">
                    <a:lumMod val="75000"/>
                  </a:schemeClr>
                </a:solidFill>
              </a:rPr>
              <a:t> ; </a:t>
            </a:r>
          </a:p>
          <a:p>
            <a:pPr algn="just"/>
            <a:r>
              <a:rPr lang="fr-FR" sz="2000" dirty="0"/>
              <a:t>…</a:t>
            </a:r>
          </a:p>
          <a:p>
            <a:pPr algn="just"/>
            <a:r>
              <a:rPr lang="fr-FR" sz="2000" dirty="0"/>
              <a:t>6° </a:t>
            </a:r>
            <a:r>
              <a:rPr lang="fr-FR" sz="2000" dirty="0">
                <a:highlight>
                  <a:srgbClr val="FFFF00"/>
                </a:highlight>
              </a:rPr>
              <a:t>Un document identifiant les objectifs définis au 3° et les dispositions du règlement prévu par l'article </a:t>
            </a:r>
            <a:r>
              <a:rPr lang="fr-FR" sz="2000" dirty="0">
                <a:highlight>
                  <a:srgbClr val="FFFF00"/>
                </a:highlight>
                <a:hlinkClick r:id="rId4" tooltip="Code de l'environnement - art. R212-47 (V)">
                  <a:extLst>
                    <a:ext uri="{A12FA001-AC4F-418D-AE19-62706E023703}">
                      <ahyp:hlinkClr xmlns:ahyp="http://schemas.microsoft.com/office/drawing/2018/hyperlinkcolor" val="tx"/>
                    </a:ext>
                  </a:extLst>
                </a:hlinkClick>
              </a:rPr>
              <a:t>R. 212-47</a:t>
            </a:r>
            <a:r>
              <a:rPr lang="fr-FR" sz="2000" dirty="0">
                <a:highlight>
                  <a:srgbClr val="FFFF00"/>
                </a:highlight>
              </a:rPr>
              <a:t> susceptibles d'avoir une incidence sur les orientations des schémas de cohérence territoriale et les plans locaux d'urbanisme</a:t>
            </a:r>
            <a:r>
              <a:rPr lang="fr-FR" sz="2000" dirty="0"/>
              <a:t>. </a:t>
            </a:r>
          </a:p>
          <a:p>
            <a:pPr algn="just">
              <a:spcBef>
                <a:spcPts val="1800"/>
              </a:spcBef>
            </a:pPr>
            <a:endParaRPr lang="fr-FR" sz="2400" b="1" u="sng" dirty="0">
              <a:solidFill>
                <a:srgbClr val="0077D4"/>
              </a:solidFill>
              <a:latin typeface="+mj-lt"/>
            </a:endParaRPr>
          </a:p>
        </p:txBody>
      </p:sp>
      <p:sp>
        <p:nvSpPr>
          <p:cNvPr id="4" name="Rectangle 3">
            <a:extLst>
              <a:ext uri="{FF2B5EF4-FFF2-40B4-BE49-F238E27FC236}">
                <a16:creationId xmlns:a16="http://schemas.microsoft.com/office/drawing/2014/main" id="{C7455D3F-B9CC-8B09-8091-75A54D5E3D74}"/>
              </a:ext>
            </a:extLst>
          </p:cNvPr>
          <p:cNvSpPr/>
          <p:nvPr/>
        </p:nvSpPr>
        <p:spPr>
          <a:xfrm>
            <a:off x="414076" y="4725144"/>
            <a:ext cx="11521280" cy="1152128"/>
          </a:xfrm>
          <a:prstGeom prst="rect">
            <a:avLst/>
          </a:prstGeom>
          <a:noFill/>
          <a:ln w="412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00486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1C8A-BECA-E068-D284-604AC4B2C9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FE3B99-49D9-9DFA-4D16-82067B13536B}"/>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7F5C04A3-A107-2674-2B22-45E42456B9AB}"/>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9</a:t>
            </a:fld>
            <a:endParaRPr lang="fr-FR" dirty="0">
              <a:solidFill>
                <a:srgbClr val="E1E805"/>
              </a:solidFill>
            </a:endParaRPr>
          </a:p>
        </p:txBody>
      </p:sp>
      <p:sp>
        <p:nvSpPr>
          <p:cNvPr id="7" name="Text Box 15">
            <a:extLst>
              <a:ext uri="{FF2B5EF4-FFF2-40B4-BE49-F238E27FC236}">
                <a16:creationId xmlns:a16="http://schemas.microsoft.com/office/drawing/2014/main" id="{A63DD723-777A-BB35-9461-76E40F55521C}"/>
              </a:ext>
            </a:extLst>
          </p:cNvPr>
          <p:cNvSpPr txBox="1">
            <a:spLocks noChangeArrowheads="1"/>
          </p:cNvSpPr>
          <p:nvPr/>
        </p:nvSpPr>
        <p:spPr bwMode="auto">
          <a:xfrm>
            <a:off x="374718" y="2060848"/>
            <a:ext cx="11442564"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Attention, pour l'application des nouveautés introduites dans le R212-46 du Code de l'environnement :</a:t>
            </a:r>
          </a:p>
          <a:p>
            <a:pPr algn="just"/>
            <a:endParaRPr lang="fr-FR" sz="2000" dirty="0"/>
          </a:p>
          <a:p>
            <a:pPr algn="just"/>
            <a:r>
              <a:rPr lang="fr-FR" i="1" dirty="0"/>
              <a:t>Nota</a:t>
            </a:r>
          </a:p>
          <a:p>
            <a:pPr algn="just"/>
            <a:r>
              <a:rPr lang="fr-FR" i="1" dirty="0"/>
              <a:t>Conformément à l'article 12 du décret n° 2024-1098 du 2 décembre 2024, ces dispositions dans leur rédaction issue du décret précité s'appliquent aux procédures d'élaboration, de modification ou de révision des schémas d'aménagement et gestion des eaux dont l'engagement a été décidé après la date de publication du présent décret. Cependant, l'autorité chargée de mener ces procédures peut décider d'appliquer les articles R. 212-46 et R. 212-47, dans leur rédaction issue du même décret, dès lors que l'enquête publique ou la consultation du public, prévues respectivement par les articles L. 212-6, L. 212-7 et L. 212-9 n'a pas été lancée.</a:t>
            </a:r>
          </a:p>
        </p:txBody>
      </p:sp>
    </p:spTree>
    <p:extLst>
      <p:ext uri="{BB962C8B-B14F-4D97-AF65-F5344CB8AC3E}">
        <p14:creationId xmlns:p14="http://schemas.microsoft.com/office/powerpoint/2010/main" val="2247977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A7EC4-6EFF-4C45-4F95-B4B33133EB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1D6D44-5FAB-9A2A-2A84-720E9F89C464}"/>
              </a:ext>
            </a:extLst>
          </p:cNvPr>
          <p:cNvSpPr>
            <a:spLocks noGrp="1"/>
          </p:cNvSpPr>
          <p:nvPr>
            <p:ph type="title"/>
          </p:nvPr>
        </p:nvSpPr>
        <p:spPr/>
        <p:txBody>
          <a:bodyPr>
            <a:normAutofit/>
          </a:bodyPr>
          <a:lstStyle/>
          <a:p>
            <a:pPr algn="ctr"/>
            <a:r>
              <a:rPr lang="fr-FR" sz="2800" b="1" dirty="0">
                <a:solidFill>
                  <a:srgbClr val="0070C0"/>
                </a:solidFill>
              </a:rPr>
              <a:t>Les évolutions réglementaires récentes</a:t>
            </a:r>
          </a:p>
        </p:txBody>
      </p:sp>
      <p:sp>
        <p:nvSpPr>
          <p:cNvPr id="6" name="Espace réservé du numéro de diapositive 5">
            <a:extLst>
              <a:ext uri="{FF2B5EF4-FFF2-40B4-BE49-F238E27FC236}">
                <a16:creationId xmlns:a16="http://schemas.microsoft.com/office/drawing/2014/main" id="{6726316F-F055-63EC-8973-509348A46EAA}"/>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10</a:t>
            </a:fld>
            <a:endParaRPr lang="fr-FR" dirty="0">
              <a:solidFill>
                <a:srgbClr val="E1E805"/>
              </a:solidFill>
            </a:endParaRPr>
          </a:p>
        </p:txBody>
      </p:sp>
      <p:sp>
        <p:nvSpPr>
          <p:cNvPr id="7" name="Text Box 15">
            <a:extLst>
              <a:ext uri="{FF2B5EF4-FFF2-40B4-BE49-F238E27FC236}">
                <a16:creationId xmlns:a16="http://schemas.microsoft.com/office/drawing/2014/main" id="{F93F540F-C04C-F1E4-01E3-001E223284BD}"/>
              </a:ext>
            </a:extLst>
          </p:cNvPr>
          <p:cNvSpPr txBox="1">
            <a:spLocks noChangeArrowheads="1"/>
          </p:cNvSpPr>
          <p:nvPr/>
        </p:nvSpPr>
        <p:spPr bwMode="auto">
          <a:xfrm>
            <a:off x="374718" y="1556792"/>
            <a:ext cx="11442564"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000" dirty="0">
                <a:solidFill>
                  <a:srgbClr val="0077D4"/>
                </a:solidFill>
                <a:latin typeface="+mj-lt"/>
              </a:rPr>
              <a:t>Le décret 2024-1098 a modifié le R151-53 du Code de l'urbanisme :</a:t>
            </a:r>
          </a:p>
          <a:p>
            <a:pPr algn="just"/>
            <a:endParaRPr lang="fr-FR" sz="2000" dirty="0"/>
          </a:p>
          <a:p>
            <a:pPr algn="just"/>
            <a:r>
              <a:rPr lang="fr-FR" sz="2000" dirty="0"/>
              <a:t>Figurent également en annexe au plan local d'urbanisme, s'il y a lieu, les éléments suivants : </a:t>
            </a:r>
          </a:p>
          <a:p>
            <a:pPr algn="just"/>
            <a:r>
              <a:rPr lang="fr-FR" sz="2000" dirty="0"/>
              <a:t>…</a:t>
            </a:r>
          </a:p>
          <a:p>
            <a:pPr algn="just"/>
            <a:r>
              <a:rPr lang="fr-FR" sz="2000" dirty="0">
                <a:highlight>
                  <a:srgbClr val="FFFF00"/>
                </a:highlight>
              </a:rPr>
              <a:t>14° Le document prévu au </a:t>
            </a:r>
            <a:r>
              <a:rPr lang="fr-FR" sz="2000" dirty="0">
                <a:highlight>
                  <a:srgbClr val="FFFF00"/>
                </a:highlight>
                <a:hlinkClick r:id="rId2"/>
              </a:rPr>
              <a:t>6° de l'article R. 212-46 du code de l'environnement</a:t>
            </a:r>
            <a:r>
              <a:rPr lang="fr-FR" sz="2000" dirty="0">
                <a:highlight>
                  <a:srgbClr val="FFFF00"/>
                </a:highlight>
              </a:rPr>
              <a:t> identifiant certains objectifs et dispositions du schéma d'aménagement et gestion des eaux.</a:t>
            </a:r>
            <a:r>
              <a:rPr lang="fr-FR" sz="2000" dirty="0"/>
              <a:t> </a:t>
            </a:r>
          </a:p>
          <a:p>
            <a:pPr algn="just">
              <a:spcBef>
                <a:spcPts val="3000"/>
              </a:spcBef>
            </a:pPr>
            <a:r>
              <a:rPr lang="fr-FR" sz="2000" dirty="0">
                <a:solidFill>
                  <a:srgbClr val="0077D4"/>
                </a:solidFill>
                <a:latin typeface="+mj-lt"/>
              </a:rPr>
              <a:t>Attention pour l'application des nouveautés introduites dans le R151-53 du Code de l'urbanisme :</a:t>
            </a:r>
            <a:endParaRPr lang="fr-FR" sz="2000" b="1" u="sng" dirty="0">
              <a:solidFill>
                <a:srgbClr val="0077D4"/>
              </a:solidFill>
              <a:latin typeface="+mj-lt"/>
            </a:endParaRPr>
          </a:p>
          <a:p>
            <a:pPr algn="just">
              <a:spcBef>
                <a:spcPts val="1200"/>
              </a:spcBef>
            </a:pPr>
            <a:r>
              <a:rPr lang="fr-FR" sz="1600" i="1" dirty="0"/>
              <a:t>Nota</a:t>
            </a:r>
          </a:p>
          <a:p>
            <a:pPr algn="just"/>
            <a:r>
              <a:rPr lang="fr-FR" sz="1600" i="1" dirty="0"/>
              <a:t>Conformément à l'article 12 du décret n° 2024-1098 du 2 décembre 2024, ces dispositions dans leur rédaction issue du décret précité ne sont pas applicables aux plans locaux d'urbanisme dont l'élaboration ou la révision a été prescrite avant la date de publication du même décret. Néanmoins, l'autorité compétente en application de l'article L. 153-8 peut décider d'en faire application dès lors qu'elle n'a pas arrêté le projet comme le prévoit l'article L. 153-14.</a:t>
            </a:r>
          </a:p>
        </p:txBody>
      </p:sp>
      <p:sp>
        <p:nvSpPr>
          <p:cNvPr id="3" name="Rectangle 2">
            <a:extLst>
              <a:ext uri="{FF2B5EF4-FFF2-40B4-BE49-F238E27FC236}">
                <a16:creationId xmlns:a16="http://schemas.microsoft.com/office/drawing/2014/main" id="{C0AEAB8F-041F-C661-FEFD-89CC581EB747}"/>
              </a:ext>
            </a:extLst>
          </p:cNvPr>
          <p:cNvSpPr/>
          <p:nvPr/>
        </p:nvSpPr>
        <p:spPr>
          <a:xfrm>
            <a:off x="335360" y="2708920"/>
            <a:ext cx="11521280" cy="864096"/>
          </a:xfrm>
          <a:prstGeom prst="rect">
            <a:avLst/>
          </a:prstGeom>
          <a:noFill/>
          <a:ln w="412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2726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D703A-96C9-7C69-ED51-184C4B42E1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CCC374-26E2-8183-066C-FF84A383F36B}"/>
              </a:ext>
            </a:extLst>
          </p:cNvPr>
          <p:cNvSpPr>
            <a:spLocks noGrp="1"/>
          </p:cNvSpPr>
          <p:nvPr>
            <p:ph type="title"/>
          </p:nvPr>
        </p:nvSpPr>
        <p:spPr/>
        <p:txBody>
          <a:bodyPr>
            <a:normAutofit/>
          </a:bodyPr>
          <a:lstStyle/>
          <a:p>
            <a:pPr algn="ctr"/>
            <a:r>
              <a:rPr lang="fr-FR" sz="2800" b="1" dirty="0">
                <a:solidFill>
                  <a:srgbClr val="0070C0"/>
                </a:solidFill>
              </a:rPr>
              <a:t>Propositions</a:t>
            </a:r>
          </a:p>
        </p:txBody>
      </p:sp>
      <p:sp>
        <p:nvSpPr>
          <p:cNvPr id="6" name="Espace réservé du numéro de diapositive 5">
            <a:extLst>
              <a:ext uri="{FF2B5EF4-FFF2-40B4-BE49-F238E27FC236}">
                <a16:creationId xmlns:a16="http://schemas.microsoft.com/office/drawing/2014/main" id="{CA54A31B-DB80-BED4-08A3-2E6C50C4372A}"/>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11</a:t>
            </a:fld>
            <a:endParaRPr lang="fr-FR" dirty="0">
              <a:solidFill>
                <a:srgbClr val="E1E805"/>
              </a:solidFill>
            </a:endParaRPr>
          </a:p>
        </p:txBody>
      </p:sp>
      <p:sp>
        <p:nvSpPr>
          <p:cNvPr id="7" name="Text Box 15">
            <a:extLst>
              <a:ext uri="{FF2B5EF4-FFF2-40B4-BE49-F238E27FC236}">
                <a16:creationId xmlns:a16="http://schemas.microsoft.com/office/drawing/2014/main" id="{0D62A02A-F61B-86A9-700D-75FAC6F41B31}"/>
              </a:ext>
            </a:extLst>
          </p:cNvPr>
          <p:cNvSpPr txBox="1">
            <a:spLocks noChangeArrowheads="1"/>
          </p:cNvSpPr>
          <p:nvPr/>
        </p:nvSpPr>
        <p:spPr bwMode="auto">
          <a:xfrm>
            <a:off x="374718" y="1556792"/>
            <a:ext cx="11442564"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Bef>
                <a:spcPts val="1800"/>
              </a:spcBef>
            </a:pPr>
            <a:r>
              <a:rPr lang="fr-FR" sz="2200" dirty="0">
                <a:solidFill>
                  <a:srgbClr val="0077D4"/>
                </a:solidFill>
                <a:latin typeface="+mj-lt"/>
              </a:rPr>
              <a:t>Travailler :</a:t>
            </a:r>
          </a:p>
          <a:p>
            <a:pPr marL="342900" indent="-342900" algn="just">
              <a:spcBef>
                <a:spcPts val="1800"/>
              </a:spcBef>
              <a:buClr>
                <a:schemeClr val="accent6">
                  <a:lumMod val="75000"/>
                </a:schemeClr>
              </a:buClr>
              <a:buFont typeface="Arial" panose="020B0604020202020204" pitchFamily="34" charset="0"/>
              <a:buChar char="•"/>
            </a:pPr>
            <a:r>
              <a:rPr lang="fr-FR" sz="2200" dirty="0">
                <a:solidFill>
                  <a:srgbClr val="0077D4"/>
                </a:solidFill>
                <a:latin typeface="+mj-lt"/>
              </a:rPr>
              <a:t>à l'élaboration du "document prévu au 6° de l'article R. 212-46 du code de l'environnement identifiant certains objectifs et dispositions du schéma d'aménagement et gestion des eaux" c’est-à-dire sur les modalités d'intégration dans le SCoT des éléments garantissant un aménagement du territoire compatible avec le SAGE </a:t>
            </a:r>
            <a:r>
              <a:rPr lang="fr-FR" sz="2000" i="1" dirty="0">
                <a:solidFill>
                  <a:schemeClr val="accent6"/>
                </a:solidFill>
                <a:latin typeface="+mj-lt"/>
              </a:rPr>
              <a:t>(Rappel existence document publié en 2015 pour l’</a:t>
            </a:r>
            <a:r>
              <a:rPr lang="fr-FR" sz="2000" i="1" dirty="0" err="1">
                <a:solidFill>
                  <a:schemeClr val="accent6"/>
                </a:solidFill>
                <a:latin typeface="+mj-lt"/>
              </a:rPr>
              <a:t>InterSCoT</a:t>
            </a:r>
            <a:r>
              <a:rPr lang="fr-FR" sz="2000" i="1" dirty="0">
                <a:solidFill>
                  <a:schemeClr val="accent6"/>
                </a:solidFill>
                <a:latin typeface="+mj-lt"/>
              </a:rPr>
              <a:t> girondin qui déclinait les enjeux du SAGE par SCoT)</a:t>
            </a:r>
          </a:p>
          <a:p>
            <a:pPr marL="342900" indent="-342900" algn="just">
              <a:spcBef>
                <a:spcPts val="1800"/>
              </a:spcBef>
              <a:buClr>
                <a:schemeClr val="accent6">
                  <a:lumMod val="75000"/>
                </a:schemeClr>
              </a:buClr>
              <a:buFont typeface="Arial" panose="020B0604020202020204" pitchFamily="34" charset="0"/>
              <a:buChar char="•"/>
            </a:pPr>
            <a:r>
              <a:rPr lang="fr-FR" sz="2200" dirty="0">
                <a:solidFill>
                  <a:srgbClr val="0077D4"/>
                </a:solidFill>
                <a:latin typeface="+mj-lt"/>
              </a:rPr>
              <a:t>dans le cadre d'un groupe de travail à installer </a:t>
            </a:r>
          </a:p>
          <a:p>
            <a:pPr marL="342900" indent="-342900" algn="just">
              <a:spcBef>
                <a:spcPts val="1800"/>
              </a:spcBef>
              <a:buClr>
                <a:schemeClr val="accent6">
                  <a:lumMod val="75000"/>
                </a:schemeClr>
              </a:buClr>
              <a:buFont typeface="Arial" panose="020B0604020202020204" pitchFamily="34" charset="0"/>
              <a:buChar char="•"/>
            </a:pPr>
            <a:r>
              <a:rPr lang="fr-FR" sz="2200" dirty="0">
                <a:solidFill>
                  <a:srgbClr val="0077D4"/>
                </a:solidFill>
                <a:latin typeface="+mj-lt"/>
              </a:rPr>
              <a:t>présidé par un membre de la CLE à désigner et associant les acteurs intéressés : </a:t>
            </a:r>
            <a:r>
              <a:rPr lang="fr-FR" sz="2200" dirty="0">
                <a:solidFill>
                  <a:schemeClr val="accent6"/>
                </a:solidFill>
                <a:latin typeface="+mj-lt"/>
              </a:rPr>
              <a:t>porteurs de SCOT, DDTM, CD33 (</a:t>
            </a:r>
            <a:r>
              <a:rPr lang="fr-FR" sz="2200" dirty="0" err="1">
                <a:solidFill>
                  <a:schemeClr val="accent6"/>
                </a:solidFill>
                <a:latin typeface="+mj-lt"/>
              </a:rPr>
              <a:t>Aménag'eau</a:t>
            </a:r>
            <a:r>
              <a:rPr lang="fr-FR" sz="2200" dirty="0">
                <a:solidFill>
                  <a:schemeClr val="accent6"/>
                </a:solidFill>
                <a:latin typeface="+mj-lt"/>
              </a:rPr>
              <a:t>), Agence de l'eau et expert du droit de l’urbanisme ? CAUE ?</a:t>
            </a:r>
          </a:p>
        </p:txBody>
      </p:sp>
    </p:spTree>
    <p:extLst>
      <p:ext uri="{BB962C8B-B14F-4D97-AF65-F5344CB8AC3E}">
        <p14:creationId xmlns:p14="http://schemas.microsoft.com/office/powerpoint/2010/main" val="1504878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5549</TotalTime>
  <Words>1180</Words>
  <Application>Microsoft Office PowerPoint</Application>
  <PresentationFormat>Grand écran</PresentationFormat>
  <Paragraphs>76</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Calibri</vt:lpstr>
      <vt:lpstr>Courier New</vt:lpstr>
      <vt:lpstr>Trebuchet MS</vt:lpstr>
      <vt:lpstr>Wingdings</vt:lpstr>
      <vt:lpstr>Office Theme</vt:lpstr>
      <vt:lpstr>SAGE et documents d'urbanisme : Mise en œuvre des dispositions du décret 2024-1098</vt:lpstr>
      <vt:lpstr>Un constat</vt:lpstr>
      <vt:lpstr>Les évolutions réglementaires récentes</vt:lpstr>
      <vt:lpstr>Les évolutions réglementaires récentes</vt:lpstr>
      <vt:lpstr>Propositions</vt:lpstr>
      <vt:lpstr>Les évolutions réglementaires récentes</vt:lpstr>
      <vt:lpstr>Trajectoire des prélèvements sur la ressource</vt:lpstr>
      <vt:lpstr>Les évolutions réglementaires récentes</vt:lpstr>
      <vt:lpstr>Les évolutions réglementaires récentes</vt:lpstr>
      <vt:lpstr>Les évolutions réglementaires récentes</vt:lpstr>
      <vt:lpstr>Propositions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283</cp:revision>
  <cp:lastPrinted>2015-12-16T08:43:17Z</cp:lastPrinted>
  <dcterms:created xsi:type="dcterms:W3CDTF">2015-09-15T19:44:09Z</dcterms:created>
  <dcterms:modified xsi:type="dcterms:W3CDTF">2025-03-11T17:18:52Z</dcterms:modified>
</cp:coreProperties>
</file>