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5"/>
  </p:notesMasterIdLst>
  <p:handoutMasterIdLst>
    <p:handoutMasterId r:id="rId16"/>
  </p:handoutMasterIdLst>
  <p:sldIdLst>
    <p:sldId id="449" r:id="rId2"/>
    <p:sldId id="444" r:id="rId3"/>
    <p:sldId id="479" r:id="rId4"/>
    <p:sldId id="480" r:id="rId5"/>
    <p:sldId id="481" r:id="rId6"/>
    <p:sldId id="482" r:id="rId7"/>
    <p:sldId id="483" r:id="rId8"/>
    <p:sldId id="485" r:id="rId9"/>
    <p:sldId id="484" r:id="rId10"/>
    <p:sldId id="486" r:id="rId11"/>
    <p:sldId id="487" r:id="rId12"/>
    <p:sldId id="488" r:id="rId13"/>
    <p:sldId id="490" r:id="rId14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8DCD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8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smegreg-my.sharepoint.com/personal/bruno_degrissac_smegreg_org/Documents/En%20cours/Redevance%20SAGE/Donne&#233;s%202014%20et%20synth&#232;se%202003%202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709047032628034E-2"/>
          <c:y val="3.1099494916076668E-2"/>
          <c:w val="0.88571755544774922"/>
          <c:h val="0.898727806083063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Retrospective!$C$26</c:f>
              <c:strCache>
                <c:ptCount val="1"/>
                <c:pt idx="0">
                  <c:v>Produit majoration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numRef>
              <c:f>Retrospective!$D$25:$M$25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Retrospective!$D$26:$M$26</c:f>
              <c:numCache>
                <c:formatCode>#\ ##0\ "€"</c:formatCode>
                <c:ptCount val="10"/>
                <c:pt idx="0">
                  <c:v>774647</c:v>
                </c:pt>
                <c:pt idx="1">
                  <c:v>780493</c:v>
                </c:pt>
                <c:pt idx="2">
                  <c:v>1192552</c:v>
                </c:pt>
                <c:pt idx="3">
                  <c:v>1144255</c:v>
                </c:pt>
                <c:pt idx="4">
                  <c:v>1130552</c:v>
                </c:pt>
                <c:pt idx="5">
                  <c:v>1033593</c:v>
                </c:pt>
                <c:pt idx="6">
                  <c:v>1071058</c:v>
                </c:pt>
                <c:pt idx="7">
                  <c:v>1088465</c:v>
                </c:pt>
                <c:pt idx="8">
                  <c:v>1105376</c:v>
                </c:pt>
                <c:pt idx="9">
                  <c:v>1206230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2A-4638-A505-E0BDBC4411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50"/>
        <c:axId val="58971648"/>
        <c:axId val="58973184"/>
      </c:barChart>
      <c:catAx>
        <c:axId val="58971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8973184"/>
        <c:crosses val="autoZero"/>
        <c:auto val="1"/>
        <c:lblAlgn val="ctr"/>
        <c:lblOffset val="100"/>
        <c:noMultiLvlLbl val="0"/>
      </c:catAx>
      <c:valAx>
        <c:axId val="58973184"/>
        <c:scaling>
          <c:orientation val="minMax"/>
        </c:scaling>
        <c:delete val="0"/>
        <c:axPos val="l"/>
        <c:majorGridlines/>
        <c:numFmt formatCode="#\ ##0\ &quot;€&quot;" sourceLinked="1"/>
        <c:majorTickMark val="out"/>
        <c:minorTickMark val="none"/>
        <c:tickLblPos val="nextTo"/>
        <c:crossAx val="589716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12/03/2025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3188" y="5699006"/>
            <a:ext cx="1847088" cy="499872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5323" y="5665478"/>
            <a:ext cx="2505456" cy="56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4120" y="5665489"/>
            <a:ext cx="1847088" cy="499872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5332" y="5665489"/>
            <a:ext cx="2505456" cy="56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3677"/>
            <a:ext cx="12192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2647" y="5708877"/>
            <a:ext cx="1847088" cy="499872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5323" y="5665478"/>
            <a:ext cx="2505456" cy="56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653300"/>
            <a:ext cx="1627632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653300"/>
            <a:ext cx="1627632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1" y="500571"/>
            <a:ext cx="2360066" cy="63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12/03/2025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63552" y="1340768"/>
            <a:ext cx="9145016" cy="2304256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Partage des coûts de mise en ouvre du SAGE</a:t>
            </a:r>
            <a:br>
              <a:rPr lang="fr-FR" dirty="0">
                <a:solidFill>
                  <a:srgbClr val="0070C0"/>
                </a:solidFill>
              </a:rPr>
            </a:br>
            <a:r>
              <a:rPr lang="fr-FR" dirty="0">
                <a:solidFill>
                  <a:srgbClr val="0070C0"/>
                </a:solidFill>
              </a:rPr>
              <a:t>Majorations des redevances pour prélèvement de l'Agence de l'eau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3161892" y="3886201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</a:t>
            </a:r>
            <a:r>
              <a:rPr lang="fr-FR"/>
              <a:t>du 17 mars 2025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079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Le contenu du SAGE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831D5661-6E8F-4E75-3C66-1CDBCBA0A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76" y="1435387"/>
            <a:ext cx="113705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Un partage équitable et solidaire des coûts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193600-21C3-58BA-7B8F-8D2C8BA19CB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9696" y="2132856"/>
            <a:ext cx="8560027" cy="344767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9FA606-30C3-0886-73FF-BF1ADD3A8BA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97601"/>
            <a:ext cx="2224297" cy="314096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A9110-6E7D-5754-ED37-D7F2F5C4C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F7B41B-0FF9-0CDD-D681-561E5B59E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Le contenu du SAGE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AC85B2-E5EE-1A57-E5BA-8DC3828FCA82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E55285EF-5681-7317-1B14-75E59A695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722" y="1419431"/>
            <a:ext cx="113705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Majoration de la redevance prélèvement de l'Agence de l'eau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42BD3A-3D09-007D-4D13-6F39FABEDF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1704" y="1860607"/>
            <a:ext cx="8634252" cy="47124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FD7D80-8A2A-2510-2C20-2B6837AF1E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97601"/>
            <a:ext cx="2224297" cy="314096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60723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5665E-1B79-334F-B962-42A205382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EC74C6-6EBD-3BA9-FADE-9D7AF3CC1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Le contenu du SAGE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181B1B-4C10-1882-BF4D-67AC4C81660A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BB628CAA-E215-5F50-E47C-33D62E185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76" y="1435387"/>
            <a:ext cx="113705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Actions et infrastructures à financer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E24AB17-5237-5F59-EF66-C39EFA711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63" y="2315652"/>
            <a:ext cx="10386505" cy="49870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E74217-1AF9-BEFF-8812-B05D05378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064" y="3368703"/>
            <a:ext cx="10386504" cy="4909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36D648-3CC0-6CB8-9DFB-4FDE71809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064" y="4403894"/>
            <a:ext cx="10458512" cy="49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20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B22EF-E48B-2397-B46D-5EF9C266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684231-E627-E4A8-3734-C2E7C31CD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Rappel du contenu du SAGE version 2003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1FA05A-E4C0-06FD-F94D-A1BE045BE97D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B014DFBA-9C23-6A22-30C8-CAD1EAB94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988840"/>
            <a:ext cx="11370556" cy="346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Mesure 8-2 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Partage des coûts induits par la SAGE</a:t>
            </a:r>
          </a:p>
          <a:p>
            <a:pPr>
              <a:spcBef>
                <a:spcPts val="1800"/>
              </a:spcBef>
            </a:pPr>
            <a:r>
              <a:rPr lang="fr-FR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Mesure 8-3 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Redevance SAGE</a:t>
            </a:r>
          </a:p>
          <a:p>
            <a:pPr>
              <a:spcBef>
                <a:spcPts val="1800"/>
              </a:spcBef>
            </a:pPr>
            <a:r>
              <a:rPr lang="fr-FR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Mesure 8-4 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Taux de la redevance SAGE</a:t>
            </a:r>
          </a:p>
          <a:p>
            <a:pPr>
              <a:spcBef>
                <a:spcPts val="1800"/>
              </a:spcBef>
            </a:pPr>
            <a:r>
              <a:rPr lang="fr-FR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Mesure 8-5 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Opération bénéficiant de l'accompagnement économique</a:t>
            </a:r>
          </a:p>
          <a:p>
            <a:pPr>
              <a:spcBef>
                <a:spcPts val="1800"/>
              </a:spcBef>
            </a:pPr>
            <a:r>
              <a:rPr lang="fr-FR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Mesure 8-6 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Compensation des augmentations des coûts d'accès à l'eau</a:t>
            </a:r>
          </a:p>
          <a:p>
            <a:pPr>
              <a:spcBef>
                <a:spcPts val="1800"/>
              </a:spcBef>
            </a:pPr>
            <a:r>
              <a:rPr lang="fr-FR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Mesure 8-7 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Mise en œuvre du dispositif de redevance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A3D6424-9301-1879-0FF1-C73B31DE50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00000">
            <a:off x="8632400" y="1560784"/>
            <a:ext cx="3102972" cy="220238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94819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B875C-0808-A7F8-AECB-6A978E031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10012C-6D94-485B-7A2B-A5F28D872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Rappel du dispositif mis en œuvre de 2003 à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933227-27CF-278E-2049-AF98A0C423D1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5860D37A-2312-2360-6DBC-69EF2260E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7" y="1383498"/>
            <a:ext cx="6854063" cy="506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8</a:t>
            </a:r>
            <a:r>
              <a:rPr lang="fr-FR" sz="2800" baseline="30000" dirty="0">
                <a:solidFill>
                  <a:srgbClr val="0077D4"/>
                </a:solidFill>
                <a:latin typeface="+mj-lt"/>
              </a:rPr>
              <a:t>e</a:t>
            </a:r>
            <a:r>
              <a:rPr lang="fr-FR" sz="2800" dirty="0">
                <a:solidFill>
                  <a:srgbClr val="0077D4"/>
                </a:solidFill>
                <a:latin typeface="+mj-lt"/>
              </a:rPr>
              <a:t> programme de l'agence (2003-2006) :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instauration (demande SAGE / échanges avec la CLE, d'une majoration des redevances pour prélèvement dans les nappes profondes de Gironde 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(CA </a:t>
            </a:r>
            <a:r>
              <a:rPr lang="fr-FR" sz="2000" dirty="0" err="1">
                <a:solidFill>
                  <a:srgbClr val="0077D4"/>
                </a:solidFill>
                <a:latin typeface="+mj-lt"/>
              </a:rPr>
              <a:t>AEAG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 20/11/2002 et 05/12/2002)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taux de majoration appliqués :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dirty="0" err="1">
                <a:solidFill>
                  <a:srgbClr val="0077D4"/>
                </a:solidFill>
                <a:latin typeface="+mj-lt"/>
              </a:rPr>
              <a:t>UG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 non déficitaire :	1,08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dirty="0" err="1">
                <a:solidFill>
                  <a:srgbClr val="0077D4"/>
                </a:solidFill>
                <a:latin typeface="+mj-lt"/>
              </a:rPr>
              <a:t>UG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 à l'équilibre :	1,16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dirty="0" err="1">
                <a:solidFill>
                  <a:srgbClr val="0077D4"/>
                </a:solidFill>
                <a:latin typeface="+mj-lt"/>
              </a:rPr>
              <a:t>UG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 déficitaire  :	1,32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s'applique à tous les usages</a:t>
            </a:r>
          </a:p>
          <a:p>
            <a:pPr algn="r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Dispositif prorogé sur 9</a:t>
            </a:r>
            <a:r>
              <a:rPr lang="fr-FR" sz="2400" baseline="30000" dirty="0">
                <a:solidFill>
                  <a:srgbClr val="0077D4"/>
                </a:solidFill>
                <a:latin typeface="+mj-lt"/>
              </a:rPr>
              <a:t>e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 et 10</a:t>
            </a:r>
            <a:r>
              <a:rPr lang="fr-FR" sz="2400" baseline="30000" dirty="0">
                <a:solidFill>
                  <a:srgbClr val="0077D4"/>
                </a:solidFill>
                <a:latin typeface="+mj-lt"/>
              </a:rPr>
              <a:t>e</a:t>
            </a:r>
            <a:r>
              <a:rPr lang="fr-FR" sz="2400" dirty="0">
                <a:solidFill>
                  <a:srgbClr val="0077D4"/>
                </a:solidFill>
                <a:latin typeface="+mj-lt"/>
              </a:rPr>
              <a:t> programmes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FE9136-1788-8AD8-0D3D-FAD1EACD10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1431" y="1435387"/>
            <a:ext cx="4844640" cy="505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559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E4CA1-0D8C-B3E9-873A-44E0F9A28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269953-47CD-EEDF-0F73-FD5D2BDCD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Le défi territorial Nappes Profondes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1FD042-9F97-51E7-6A6F-B62475A0426A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F6F27DD2-12AF-0951-726D-C7BB86587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417638"/>
            <a:ext cx="6734563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Donne lieu à un accord cadre 2003-2006 </a:t>
            </a:r>
          </a:p>
          <a:p>
            <a:pPr algn="ctr">
              <a:spcBef>
                <a:spcPts val="600"/>
              </a:spcBef>
            </a:pPr>
            <a:r>
              <a:rPr lang="fr-FR" sz="2400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"Défi territorial nappes profondes de Gironde"</a:t>
            </a:r>
          </a:p>
          <a:p>
            <a:pPr>
              <a:spcBef>
                <a:spcPts val="600"/>
              </a:spcBef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qui définit notamment les opérations pouvant bénéficier d'une aide ou d'une majoration d'aide du fait des majorations des redevances pour prélèvement.</a:t>
            </a:r>
          </a:p>
          <a:p>
            <a:pPr>
              <a:spcBef>
                <a:spcPts val="1200"/>
              </a:spcBef>
            </a:pPr>
            <a:r>
              <a:rPr lang="fr-FR" dirty="0">
                <a:solidFill>
                  <a:srgbClr val="0077D4"/>
                </a:solidFill>
                <a:latin typeface="+mj-lt"/>
              </a:rPr>
              <a:t>Exemples : 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compensation des surcoûts d'accès à l'eau des industriels de la presqu'ile d'Ambés approvisionnés à partir du réseau d'eau industrielle de la </a:t>
            </a:r>
            <a:r>
              <a:rPr lang="fr-FR" dirty="0" err="1">
                <a:solidFill>
                  <a:srgbClr val="0077D4"/>
                </a:solidFill>
                <a:latin typeface="+mj-lt"/>
              </a:rPr>
              <a:t>CUB</a:t>
            </a:r>
            <a:r>
              <a:rPr lang="fr-FR" dirty="0">
                <a:solidFill>
                  <a:srgbClr val="0077D4"/>
                </a:solidFill>
                <a:latin typeface="+mj-lt"/>
              </a:rPr>
              <a:t> en lieu et place de leurs forages à l'Eocène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7D4"/>
                </a:solidFill>
                <a:latin typeface="+mj-lt"/>
              </a:rPr>
              <a:t>majoration de 20% des aides pour les recherches de ressources de substitution</a:t>
            </a:r>
          </a:p>
          <a:p>
            <a:pPr algn="r">
              <a:spcBef>
                <a:spcPts val="1200"/>
              </a:spcBef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Suivent 2 contrats 2007-2012 et 2013-218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7E441B-CC75-4F5C-1FF3-A08455D7EE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25620">
            <a:off x="7331736" y="1658277"/>
            <a:ext cx="3059454" cy="438608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75308B-CF23-67D1-F557-F5E443263DC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8528" y="1600602"/>
            <a:ext cx="1148121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20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65FA9-01BC-8321-BB3E-C8B34B402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838EBD-81AD-4947-676E-C61C69924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Arrêt du dispositif mis en œuvre de 2003 à 2018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3E5427-6485-EB0C-A548-99E00CCB4906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DC6A2937-0A79-FD26-6EE3-52F411B0B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404" y="1447433"/>
            <a:ext cx="1072919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Le dispositif de majoration des redevances et de financement spécifique des actions concourant à l'atteinte des objectifs du SAGE disparait avec l'apparition du "plafond mordant" qui s'applique sur le 11</a:t>
            </a:r>
            <a:r>
              <a:rPr lang="fr-FR" sz="2800" baseline="30000" dirty="0">
                <a:solidFill>
                  <a:srgbClr val="0077D4"/>
                </a:solidFill>
                <a:latin typeface="+mj-lt"/>
              </a:rPr>
              <a:t>e</a:t>
            </a:r>
            <a:r>
              <a:rPr lang="fr-FR" sz="2800" dirty="0">
                <a:solidFill>
                  <a:srgbClr val="0077D4"/>
                </a:solidFill>
                <a:latin typeface="+mj-lt"/>
              </a:rPr>
              <a:t> programme (2019-2024)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AFEDB17D-72E0-460D-BDA2-7CB1200724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399063"/>
              </p:ext>
            </p:extLst>
          </p:nvPr>
        </p:nvGraphicFramePr>
        <p:xfrm>
          <a:off x="5114084" y="3429000"/>
          <a:ext cx="6749105" cy="2947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Box 15">
            <a:extLst>
              <a:ext uri="{FF2B5EF4-FFF2-40B4-BE49-F238E27FC236}">
                <a16:creationId xmlns:a16="http://schemas.microsoft.com/office/drawing/2014/main" id="{E817322F-5254-5F4B-8872-16475BDA0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64" y="3594686"/>
            <a:ext cx="4785273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Produit de la majoration sur les 8</a:t>
            </a:r>
            <a:r>
              <a:rPr lang="fr-FR" sz="2800" baseline="30000" dirty="0">
                <a:solidFill>
                  <a:srgbClr val="0077D4"/>
                </a:solidFill>
                <a:latin typeface="+mj-lt"/>
              </a:rPr>
              <a:t>e</a:t>
            </a:r>
            <a:r>
              <a:rPr lang="fr-FR" sz="2800" dirty="0">
                <a:solidFill>
                  <a:srgbClr val="0077D4"/>
                </a:solidFill>
                <a:latin typeface="+mj-lt"/>
              </a:rPr>
              <a:t> et 9</a:t>
            </a:r>
            <a:r>
              <a:rPr lang="fr-FR" sz="2800" baseline="30000" dirty="0">
                <a:solidFill>
                  <a:srgbClr val="0077D4"/>
                </a:solidFill>
                <a:latin typeface="+mj-lt"/>
              </a:rPr>
              <a:t>e</a:t>
            </a:r>
            <a:r>
              <a:rPr lang="fr-FR" sz="2800" dirty="0">
                <a:solidFill>
                  <a:srgbClr val="0077D4"/>
                </a:solidFill>
                <a:latin typeface="+mj-lt"/>
              </a:rPr>
              <a:t> programmes :</a:t>
            </a:r>
          </a:p>
          <a:p>
            <a:pPr algn="ctr">
              <a:spcBef>
                <a:spcPts val="600"/>
              </a:spcBef>
            </a:pPr>
            <a:r>
              <a:rPr lang="fr-FR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&gt; 10 500 000 € en cumulé</a:t>
            </a:r>
          </a:p>
          <a:p>
            <a:pPr algn="r">
              <a:spcBef>
                <a:spcPts val="6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soit en moyenne &gt; 1 000 000 €/an</a:t>
            </a:r>
          </a:p>
          <a:p>
            <a:pPr algn="r">
              <a:spcBef>
                <a:spcPts val="1800"/>
              </a:spcBef>
            </a:pPr>
            <a:r>
              <a:rPr lang="fr-FR" i="1" dirty="0">
                <a:solidFill>
                  <a:srgbClr val="0077D4"/>
                </a:solidFill>
                <a:latin typeface="+mj-lt"/>
              </a:rPr>
              <a:t>données </a:t>
            </a:r>
            <a:r>
              <a:rPr lang="fr-FR" i="1" dirty="0" err="1">
                <a:solidFill>
                  <a:srgbClr val="0077D4"/>
                </a:solidFill>
                <a:latin typeface="+mj-lt"/>
              </a:rPr>
              <a:t>AEAG</a:t>
            </a:r>
            <a:endParaRPr lang="fr-FR" i="1" dirty="0">
              <a:solidFill>
                <a:srgbClr val="0077D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943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C2E7E-C2FE-437E-3333-B26B67B3F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C05BBE-3A06-4602-9D5B-DE67FE4FF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Vers un nouveau mécanisme de majoration ?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85E125-6640-55D1-8423-B6E0A83D413C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4EA7C4A9-1232-6ECD-E050-9B9D49604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364" y="2060848"/>
            <a:ext cx="11449272" cy="2939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L'instauration d'un nouveau mécanisme de majoration des redevances a été évoquée par l'Agence de l'eau :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pour financer le projet de Champ captant des Landes du Médoc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selon de nouvelles modalités 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pour deux hypothèses de produit annuel de cette majoration</a:t>
            </a:r>
          </a:p>
        </p:txBody>
      </p:sp>
    </p:spTree>
    <p:extLst>
      <p:ext uri="{BB962C8B-B14F-4D97-AF65-F5344CB8AC3E}">
        <p14:creationId xmlns:p14="http://schemas.microsoft.com/office/powerpoint/2010/main" val="2599379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3D3B8-97DA-F9B5-5B00-850346FB1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3D272E-26A1-4F6F-51C8-199F98B40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Nouveau mécanisme de majoration : pourquoi ?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1AFA57-FED3-5FB0-D868-42D2CBEC8E74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1D203B20-A2BF-4999-B71E-6C23CAC1C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364" y="1417638"/>
            <a:ext cx="11449272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Un nouveau mécanisme pour financer :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le projet de Champ captant des Landes du Médoc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les autres projets de substitution 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le programme d'information-formation-sensibilisation à la valeur patrimoniale des nappes profondes et d'incitation à la sobriété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78180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222E-96E0-7E13-F8B1-F8ABE8BAE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DDAAED-CF5A-B91E-4341-FCE8EFE57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Nouveau mécanisme de majoration : lequel ?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D3B458-4195-44D6-81C9-F63B2FDC36C6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FF3EC6BE-2D40-2FAA-43DD-64FA42B7A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1556792"/>
            <a:ext cx="11449272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Quel mécanisme de majoration des redevances :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quelle assiette (tous usages ? cas des sources…)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quel produit attendu ?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quels taux de majoration (2 ou 3 taux)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…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0077D4"/>
              </a:solidFill>
              <a:latin typeface="+mj-lt"/>
            </a:endParaRP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endParaRPr lang="fr-FR" sz="2800" dirty="0">
              <a:solidFill>
                <a:srgbClr val="0077D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59662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7DEC7-19E9-054D-64A0-FA571EADD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7AF8CE-E8C5-4AA2-1D73-37B6CFE3D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Nouveau mécanisme de majoration : </a:t>
            </a:r>
            <a:br>
              <a:rPr lang="fr-FR" sz="2800" b="1" dirty="0">
                <a:solidFill>
                  <a:srgbClr val="0070C0"/>
                </a:solidFill>
              </a:rPr>
            </a:br>
            <a:r>
              <a:rPr lang="fr-FR" sz="2800" b="1" dirty="0">
                <a:solidFill>
                  <a:srgbClr val="0070C0"/>
                </a:solidFill>
              </a:rPr>
              <a:t>quelle redistribution ?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3BE2B6-4F5C-3B8B-1425-D798C5900B73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12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C3C04554-7E05-8E91-E2C0-D4ECA8853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1556792"/>
            <a:ext cx="11449272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Un produit de la majoration des redevances destiné à :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augmenter la capacité d'intervention ?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augmenter les taux ?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aider des projets normalement non </a:t>
            </a:r>
            <a:r>
              <a:rPr lang="fr-FR" sz="2800" dirty="0" err="1">
                <a:solidFill>
                  <a:srgbClr val="0077D4"/>
                </a:solidFill>
                <a:latin typeface="+mj-lt"/>
              </a:rPr>
              <a:t>éligiblees</a:t>
            </a:r>
            <a:r>
              <a:rPr lang="fr-FR" sz="2800" dirty="0">
                <a:solidFill>
                  <a:srgbClr val="0077D4"/>
                </a:solidFill>
                <a:latin typeface="+mj-lt"/>
              </a:rPr>
              <a:t> ?</a:t>
            </a: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et au-delà :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quelles modalités de décision ?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quel suivi et quelles modalités de compte rendu ?</a:t>
            </a:r>
          </a:p>
        </p:txBody>
      </p:sp>
    </p:spTree>
    <p:extLst>
      <p:ext uri="{BB962C8B-B14F-4D97-AF65-F5344CB8AC3E}">
        <p14:creationId xmlns:p14="http://schemas.microsoft.com/office/powerpoint/2010/main" val="577700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EF752-8F68-D7F7-D5CD-3D5BB2BE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55BF75-60C1-1648-A95C-65042D622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Proposition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3DC936-1FB6-C809-54F4-171507E91CF8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13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D6665EB7-2009-3A7A-5A41-967296F15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68" y="1556792"/>
            <a:ext cx="11449272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Pour avancer sur sujet :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soit installation d'un groupe de travail dédié présidé par un membre de la CLE à désigner et ouvert aux membres de la CLE intéressés,</a:t>
            </a:r>
          </a:p>
          <a:p>
            <a:pPr marL="8001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soit réflexions portées par le bureau de la CLE, avec position arrêtée in fine par le bureau ou par la CLE.</a:t>
            </a: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  <a:latin typeface="+mj-lt"/>
              </a:rPr>
              <a:t>et quelle que soit l'organisation, association </a:t>
            </a:r>
            <a:r>
              <a:rPr lang="fr-FR" sz="2800">
                <a:solidFill>
                  <a:srgbClr val="0077D4"/>
                </a:solidFill>
                <a:latin typeface="+mj-lt"/>
              </a:rPr>
              <a:t>d'acteurs externes à a la CLE ?</a:t>
            </a:r>
            <a:endParaRPr lang="fr-FR" sz="2800" dirty="0">
              <a:solidFill>
                <a:srgbClr val="0077D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6772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5764</TotalTime>
  <Words>627</Words>
  <Application>Microsoft Office PowerPoint</Application>
  <PresentationFormat>Grand écran</PresentationFormat>
  <Paragraphs>81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Trebuchet MS</vt:lpstr>
      <vt:lpstr>Wingdings</vt:lpstr>
      <vt:lpstr>Office Theme</vt:lpstr>
      <vt:lpstr>Partage des coûts de mise en ouvre du SAGE Majorations des redevances pour prélèvement de l'Agence de l'eau</vt:lpstr>
      <vt:lpstr>Le contenu du SAGE</vt:lpstr>
      <vt:lpstr>Le contenu du SAGE</vt:lpstr>
      <vt:lpstr>Le contenu du SAGE</vt:lpstr>
      <vt:lpstr>Rappel du contenu du SAGE version 2003</vt:lpstr>
      <vt:lpstr>Rappel du dispositif mis en œuvre de 2003 à 2018</vt:lpstr>
      <vt:lpstr>Le défi territorial Nappes Profondes</vt:lpstr>
      <vt:lpstr>Arrêt du dispositif mis en œuvre de 2003 à 2018</vt:lpstr>
      <vt:lpstr>Vers un nouveau mécanisme de majoration ?</vt:lpstr>
      <vt:lpstr>Nouveau mécanisme de majoration : pourquoi ?</vt:lpstr>
      <vt:lpstr>Nouveau mécanisme de majoration : lequel ?</vt:lpstr>
      <vt:lpstr>Nouveau mécanisme de majoration :  quelle redistribution ?</vt:lpstr>
      <vt:lpstr>Proposition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287</cp:revision>
  <cp:lastPrinted>2015-12-16T08:43:17Z</cp:lastPrinted>
  <dcterms:created xsi:type="dcterms:W3CDTF">2015-09-15T19:44:09Z</dcterms:created>
  <dcterms:modified xsi:type="dcterms:W3CDTF">2025-03-12T16:51:36Z</dcterms:modified>
</cp:coreProperties>
</file>