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91" r:id="rId3"/>
    <p:sldId id="323" r:id="rId4"/>
    <p:sldId id="324" r:id="rId5"/>
    <p:sldId id="325" r:id="rId6"/>
    <p:sldId id="333" r:id="rId7"/>
    <p:sldId id="328" r:id="rId8"/>
    <p:sldId id="326" r:id="rId9"/>
    <p:sldId id="334" r:id="rId10"/>
    <p:sldId id="327" r:id="rId11"/>
    <p:sldId id="335" r:id="rId12"/>
    <p:sldId id="329" r:id="rId13"/>
    <p:sldId id="332" r:id="rId14"/>
    <p:sldId id="330" r:id="rId15"/>
    <p:sldId id="319" r:id="rId16"/>
    <p:sldId id="336" r:id="rId17"/>
    <p:sldId id="338" r:id="rId18"/>
    <p:sldId id="339" r:id="rId19"/>
    <p:sldId id="337" r:id="rId20"/>
    <p:sldId id="340"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1DE"/>
    <a:srgbClr val="1341A1"/>
    <a:srgbClr val="FFCC00"/>
    <a:srgbClr val="0564A5"/>
    <a:srgbClr val="0D709F"/>
    <a:srgbClr val="333399"/>
    <a:srgbClr val="FF0000"/>
    <a:srgbClr val="D9D9D9"/>
    <a:srgbClr val="006600"/>
    <a:srgbClr val="006C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ABA6D5-E228-40BA-908F-4AA8554EAAA4}" v="16" dt="2025-03-13T17:49:24.53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660"/>
  </p:normalViewPr>
  <p:slideViewPr>
    <p:cSldViewPr snapToGrid="0">
      <p:cViewPr varScale="1">
        <p:scale>
          <a:sx n="102" d="100"/>
          <a:sy n="102" d="100"/>
        </p:scale>
        <p:origin x="1764" y="102"/>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no de Grissac" userId="d3f85db1-402d-49d1-8f7f-5bc735f26e17" providerId="ADAL" clId="{C4ABA6D5-E228-40BA-908F-4AA8554EAAA4}"/>
    <pc:docChg chg="custSel addSld modSld">
      <pc:chgData name="Bruno de Grissac" userId="d3f85db1-402d-49d1-8f7f-5bc735f26e17" providerId="ADAL" clId="{C4ABA6D5-E228-40BA-908F-4AA8554EAAA4}" dt="2025-03-13T17:51:06.809" v="90" actId="14100"/>
      <pc:docMkLst>
        <pc:docMk/>
      </pc:docMkLst>
      <pc:sldChg chg="addSp modSp mod">
        <pc:chgData name="Bruno de Grissac" userId="d3f85db1-402d-49d1-8f7f-5bc735f26e17" providerId="ADAL" clId="{C4ABA6D5-E228-40BA-908F-4AA8554EAAA4}" dt="2025-03-13T17:40:57.975" v="2" actId="1076"/>
        <pc:sldMkLst>
          <pc:docMk/>
          <pc:sldMk cId="1195052190" sldId="336"/>
        </pc:sldMkLst>
        <pc:spChg chg="add mod">
          <ac:chgData name="Bruno de Grissac" userId="d3f85db1-402d-49d1-8f7f-5bc735f26e17" providerId="ADAL" clId="{C4ABA6D5-E228-40BA-908F-4AA8554EAAA4}" dt="2025-03-13T17:40:57.975" v="2" actId="1076"/>
          <ac:spMkLst>
            <pc:docMk/>
            <pc:sldMk cId="1195052190" sldId="336"/>
            <ac:spMk id="3" creationId="{46588613-7872-B4C9-3A0F-2EF64D8CE18C}"/>
          </ac:spMkLst>
        </pc:spChg>
        <pc:spChg chg="mod">
          <ac:chgData name="Bruno de Grissac" userId="d3f85db1-402d-49d1-8f7f-5bc735f26e17" providerId="ADAL" clId="{C4ABA6D5-E228-40BA-908F-4AA8554EAAA4}" dt="2025-03-13T17:40:48.496" v="0" actId="14861"/>
          <ac:spMkLst>
            <pc:docMk/>
            <pc:sldMk cId="1195052190" sldId="336"/>
            <ac:spMk id="6" creationId="{924FAB2A-53BF-68DE-F305-A43DEA589B82}"/>
          </ac:spMkLst>
        </pc:spChg>
      </pc:sldChg>
      <pc:sldChg chg="modSp mod">
        <pc:chgData name="Bruno de Grissac" userId="d3f85db1-402d-49d1-8f7f-5bc735f26e17" providerId="ADAL" clId="{C4ABA6D5-E228-40BA-908F-4AA8554EAAA4}" dt="2025-03-13T17:51:06.809" v="90" actId="14100"/>
        <pc:sldMkLst>
          <pc:docMk/>
          <pc:sldMk cId="1527752791" sldId="337"/>
        </pc:sldMkLst>
        <pc:picChg chg="mod modCrop">
          <ac:chgData name="Bruno de Grissac" userId="d3f85db1-402d-49d1-8f7f-5bc735f26e17" providerId="ADAL" clId="{C4ABA6D5-E228-40BA-908F-4AA8554EAAA4}" dt="2025-03-13T17:51:06.809" v="90" actId="14100"/>
          <ac:picMkLst>
            <pc:docMk/>
            <pc:sldMk cId="1527752791" sldId="337"/>
            <ac:picMk id="5" creationId="{BC5B5988-3E72-4502-A1EF-A59F5324BFF5}"/>
          </ac:picMkLst>
        </pc:picChg>
      </pc:sldChg>
      <pc:sldChg chg="addSp delSp modSp add mod">
        <pc:chgData name="Bruno de Grissac" userId="d3f85db1-402d-49d1-8f7f-5bc735f26e17" providerId="ADAL" clId="{C4ABA6D5-E228-40BA-908F-4AA8554EAAA4}" dt="2025-03-13T17:44:59.585" v="66" actId="692"/>
        <pc:sldMkLst>
          <pc:docMk/>
          <pc:sldMk cId="103994090" sldId="338"/>
        </pc:sldMkLst>
        <pc:spChg chg="del">
          <ac:chgData name="Bruno de Grissac" userId="d3f85db1-402d-49d1-8f7f-5bc735f26e17" providerId="ADAL" clId="{C4ABA6D5-E228-40BA-908F-4AA8554EAAA4}" dt="2025-03-13T17:41:20.530" v="5" actId="478"/>
          <ac:spMkLst>
            <pc:docMk/>
            <pc:sldMk cId="103994090" sldId="338"/>
            <ac:spMk id="2" creationId="{AAC32F76-C6B2-F5F6-2DEC-11B967F7D8B8}"/>
          </ac:spMkLst>
        </pc:spChg>
        <pc:spChg chg="mod">
          <ac:chgData name="Bruno de Grissac" userId="d3f85db1-402d-49d1-8f7f-5bc735f26e17" providerId="ADAL" clId="{C4ABA6D5-E228-40BA-908F-4AA8554EAAA4}" dt="2025-03-13T17:42:01.718" v="11" actId="1076"/>
          <ac:spMkLst>
            <pc:docMk/>
            <pc:sldMk cId="103994090" sldId="338"/>
            <ac:spMk id="3" creationId="{46A4536A-C467-B22F-CE58-74FAA83E26F1}"/>
          </ac:spMkLst>
        </pc:spChg>
        <pc:spChg chg="mod">
          <ac:chgData name="Bruno de Grissac" userId="d3f85db1-402d-49d1-8f7f-5bc735f26e17" providerId="ADAL" clId="{C4ABA6D5-E228-40BA-908F-4AA8554EAAA4}" dt="2025-03-13T17:42:05.573" v="12" actId="1076"/>
          <ac:spMkLst>
            <pc:docMk/>
            <pc:sldMk cId="103994090" sldId="338"/>
            <ac:spMk id="6" creationId="{2F7AD134-F102-7CC0-6354-131AD4CB4ECC}"/>
          </ac:spMkLst>
        </pc:spChg>
        <pc:spChg chg="add del mod">
          <ac:chgData name="Bruno de Grissac" userId="d3f85db1-402d-49d1-8f7f-5bc735f26e17" providerId="ADAL" clId="{C4ABA6D5-E228-40BA-908F-4AA8554EAAA4}" dt="2025-03-13T17:41:28.030" v="6" actId="478"/>
          <ac:spMkLst>
            <pc:docMk/>
            <pc:sldMk cId="103994090" sldId="338"/>
            <ac:spMk id="8" creationId="{B17D300A-2F26-3BEF-5833-CED058136060}"/>
          </ac:spMkLst>
        </pc:spChg>
        <pc:spChg chg="add mod">
          <ac:chgData name="Bruno de Grissac" userId="d3f85db1-402d-49d1-8f7f-5bc735f26e17" providerId="ADAL" clId="{C4ABA6D5-E228-40BA-908F-4AA8554EAAA4}" dt="2025-03-13T17:42:46.982" v="19" actId="1076"/>
          <ac:spMkLst>
            <pc:docMk/>
            <pc:sldMk cId="103994090" sldId="338"/>
            <ac:spMk id="11" creationId="{360E550E-6826-7823-454A-A8011E103E01}"/>
          </ac:spMkLst>
        </pc:spChg>
        <pc:spChg chg="add mod">
          <ac:chgData name="Bruno de Grissac" userId="d3f85db1-402d-49d1-8f7f-5bc735f26e17" providerId="ADAL" clId="{C4ABA6D5-E228-40BA-908F-4AA8554EAAA4}" dt="2025-03-13T17:43:13.795" v="29" actId="1076"/>
          <ac:spMkLst>
            <pc:docMk/>
            <pc:sldMk cId="103994090" sldId="338"/>
            <ac:spMk id="12" creationId="{B59C9D63-80C7-04D9-D8F3-220D3501EC41}"/>
          </ac:spMkLst>
        </pc:spChg>
        <pc:spChg chg="add mod">
          <ac:chgData name="Bruno de Grissac" userId="d3f85db1-402d-49d1-8f7f-5bc735f26e17" providerId="ADAL" clId="{C4ABA6D5-E228-40BA-908F-4AA8554EAAA4}" dt="2025-03-13T17:43:10.162" v="28" actId="1076"/>
          <ac:spMkLst>
            <pc:docMk/>
            <pc:sldMk cId="103994090" sldId="338"/>
            <ac:spMk id="13" creationId="{00FE7E67-72B9-D8C2-AFE2-42B9398930F4}"/>
          </ac:spMkLst>
        </pc:spChg>
        <pc:spChg chg="add mod">
          <ac:chgData name="Bruno de Grissac" userId="d3f85db1-402d-49d1-8f7f-5bc735f26e17" providerId="ADAL" clId="{C4ABA6D5-E228-40BA-908F-4AA8554EAAA4}" dt="2025-03-13T17:44:01.271" v="43" actId="1076"/>
          <ac:spMkLst>
            <pc:docMk/>
            <pc:sldMk cId="103994090" sldId="338"/>
            <ac:spMk id="14" creationId="{31914B81-11BD-2794-711D-0005388ECC6A}"/>
          </ac:spMkLst>
        </pc:spChg>
        <pc:spChg chg="add mod">
          <ac:chgData name="Bruno de Grissac" userId="d3f85db1-402d-49d1-8f7f-5bc735f26e17" providerId="ADAL" clId="{C4ABA6D5-E228-40BA-908F-4AA8554EAAA4}" dt="2025-03-13T17:43:03.843" v="26" actId="1076"/>
          <ac:spMkLst>
            <pc:docMk/>
            <pc:sldMk cId="103994090" sldId="338"/>
            <ac:spMk id="15" creationId="{C34A580B-440F-A0B1-AAEA-6208E36E8D20}"/>
          </ac:spMkLst>
        </pc:spChg>
        <pc:spChg chg="add mod">
          <ac:chgData name="Bruno de Grissac" userId="d3f85db1-402d-49d1-8f7f-5bc735f26e17" providerId="ADAL" clId="{C4ABA6D5-E228-40BA-908F-4AA8554EAAA4}" dt="2025-03-13T17:42:57.174" v="25" actId="1076"/>
          <ac:spMkLst>
            <pc:docMk/>
            <pc:sldMk cId="103994090" sldId="338"/>
            <ac:spMk id="16" creationId="{8C9059E7-E1E1-C689-0F4D-682606128241}"/>
          </ac:spMkLst>
        </pc:spChg>
        <pc:picChg chg="del">
          <ac:chgData name="Bruno de Grissac" userId="d3f85db1-402d-49d1-8f7f-5bc735f26e17" providerId="ADAL" clId="{C4ABA6D5-E228-40BA-908F-4AA8554EAAA4}" dt="2025-03-13T17:41:17.566" v="4" actId="478"/>
          <ac:picMkLst>
            <pc:docMk/>
            <pc:sldMk cId="103994090" sldId="338"/>
            <ac:picMk id="4" creationId="{9A16F0AF-5B3B-1477-A5F6-B3A8ED11EA75}"/>
          </ac:picMkLst>
        </pc:picChg>
        <pc:picChg chg="add mod ord">
          <ac:chgData name="Bruno de Grissac" userId="d3f85db1-402d-49d1-8f7f-5bc735f26e17" providerId="ADAL" clId="{C4ABA6D5-E228-40BA-908F-4AA8554EAAA4}" dt="2025-03-13T17:41:58.458" v="10" actId="1076"/>
          <ac:picMkLst>
            <pc:docMk/>
            <pc:sldMk cId="103994090" sldId="338"/>
            <ac:picMk id="10" creationId="{6AEA279E-4DA1-1A90-D734-915F5E378E1A}"/>
          </ac:picMkLst>
        </pc:picChg>
        <pc:cxnChg chg="add mod">
          <ac:chgData name="Bruno de Grissac" userId="d3f85db1-402d-49d1-8f7f-5bc735f26e17" providerId="ADAL" clId="{C4ABA6D5-E228-40BA-908F-4AA8554EAAA4}" dt="2025-03-13T17:44:50.946" v="62" actId="692"/>
          <ac:cxnSpMkLst>
            <pc:docMk/>
            <pc:sldMk cId="103994090" sldId="338"/>
            <ac:cxnSpMk id="18" creationId="{6752667F-A6F6-314D-11E0-8A39701F2133}"/>
          </ac:cxnSpMkLst>
        </pc:cxnChg>
        <pc:cxnChg chg="add mod">
          <ac:chgData name="Bruno de Grissac" userId="d3f85db1-402d-49d1-8f7f-5bc735f26e17" providerId="ADAL" clId="{C4ABA6D5-E228-40BA-908F-4AA8554EAAA4}" dt="2025-03-13T17:44:55.579" v="63" actId="692"/>
          <ac:cxnSpMkLst>
            <pc:docMk/>
            <pc:sldMk cId="103994090" sldId="338"/>
            <ac:cxnSpMk id="20" creationId="{65D7F076-C306-56A8-A529-E1E55CAE4AFF}"/>
          </ac:cxnSpMkLst>
        </pc:cxnChg>
        <pc:cxnChg chg="add mod">
          <ac:chgData name="Bruno de Grissac" userId="d3f85db1-402d-49d1-8f7f-5bc735f26e17" providerId="ADAL" clId="{C4ABA6D5-E228-40BA-908F-4AA8554EAAA4}" dt="2025-03-13T17:44:58.583" v="65" actId="692"/>
          <ac:cxnSpMkLst>
            <pc:docMk/>
            <pc:sldMk cId="103994090" sldId="338"/>
            <ac:cxnSpMk id="21" creationId="{870936B3-560C-8FD1-EEB6-80CA03CB191E}"/>
          </ac:cxnSpMkLst>
        </pc:cxnChg>
        <pc:cxnChg chg="add mod">
          <ac:chgData name="Bruno de Grissac" userId="d3f85db1-402d-49d1-8f7f-5bc735f26e17" providerId="ADAL" clId="{C4ABA6D5-E228-40BA-908F-4AA8554EAAA4}" dt="2025-03-13T17:44:57.040" v="64" actId="692"/>
          <ac:cxnSpMkLst>
            <pc:docMk/>
            <pc:sldMk cId="103994090" sldId="338"/>
            <ac:cxnSpMk id="22" creationId="{3038A473-7122-A0C0-D9E9-B31AE712A77F}"/>
          </ac:cxnSpMkLst>
        </pc:cxnChg>
        <pc:cxnChg chg="add mod">
          <ac:chgData name="Bruno de Grissac" userId="d3f85db1-402d-49d1-8f7f-5bc735f26e17" providerId="ADAL" clId="{C4ABA6D5-E228-40BA-908F-4AA8554EAAA4}" dt="2025-03-13T17:44:59.585" v="66" actId="692"/>
          <ac:cxnSpMkLst>
            <pc:docMk/>
            <pc:sldMk cId="103994090" sldId="338"/>
            <ac:cxnSpMk id="23" creationId="{4D000206-87AF-1A31-FC28-53901C98AEAC}"/>
          </ac:cxnSpMkLst>
        </pc:cxnChg>
      </pc:sldChg>
      <pc:sldChg chg="addSp delSp modSp add mod">
        <pc:chgData name="Bruno de Grissac" userId="d3f85db1-402d-49d1-8f7f-5bc735f26e17" providerId="ADAL" clId="{C4ABA6D5-E228-40BA-908F-4AA8554EAAA4}" dt="2025-03-13T17:50:43.445" v="86" actId="478"/>
        <pc:sldMkLst>
          <pc:docMk/>
          <pc:sldMk cId="343752635" sldId="339"/>
        </pc:sldMkLst>
        <pc:spChg chg="mod">
          <ac:chgData name="Bruno de Grissac" userId="d3f85db1-402d-49d1-8f7f-5bc735f26e17" providerId="ADAL" clId="{C4ABA6D5-E228-40BA-908F-4AA8554EAAA4}" dt="2025-03-13T17:45:42.040" v="68" actId="164"/>
          <ac:spMkLst>
            <pc:docMk/>
            <pc:sldMk cId="343752635" sldId="339"/>
            <ac:spMk id="3" creationId="{B19C311E-17C4-82ED-92DE-2A65F2C18E2A}"/>
          </ac:spMkLst>
        </pc:spChg>
        <pc:spChg chg="mod">
          <ac:chgData name="Bruno de Grissac" userId="d3f85db1-402d-49d1-8f7f-5bc735f26e17" providerId="ADAL" clId="{C4ABA6D5-E228-40BA-908F-4AA8554EAAA4}" dt="2025-03-13T17:45:42.040" v="68" actId="164"/>
          <ac:spMkLst>
            <pc:docMk/>
            <pc:sldMk cId="343752635" sldId="339"/>
            <ac:spMk id="6" creationId="{F4802426-B1A6-53A8-412E-5F0EECDB4202}"/>
          </ac:spMkLst>
        </pc:spChg>
        <pc:spChg chg="mod">
          <ac:chgData name="Bruno de Grissac" userId="d3f85db1-402d-49d1-8f7f-5bc735f26e17" providerId="ADAL" clId="{C4ABA6D5-E228-40BA-908F-4AA8554EAAA4}" dt="2025-03-13T17:45:42.040" v="68" actId="164"/>
          <ac:spMkLst>
            <pc:docMk/>
            <pc:sldMk cId="343752635" sldId="339"/>
            <ac:spMk id="11" creationId="{5DC0CA8E-0F86-0178-5B72-2980205D729B}"/>
          </ac:spMkLst>
        </pc:spChg>
        <pc:spChg chg="mod">
          <ac:chgData name="Bruno de Grissac" userId="d3f85db1-402d-49d1-8f7f-5bc735f26e17" providerId="ADAL" clId="{C4ABA6D5-E228-40BA-908F-4AA8554EAAA4}" dt="2025-03-13T17:45:42.040" v="68" actId="164"/>
          <ac:spMkLst>
            <pc:docMk/>
            <pc:sldMk cId="343752635" sldId="339"/>
            <ac:spMk id="12" creationId="{DEA74339-B490-B480-B9B5-AAD2917BE2F5}"/>
          </ac:spMkLst>
        </pc:spChg>
        <pc:spChg chg="mod">
          <ac:chgData name="Bruno de Grissac" userId="d3f85db1-402d-49d1-8f7f-5bc735f26e17" providerId="ADAL" clId="{C4ABA6D5-E228-40BA-908F-4AA8554EAAA4}" dt="2025-03-13T17:45:42.040" v="68" actId="164"/>
          <ac:spMkLst>
            <pc:docMk/>
            <pc:sldMk cId="343752635" sldId="339"/>
            <ac:spMk id="13" creationId="{8CC0B4BF-0E5F-C69F-F763-CC9AB3EBBADE}"/>
          </ac:spMkLst>
        </pc:spChg>
        <pc:spChg chg="mod">
          <ac:chgData name="Bruno de Grissac" userId="d3f85db1-402d-49d1-8f7f-5bc735f26e17" providerId="ADAL" clId="{C4ABA6D5-E228-40BA-908F-4AA8554EAAA4}" dt="2025-03-13T17:45:42.040" v="68" actId="164"/>
          <ac:spMkLst>
            <pc:docMk/>
            <pc:sldMk cId="343752635" sldId="339"/>
            <ac:spMk id="14" creationId="{45EA80A0-6857-A7BB-6FC1-A31D025A9872}"/>
          </ac:spMkLst>
        </pc:spChg>
        <pc:spChg chg="mod">
          <ac:chgData name="Bruno de Grissac" userId="d3f85db1-402d-49d1-8f7f-5bc735f26e17" providerId="ADAL" clId="{C4ABA6D5-E228-40BA-908F-4AA8554EAAA4}" dt="2025-03-13T17:45:42.040" v="68" actId="164"/>
          <ac:spMkLst>
            <pc:docMk/>
            <pc:sldMk cId="343752635" sldId="339"/>
            <ac:spMk id="15" creationId="{BCE559A4-F2AF-99E9-41B7-6D066F697D49}"/>
          </ac:spMkLst>
        </pc:spChg>
        <pc:spChg chg="mod">
          <ac:chgData name="Bruno de Grissac" userId="d3f85db1-402d-49d1-8f7f-5bc735f26e17" providerId="ADAL" clId="{C4ABA6D5-E228-40BA-908F-4AA8554EAAA4}" dt="2025-03-13T17:45:42.040" v="68" actId="164"/>
          <ac:spMkLst>
            <pc:docMk/>
            <pc:sldMk cId="343752635" sldId="339"/>
            <ac:spMk id="16" creationId="{30338757-E1E5-1C67-074C-3EFE99278B59}"/>
          </ac:spMkLst>
        </pc:spChg>
        <pc:spChg chg="add mod">
          <ac:chgData name="Bruno de Grissac" userId="d3f85db1-402d-49d1-8f7f-5bc735f26e17" providerId="ADAL" clId="{C4ABA6D5-E228-40BA-908F-4AA8554EAAA4}" dt="2025-03-13T17:49:21.868" v="82" actId="1076"/>
          <ac:spMkLst>
            <pc:docMk/>
            <pc:sldMk cId="343752635" sldId="339"/>
            <ac:spMk id="26" creationId="{0679E763-B24C-A3CD-9029-78D23400E1C6}"/>
          </ac:spMkLst>
        </pc:spChg>
        <pc:spChg chg="add del mod">
          <ac:chgData name="Bruno de Grissac" userId="d3f85db1-402d-49d1-8f7f-5bc735f26e17" providerId="ADAL" clId="{C4ABA6D5-E228-40BA-908F-4AA8554EAAA4}" dt="2025-03-13T17:50:43.445" v="86" actId="478"/>
          <ac:spMkLst>
            <pc:docMk/>
            <pc:sldMk cId="343752635" sldId="339"/>
            <ac:spMk id="27" creationId="{F3E94C55-D599-BB9D-00C8-E68E3DB59570}"/>
          </ac:spMkLst>
        </pc:spChg>
        <pc:grpChg chg="add mod">
          <ac:chgData name="Bruno de Grissac" userId="d3f85db1-402d-49d1-8f7f-5bc735f26e17" providerId="ADAL" clId="{C4ABA6D5-E228-40BA-908F-4AA8554EAAA4}" dt="2025-03-13T17:45:47.824" v="70" actId="1076"/>
          <ac:grpSpMkLst>
            <pc:docMk/>
            <pc:sldMk cId="343752635" sldId="339"/>
            <ac:grpSpMk id="2" creationId="{BA59DAF9-A31C-2826-7E1B-E5AEAC695D5C}"/>
          </ac:grpSpMkLst>
        </pc:grpChg>
        <pc:grpChg chg="add del mod">
          <ac:chgData name="Bruno de Grissac" userId="d3f85db1-402d-49d1-8f7f-5bc735f26e17" providerId="ADAL" clId="{C4ABA6D5-E228-40BA-908F-4AA8554EAAA4}" dt="2025-03-13T17:48:08.578" v="76" actId="478"/>
          <ac:grpSpMkLst>
            <pc:docMk/>
            <pc:sldMk cId="343752635" sldId="339"/>
            <ac:grpSpMk id="4" creationId="{7C3D200F-1835-6ABD-EA17-B3357A4EA50F}"/>
          </ac:grpSpMkLst>
        </pc:grpChg>
        <pc:picChg chg="mod">
          <ac:chgData name="Bruno de Grissac" userId="d3f85db1-402d-49d1-8f7f-5bc735f26e17" providerId="ADAL" clId="{C4ABA6D5-E228-40BA-908F-4AA8554EAAA4}" dt="2025-03-13T17:45:49.373" v="71"/>
          <ac:picMkLst>
            <pc:docMk/>
            <pc:sldMk cId="343752635" sldId="339"/>
            <ac:picMk id="5" creationId="{636A8F50-C162-53DD-F95F-430B6B7542D7}"/>
          </ac:picMkLst>
        </pc:picChg>
        <pc:picChg chg="mod">
          <ac:chgData name="Bruno de Grissac" userId="d3f85db1-402d-49d1-8f7f-5bc735f26e17" providerId="ADAL" clId="{C4ABA6D5-E228-40BA-908F-4AA8554EAAA4}" dt="2025-03-13T17:45:49.373" v="71"/>
          <ac:picMkLst>
            <pc:docMk/>
            <pc:sldMk cId="343752635" sldId="339"/>
            <ac:picMk id="8" creationId="{C8172C2B-134E-4966-CC8C-8E350BD8326F}"/>
          </ac:picMkLst>
        </pc:picChg>
        <pc:picChg chg="mod">
          <ac:chgData name="Bruno de Grissac" userId="d3f85db1-402d-49d1-8f7f-5bc735f26e17" providerId="ADAL" clId="{C4ABA6D5-E228-40BA-908F-4AA8554EAAA4}" dt="2025-03-13T17:45:49.373" v="71"/>
          <ac:picMkLst>
            <pc:docMk/>
            <pc:sldMk cId="343752635" sldId="339"/>
            <ac:picMk id="9" creationId="{8C053A34-C726-EB4F-C0ED-5F5B3BE95ED4}"/>
          </ac:picMkLst>
        </pc:picChg>
        <pc:picChg chg="mod">
          <ac:chgData name="Bruno de Grissac" userId="d3f85db1-402d-49d1-8f7f-5bc735f26e17" providerId="ADAL" clId="{C4ABA6D5-E228-40BA-908F-4AA8554EAAA4}" dt="2025-03-13T17:45:42.040" v="68" actId="164"/>
          <ac:picMkLst>
            <pc:docMk/>
            <pc:sldMk cId="343752635" sldId="339"/>
            <ac:picMk id="10" creationId="{1D5B12EE-9B06-1A88-E6C6-D1574BD0B892}"/>
          </ac:picMkLst>
        </pc:picChg>
        <pc:picChg chg="mod">
          <ac:chgData name="Bruno de Grissac" userId="d3f85db1-402d-49d1-8f7f-5bc735f26e17" providerId="ADAL" clId="{C4ABA6D5-E228-40BA-908F-4AA8554EAAA4}" dt="2025-03-13T17:45:49.373" v="71"/>
          <ac:picMkLst>
            <pc:docMk/>
            <pc:sldMk cId="343752635" sldId="339"/>
            <ac:picMk id="17" creationId="{2EB883EA-AB07-94BD-F321-8158AE3E6740}"/>
          </ac:picMkLst>
        </pc:picChg>
        <pc:picChg chg="mod">
          <ac:chgData name="Bruno de Grissac" userId="d3f85db1-402d-49d1-8f7f-5bc735f26e17" providerId="ADAL" clId="{C4ABA6D5-E228-40BA-908F-4AA8554EAAA4}" dt="2025-03-13T17:45:49.373" v="71"/>
          <ac:picMkLst>
            <pc:docMk/>
            <pc:sldMk cId="343752635" sldId="339"/>
            <ac:picMk id="19" creationId="{EF8942D7-E408-A4E0-B748-DF7E719E7E12}"/>
          </ac:picMkLst>
        </pc:picChg>
        <pc:picChg chg="mod">
          <ac:chgData name="Bruno de Grissac" userId="d3f85db1-402d-49d1-8f7f-5bc735f26e17" providerId="ADAL" clId="{C4ABA6D5-E228-40BA-908F-4AA8554EAAA4}" dt="2025-03-13T17:45:49.373" v="71"/>
          <ac:picMkLst>
            <pc:docMk/>
            <pc:sldMk cId="343752635" sldId="339"/>
            <ac:picMk id="24" creationId="{81B5D546-645B-3FF1-AD60-98F5B1F85724}"/>
          </ac:picMkLst>
        </pc:picChg>
        <pc:picChg chg="mod">
          <ac:chgData name="Bruno de Grissac" userId="d3f85db1-402d-49d1-8f7f-5bc735f26e17" providerId="ADAL" clId="{C4ABA6D5-E228-40BA-908F-4AA8554EAAA4}" dt="2025-03-13T17:48:22.233" v="78" actId="14100"/>
          <ac:picMkLst>
            <pc:docMk/>
            <pc:sldMk cId="343752635" sldId="339"/>
            <ac:picMk id="25" creationId="{C7FF2708-5E46-960F-65F5-98B28C8E77E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17/03/2025</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04D6616-047C-445B-82D7-A8BE044CA00C}" type="slidenum">
              <a:rPr lang="fr-FR" smtClean="0"/>
              <a:t>2</a:t>
            </a:fld>
            <a:endParaRPr lang="fr-FR"/>
          </a:p>
        </p:txBody>
      </p:sp>
    </p:spTree>
    <p:extLst>
      <p:ext uri="{BB962C8B-B14F-4D97-AF65-F5344CB8AC3E}">
        <p14:creationId xmlns:p14="http://schemas.microsoft.com/office/powerpoint/2010/main" val="1086613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3B46A-7817-9EC6-EA64-15CC40C93D0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225A3ED-68C4-84BD-F2CF-C1175FEDE44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AEB1E3F-4519-3B69-573E-9D7EB51B489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0C66C32-8299-6E3B-599A-D1C925F3AAF5}"/>
              </a:ext>
            </a:extLst>
          </p:cNvPr>
          <p:cNvSpPr>
            <a:spLocks noGrp="1"/>
          </p:cNvSpPr>
          <p:nvPr>
            <p:ph type="sldNum" sz="quarter" idx="5"/>
          </p:nvPr>
        </p:nvSpPr>
        <p:spPr/>
        <p:txBody>
          <a:bodyPr/>
          <a:lstStyle/>
          <a:p>
            <a:fld id="{804D6616-047C-445B-82D7-A8BE044CA00C}" type="slidenum">
              <a:rPr lang="fr-FR" smtClean="0"/>
              <a:t>3</a:t>
            </a:fld>
            <a:endParaRPr lang="fr-FR"/>
          </a:p>
        </p:txBody>
      </p:sp>
    </p:spTree>
    <p:extLst>
      <p:ext uri="{BB962C8B-B14F-4D97-AF65-F5344CB8AC3E}">
        <p14:creationId xmlns:p14="http://schemas.microsoft.com/office/powerpoint/2010/main" val="947266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2125B-5F83-9F28-640E-E12BD415C4F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4BB6313-219A-BB4B-9EDE-16D608E1B33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0542AF7-41BD-5D3E-01E1-577A7B2DAE1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AEC199A-4DB6-A52B-A193-A1F805FDFE22}"/>
              </a:ext>
            </a:extLst>
          </p:cNvPr>
          <p:cNvSpPr>
            <a:spLocks noGrp="1"/>
          </p:cNvSpPr>
          <p:nvPr>
            <p:ph type="sldNum" sz="quarter" idx="5"/>
          </p:nvPr>
        </p:nvSpPr>
        <p:spPr/>
        <p:txBody>
          <a:bodyPr/>
          <a:lstStyle/>
          <a:p>
            <a:fld id="{804D6616-047C-445B-82D7-A8BE044CA00C}" type="slidenum">
              <a:rPr lang="fr-FR" smtClean="0"/>
              <a:t>4</a:t>
            </a:fld>
            <a:endParaRPr lang="fr-FR"/>
          </a:p>
        </p:txBody>
      </p:sp>
    </p:spTree>
    <p:extLst>
      <p:ext uri="{BB962C8B-B14F-4D97-AF65-F5344CB8AC3E}">
        <p14:creationId xmlns:p14="http://schemas.microsoft.com/office/powerpoint/2010/main" val="66838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7C209-C2CE-2297-0A63-45D7604C1C9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A6F8134-5714-F1FB-8CF7-D341D737D68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9BAC8F3-9E6B-9B5F-A410-A88508C28D5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66FCC19-D544-BC18-6899-756E560EC4FE}"/>
              </a:ext>
            </a:extLst>
          </p:cNvPr>
          <p:cNvSpPr>
            <a:spLocks noGrp="1"/>
          </p:cNvSpPr>
          <p:nvPr>
            <p:ph type="sldNum" sz="quarter" idx="5"/>
          </p:nvPr>
        </p:nvSpPr>
        <p:spPr/>
        <p:txBody>
          <a:bodyPr/>
          <a:lstStyle/>
          <a:p>
            <a:fld id="{804D6616-047C-445B-82D7-A8BE044CA00C}" type="slidenum">
              <a:rPr lang="fr-FR" smtClean="0"/>
              <a:t>5</a:t>
            </a:fld>
            <a:endParaRPr lang="fr-FR"/>
          </a:p>
        </p:txBody>
      </p:sp>
    </p:spTree>
    <p:extLst>
      <p:ext uri="{BB962C8B-B14F-4D97-AF65-F5344CB8AC3E}">
        <p14:creationId xmlns:p14="http://schemas.microsoft.com/office/powerpoint/2010/main" val="593719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BA3BF-D42C-2CD0-924C-1174C6939FF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BB46146-AEC7-3723-92F3-319AC6AEB08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84E1B29-152C-81D1-3B70-6296ECFBCB3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ED80E97-CB18-E26A-7096-33DABFAF3E38}"/>
              </a:ext>
            </a:extLst>
          </p:cNvPr>
          <p:cNvSpPr>
            <a:spLocks noGrp="1"/>
          </p:cNvSpPr>
          <p:nvPr>
            <p:ph type="sldNum" sz="quarter" idx="5"/>
          </p:nvPr>
        </p:nvSpPr>
        <p:spPr/>
        <p:txBody>
          <a:bodyPr/>
          <a:lstStyle/>
          <a:p>
            <a:fld id="{804D6616-047C-445B-82D7-A8BE044CA00C}" type="slidenum">
              <a:rPr lang="fr-FR" smtClean="0"/>
              <a:t>6</a:t>
            </a:fld>
            <a:endParaRPr lang="fr-FR"/>
          </a:p>
        </p:txBody>
      </p:sp>
    </p:spTree>
    <p:extLst>
      <p:ext uri="{BB962C8B-B14F-4D97-AF65-F5344CB8AC3E}">
        <p14:creationId xmlns:p14="http://schemas.microsoft.com/office/powerpoint/2010/main" val="4014854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269EE-0763-2999-8A67-559D515168E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93B8704-3871-A9D1-8FEE-227557E7397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6E9034D-1B0F-42B4-965B-0E15C0E5CF0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1768471-4780-8658-9B5C-1DBE66617C6C}"/>
              </a:ext>
            </a:extLst>
          </p:cNvPr>
          <p:cNvSpPr>
            <a:spLocks noGrp="1"/>
          </p:cNvSpPr>
          <p:nvPr>
            <p:ph type="sldNum" sz="quarter" idx="5"/>
          </p:nvPr>
        </p:nvSpPr>
        <p:spPr/>
        <p:txBody>
          <a:bodyPr/>
          <a:lstStyle/>
          <a:p>
            <a:fld id="{804D6616-047C-445B-82D7-A8BE044CA00C}" type="slidenum">
              <a:rPr lang="fr-FR" smtClean="0"/>
              <a:t>7</a:t>
            </a:fld>
            <a:endParaRPr lang="fr-FR"/>
          </a:p>
        </p:txBody>
      </p:sp>
    </p:spTree>
    <p:extLst>
      <p:ext uri="{BB962C8B-B14F-4D97-AF65-F5344CB8AC3E}">
        <p14:creationId xmlns:p14="http://schemas.microsoft.com/office/powerpoint/2010/main" val="1383490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C5D0F-8E36-EBCD-F10B-EF33861F201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265C2F1-79D8-F9E7-8515-6A24B201A4B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AB5750B-58F0-39A8-E658-33F67D505D0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5ABA6DD-DEF5-4119-8615-625F56F48DB9}"/>
              </a:ext>
            </a:extLst>
          </p:cNvPr>
          <p:cNvSpPr>
            <a:spLocks noGrp="1"/>
          </p:cNvSpPr>
          <p:nvPr>
            <p:ph type="sldNum" sz="quarter" idx="5"/>
          </p:nvPr>
        </p:nvSpPr>
        <p:spPr/>
        <p:txBody>
          <a:bodyPr/>
          <a:lstStyle/>
          <a:p>
            <a:fld id="{804D6616-047C-445B-82D7-A8BE044CA00C}" type="slidenum">
              <a:rPr lang="fr-FR" smtClean="0"/>
              <a:t>8</a:t>
            </a:fld>
            <a:endParaRPr lang="fr-FR"/>
          </a:p>
        </p:txBody>
      </p:sp>
    </p:spTree>
    <p:extLst>
      <p:ext uri="{BB962C8B-B14F-4D97-AF65-F5344CB8AC3E}">
        <p14:creationId xmlns:p14="http://schemas.microsoft.com/office/powerpoint/2010/main" val="2273726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08EFD-B585-9E7C-8009-7115DE0A8F5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936B15-34FE-CDDA-8AB9-428811F32A4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5A47677-09FD-5DDB-BE36-CF95EF0C8D5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6292999-0125-7A43-6888-A746329914B7}"/>
              </a:ext>
            </a:extLst>
          </p:cNvPr>
          <p:cNvSpPr>
            <a:spLocks noGrp="1"/>
          </p:cNvSpPr>
          <p:nvPr>
            <p:ph type="sldNum" sz="quarter" idx="5"/>
          </p:nvPr>
        </p:nvSpPr>
        <p:spPr/>
        <p:txBody>
          <a:bodyPr/>
          <a:lstStyle/>
          <a:p>
            <a:fld id="{804D6616-047C-445B-82D7-A8BE044CA00C}" type="slidenum">
              <a:rPr lang="fr-FR" smtClean="0"/>
              <a:t>9</a:t>
            </a:fld>
            <a:endParaRPr lang="fr-FR"/>
          </a:p>
        </p:txBody>
      </p:sp>
    </p:spTree>
    <p:extLst>
      <p:ext uri="{BB962C8B-B14F-4D97-AF65-F5344CB8AC3E}">
        <p14:creationId xmlns:p14="http://schemas.microsoft.com/office/powerpoint/2010/main" val="1940344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A28C8-6175-B04E-BD0B-6823A89E8B4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8449375-FBBA-1477-8B31-8581DBC41E2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1F02671-7AFC-F9BB-A876-C099AA656CF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E0B626B-94D8-48E0-1734-04CE511A7075}"/>
              </a:ext>
            </a:extLst>
          </p:cNvPr>
          <p:cNvSpPr>
            <a:spLocks noGrp="1"/>
          </p:cNvSpPr>
          <p:nvPr>
            <p:ph type="sldNum" sz="quarter" idx="5"/>
          </p:nvPr>
        </p:nvSpPr>
        <p:spPr/>
        <p:txBody>
          <a:bodyPr/>
          <a:lstStyle/>
          <a:p>
            <a:fld id="{804D6616-047C-445B-82D7-A8BE044CA00C}" type="slidenum">
              <a:rPr lang="fr-FR" smtClean="0"/>
              <a:t>10</a:t>
            </a:fld>
            <a:endParaRPr lang="fr-FR"/>
          </a:p>
        </p:txBody>
      </p:sp>
    </p:spTree>
    <p:extLst>
      <p:ext uri="{BB962C8B-B14F-4D97-AF65-F5344CB8AC3E}">
        <p14:creationId xmlns:p14="http://schemas.microsoft.com/office/powerpoint/2010/main" val="1225943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7E1D7-2F08-C58A-43B3-9D4C725E319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62760E8-3A85-F180-3A2C-F88D3154623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910F590-AE08-C28E-CAF6-DAD181EDD8D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53491A9-1E1B-6287-48EE-545F354487BF}"/>
              </a:ext>
            </a:extLst>
          </p:cNvPr>
          <p:cNvSpPr>
            <a:spLocks noGrp="1"/>
          </p:cNvSpPr>
          <p:nvPr>
            <p:ph type="sldNum" sz="quarter" idx="5"/>
          </p:nvPr>
        </p:nvSpPr>
        <p:spPr/>
        <p:txBody>
          <a:bodyPr/>
          <a:lstStyle/>
          <a:p>
            <a:fld id="{804D6616-047C-445B-82D7-A8BE044CA00C}" type="slidenum">
              <a:rPr lang="fr-FR" smtClean="0"/>
              <a:t>11</a:t>
            </a:fld>
            <a:endParaRPr lang="fr-FR"/>
          </a:p>
        </p:txBody>
      </p:sp>
    </p:spTree>
    <p:extLst>
      <p:ext uri="{BB962C8B-B14F-4D97-AF65-F5344CB8AC3E}">
        <p14:creationId xmlns:p14="http://schemas.microsoft.com/office/powerpoint/2010/main" val="533641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E34FA-9FFC-AB47-56AD-6107B14BA44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BC91A76-92F3-EA79-3ACE-F2C1FA459FA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2922F7B-EA56-8083-C99C-68C2BBFCACA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3C6A645-DB57-1B36-2252-9BE17997DDDF}"/>
              </a:ext>
            </a:extLst>
          </p:cNvPr>
          <p:cNvSpPr>
            <a:spLocks noGrp="1"/>
          </p:cNvSpPr>
          <p:nvPr>
            <p:ph type="sldNum" sz="quarter" idx="5"/>
          </p:nvPr>
        </p:nvSpPr>
        <p:spPr/>
        <p:txBody>
          <a:bodyPr/>
          <a:lstStyle/>
          <a:p>
            <a:fld id="{804D6616-047C-445B-82D7-A8BE044CA00C}" type="slidenum">
              <a:rPr lang="fr-FR" smtClean="0"/>
              <a:t>12</a:t>
            </a:fld>
            <a:endParaRPr lang="fr-FR"/>
          </a:p>
        </p:txBody>
      </p:sp>
    </p:spTree>
    <p:extLst>
      <p:ext uri="{BB962C8B-B14F-4D97-AF65-F5344CB8AC3E}">
        <p14:creationId xmlns:p14="http://schemas.microsoft.com/office/powerpoint/2010/main" val="3259575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06F03-52F1-A5A1-03AF-6404787C4C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5185293-4F0D-78A9-8570-E61ABE5A0F9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E5FC675-0B11-114C-AFBD-3A8BDC636CB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8658081-CCF5-CCFD-5A4D-BA0051CBA2E9}"/>
              </a:ext>
            </a:extLst>
          </p:cNvPr>
          <p:cNvSpPr>
            <a:spLocks noGrp="1"/>
          </p:cNvSpPr>
          <p:nvPr>
            <p:ph type="sldNum" sz="quarter" idx="5"/>
          </p:nvPr>
        </p:nvSpPr>
        <p:spPr/>
        <p:txBody>
          <a:bodyPr/>
          <a:lstStyle/>
          <a:p>
            <a:fld id="{804D6616-047C-445B-82D7-A8BE044CA00C}" type="slidenum">
              <a:rPr lang="fr-FR" smtClean="0"/>
              <a:t>13</a:t>
            </a:fld>
            <a:endParaRPr lang="fr-FR"/>
          </a:p>
        </p:txBody>
      </p:sp>
    </p:spTree>
    <p:extLst>
      <p:ext uri="{BB962C8B-B14F-4D97-AF65-F5344CB8AC3E}">
        <p14:creationId xmlns:p14="http://schemas.microsoft.com/office/powerpoint/2010/main" val="1814774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45F6E-EAD8-2035-2078-116043A1B95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91D3A75-2443-AAC8-FCD2-97E92AB5F67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6CA2233-3206-7137-4178-3A38D7867E1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3A0EC67-8C62-F8B3-CE05-C367FBCFAE87}"/>
              </a:ext>
            </a:extLst>
          </p:cNvPr>
          <p:cNvSpPr>
            <a:spLocks noGrp="1"/>
          </p:cNvSpPr>
          <p:nvPr>
            <p:ph type="sldNum" sz="quarter" idx="5"/>
          </p:nvPr>
        </p:nvSpPr>
        <p:spPr/>
        <p:txBody>
          <a:bodyPr/>
          <a:lstStyle/>
          <a:p>
            <a:fld id="{804D6616-047C-445B-82D7-A8BE044CA00C}" type="slidenum">
              <a:rPr lang="fr-FR" smtClean="0"/>
              <a:t>14</a:t>
            </a:fld>
            <a:endParaRPr lang="fr-FR"/>
          </a:p>
        </p:txBody>
      </p:sp>
    </p:spTree>
    <p:extLst>
      <p:ext uri="{BB962C8B-B14F-4D97-AF65-F5344CB8AC3E}">
        <p14:creationId xmlns:p14="http://schemas.microsoft.com/office/powerpoint/2010/main" val="3596292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04D6616-047C-445B-82D7-A8BE044CA00C}" type="slidenum">
              <a:rPr lang="fr-FR" smtClean="0"/>
              <a:t>15</a:t>
            </a:fld>
            <a:endParaRPr lang="fr-FR"/>
          </a:p>
        </p:txBody>
      </p:sp>
    </p:spTree>
    <p:extLst>
      <p:ext uri="{BB962C8B-B14F-4D97-AF65-F5344CB8AC3E}">
        <p14:creationId xmlns:p14="http://schemas.microsoft.com/office/powerpoint/2010/main" val="787984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804D6616-047C-445B-82D7-A8BE044CA00C}" type="slidenum">
              <a:rPr lang="fr-FR" smtClean="0"/>
              <a:t>16</a:t>
            </a:fld>
            <a:endParaRPr lang="fr-FR"/>
          </a:p>
        </p:txBody>
      </p:sp>
    </p:spTree>
    <p:extLst>
      <p:ext uri="{BB962C8B-B14F-4D97-AF65-F5344CB8AC3E}">
        <p14:creationId xmlns:p14="http://schemas.microsoft.com/office/powerpoint/2010/main" val="28063036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A013C-F024-B922-20B9-53A61C12CD9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FBE0727-7787-BED3-850E-DAD6B0597D1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CAB7303-7CAB-C07C-FC69-9A954DB208C7}"/>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FA5D1B4-96B1-FBC6-EBC2-EE7DC8724B73}"/>
              </a:ext>
            </a:extLst>
          </p:cNvPr>
          <p:cNvSpPr>
            <a:spLocks noGrp="1"/>
          </p:cNvSpPr>
          <p:nvPr>
            <p:ph type="sldNum" sz="quarter" idx="5"/>
          </p:nvPr>
        </p:nvSpPr>
        <p:spPr/>
        <p:txBody>
          <a:bodyPr/>
          <a:lstStyle/>
          <a:p>
            <a:fld id="{804D6616-047C-445B-82D7-A8BE044CA00C}" type="slidenum">
              <a:rPr lang="fr-FR" smtClean="0"/>
              <a:t>17</a:t>
            </a:fld>
            <a:endParaRPr lang="fr-FR"/>
          </a:p>
        </p:txBody>
      </p:sp>
    </p:spTree>
    <p:extLst>
      <p:ext uri="{BB962C8B-B14F-4D97-AF65-F5344CB8AC3E}">
        <p14:creationId xmlns:p14="http://schemas.microsoft.com/office/powerpoint/2010/main" val="33718261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D8C7D-01F3-2CDC-1DA5-A11414E6A92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4ADC183-52F4-FD99-65AF-F0BC464609F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9BC1E35-537F-9ABF-AF6E-C8E29D09A898}"/>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B24C4F9-9AF4-96E2-7C2F-AF2ED9A00A6A}"/>
              </a:ext>
            </a:extLst>
          </p:cNvPr>
          <p:cNvSpPr>
            <a:spLocks noGrp="1"/>
          </p:cNvSpPr>
          <p:nvPr>
            <p:ph type="sldNum" sz="quarter" idx="5"/>
          </p:nvPr>
        </p:nvSpPr>
        <p:spPr/>
        <p:txBody>
          <a:bodyPr/>
          <a:lstStyle/>
          <a:p>
            <a:fld id="{804D6616-047C-445B-82D7-A8BE044CA00C}" type="slidenum">
              <a:rPr lang="fr-FR" smtClean="0"/>
              <a:t>18</a:t>
            </a:fld>
            <a:endParaRPr lang="fr-FR"/>
          </a:p>
        </p:txBody>
      </p:sp>
    </p:spTree>
    <p:extLst>
      <p:ext uri="{BB962C8B-B14F-4D97-AF65-F5344CB8AC3E}">
        <p14:creationId xmlns:p14="http://schemas.microsoft.com/office/powerpoint/2010/main" val="1916523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17/03/2025</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4.emf"/></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04226" y="1309911"/>
            <a:ext cx="3054555" cy="3594131"/>
          </a:xfrm>
          <a:prstGeom prst="rect">
            <a:avLst/>
          </a:prstGeom>
          <a:ln w="76200">
            <a:noFill/>
          </a:ln>
        </p:spPr>
      </p:pic>
      <p:sp>
        <p:nvSpPr>
          <p:cNvPr id="5" name="Espace réservé du contenu 4"/>
          <p:cNvSpPr>
            <a:spLocks noGrp="1"/>
          </p:cNvSpPr>
          <p:nvPr>
            <p:ph idx="1"/>
          </p:nvPr>
        </p:nvSpPr>
        <p:spPr>
          <a:xfrm>
            <a:off x="262787" y="1475715"/>
            <a:ext cx="8881213" cy="5047188"/>
          </a:xfrm>
        </p:spPr>
        <p:txBody>
          <a:bodyPr>
            <a:noAutofit/>
          </a:bodyPr>
          <a:lstStyle/>
          <a:p>
            <a:pPr marL="355600" lvl="0" indent="-355600" algn="just" defTabSz="914400">
              <a:spcBef>
                <a:spcPts val="1107"/>
              </a:spcBef>
              <a:buClr>
                <a:srgbClr val="C0504D"/>
              </a:buClr>
              <a:buSzPct val="100000"/>
              <a:buNone/>
            </a:pPr>
            <a:r>
              <a:rPr lang="fr-FR" altLang="fr-FR" sz="1600" i="1" dirty="0">
                <a:solidFill>
                  <a:srgbClr val="333399"/>
                </a:solidFill>
                <a:latin typeface="Trebuchet MS" panose="020B0603020202020204" pitchFamily="34" charset="0"/>
              </a:rPr>
              <a:t>Pétitionnaire :</a:t>
            </a:r>
            <a:r>
              <a:rPr lang="fr-FR" altLang="fr-FR" sz="1600" dirty="0">
                <a:solidFill>
                  <a:srgbClr val="333399"/>
                </a:solidFill>
                <a:latin typeface="Trebuchet MS" panose="020B0603020202020204" pitchFamily="34" charset="0"/>
              </a:rPr>
              <a:t> Pure Salmon France </a:t>
            </a:r>
          </a:p>
          <a:p>
            <a:pPr marL="355600" indent="-355600" algn="just" defTabSz="914400">
              <a:spcBef>
                <a:spcPts val="500"/>
              </a:spcBef>
              <a:buClr>
                <a:srgbClr val="C0504D"/>
              </a:buClr>
              <a:buSzPct val="100000"/>
              <a:buNone/>
            </a:pPr>
            <a:r>
              <a:rPr lang="fr-FR" altLang="fr-FR" sz="1600" i="1" dirty="0">
                <a:solidFill>
                  <a:srgbClr val="333399"/>
                </a:solidFill>
                <a:latin typeface="Trebuchet MS" panose="020B0603020202020204" pitchFamily="34" charset="0"/>
              </a:rPr>
              <a:t>Projet initial : </a:t>
            </a:r>
            <a:r>
              <a:rPr lang="fr-FR" altLang="fr-FR" sz="1600" dirty="0">
                <a:solidFill>
                  <a:srgbClr val="333399"/>
                </a:solidFill>
                <a:latin typeface="Trebuchet MS" panose="020B0603020202020204" pitchFamily="34" charset="0"/>
              </a:rPr>
              <a:t>forage d’exploitation </a:t>
            </a:r>
            <a:r>
              <a:rPr lang="fr-FR" altLang="fr-FR" sz="1600" dirty="0" err="1">
                <a:solidFill>
                  <a:srgbClr val="333399"/>
                </a:solidFill>
                <a:latin typeface="Trebuchet MS" panose="020B0603020202020204" pitchFamily="34" charset="0"/>
              </a:rPr>
              <a:t>Plio</a:t>
            </a:r>
            <a:r>
              <a:rPr lang="fr-FR" altLang="fr-FR" sz="1600" dirty="0">
                <a:solidFill>
                  <a:srgbClr val="333399"/>
                </a:solidFill>
                <a:latin typeface="Trebuchet MS" panose="020B0603020202020204" pitchFamily="34" charset="0"/>
              </a:rPr>
              <a:t>-Quaternaire</a:t>
            </a:r>
          </a:p>
          <a:p>
            <a:pPr marL="355600" lvl="0" indent="-355600" algn="just" defTabSz="914400">
              <a:spcBef>
                <a:spcPts val="500"/>
              </a:spcBef>
              <a:buClr>
                <a:srgbClr val="C0504D"/>
              </a:buClr>
              <a:buSzPct val="100000"/>
              <a:buNone/>
            </a:pPr>
            <a:r>
              <a:rPr lang="fr-FR" altLang="fr-FR" sz="1600" i="1" dirty="0">
                <a:solidFill>
                  <a:srgbClr val="333399"/>
                </a:solidFill>
                <a:latin typeface="Trebuchet MS" panose="020B0603020202020204" pitchFamily="34" charset="0"/>
              </a:rPr>
              <a:t>Projet à terme </a:t>
            </a:r>
            <a:r>
              <a:rPr lang="fr-FR" altLang="fr-FR" sz="1600" dirty="0">
                <a:solidFill>
                  <a:srgbClr val="333399"/>
                </a:solidFill>
                <a:latin typeface="Trebuchet MS" panose="020B0603020202020204" pitchFamily="34" charset="0"/>
              </a:rPr>
              <a:t>: alimenter une ferme aquacole</a:t>
            </a:r>
          </a:p>
          <a:p>
            <a:pPr marL="355600" lvl="0" indent="-355600" algn="just" defTabSz="914400">
              <a:spcBef>
                <a:spcPts val="500"/>
              </a:spcBef>
              <a:buClr>
                <a:srgbClr val="C0504D"/>
              </a:buClr>
              <a:buSzPct val="100000"/>
              <a:buNone/>
            </a:pPr>
            <a:r>
              <a:rPr lang="fr-FR" altLang="fr-FR" sz="1600" i="1" dirty="0">
                <a:solidFill>
                  <a:srgbClr val="333399"/>
                </a:solidFill>
                <a:latin typeface="Trebuchet MS" panose="020B0603020202020204" pitchFamily="34" charset="0"/>
              </a:rPr>
              <a:t>Demande :</a:t>
            </a:r>
            <a:r>
              <a:rPr lang="fr-FR" altLang="fr-FR" sz="1600" dirty="0">
                <a:solidFill>
                  <a:srgbClr val="333399"/>
                </a:solidFill>
                <a:latin typeface="Trebuchet MS" panose="020B0603020202020204" pitchFamily="34" charset="0"/>
              </a:rPr>
              <a:t> DDPP suite aux derniers documents transmis</a:t>
            </a:r>
          </a:p>
          <a:p>
            <a:pPr marL="355600" lvl="0" indent="-355600" algn="just" defTabSz="914400">
              <a:spcBef>
                <a:spcPts val="500"/>
              </a:spcBef>
              <a:buClr>
                <a:srgbClr val="C0504D"/>
              </a:buClr>
              <a:buSzPct val="100000"/>
              <a:buNone/>
            </a:pPr>
            <a:r>
              <a:rPr lang="fr-FR" altLang="fr-FR" sz="1600" i="1" dirty="0">
                <a:solidFill>
                  <a:srgbClr val="333399"/>
                </a:solidFill>
                <a:latin typeface="Trebuchet MS" panose="020B0603020202020204" pitchFamily="34" charset="0"/>
              </a:rPr>
              <a:t>Pièces examinées :</a:t>
            </a:r>
            <a:r>
              <a:rPr lang="fr-FR" altLang="fr-FR" sz="1600" dirty="0">
                <a:solidFill>
                  <a:srgbClr val="333399"/>
                </a:solidFill>
                <a:latin typeface="Trebuchet MS" panose="020B0603020202020204" pitchFamily="34" charset="0"/>
              </a:rPr>
              <a:t> document d’autorisation environnementale </a:t>
            </a:r>
          </a:p>
          <a:p>
            <a:pPr marL="355600" lvl="0" indent="-355600" algn="just" defTabSz="914400">
              <a:spcBef>
                <a:spcPts val="0"/>
              </a:spcBef>
              <a:buClr>
                <a:srgbClr val="C0504D"/>
              </a:buClr>
              <a:buSzPct val="100000"/>
              <a:buNone/>
            </a:pPr>
            <a:r>
              <a:rPr lang="fr-FR" altLang="fr-FR" sz="1600" dirty="0">
                <a:solidFill>
                  <a:srgbClr val="333399"/>
                </a:solidFill>
                <a:latin typeface="Trebuchet MS" panose="020B0603020202020204" pitchFamily="34" charset="0"/>
              </a:rPr>
              <a:t>			(v. mars 2025)</a:t>
            </a:r>
          </a:p>
          <a:p>
            <a:pPr marL="355600" lvl="0" indent="-355600" algn="just" defTabSz="914400">
              <a:spcBef>
                <a:spcPts val="500"/>
              </a:spcBef>
              <a:buClr>
                <a:srgbClr val="C0504D"/>
              </a:buClr>
              <a:buSzPct val="100000"/>
              <a:buNone/>
            </a:pPr>
            <a:r>
              <a:rPr lang="fr-FR" altLang="fr-FR" sz="1600" i="1" dirty="0">
                <a:solidFill>
                  <a:srgbClr val="333399"/>
                </a:solidFill>
                <a:latin typeface="Trebuchet MS" panose="020B0603020202020204" pitchFamily="34" charset="0"/>
              </a:rPr>
              <a:t>Unité de gestion :</a:t>
            </a:r>
            <a:r>
              <a:rPr lang="fr-FR" altLang="fr-FR" sz="1600" dirty="0">
                <a:solidFill>
                  <a:srgbClr val="333399"/>
                </a:solidFill>
                <a:latin typeface="Trebuchet MS" panose="020B0603020202020204" pitchFamily="34" charset="0"/>
              </a:rPr>
              <a:t> </a:t>
            </a:r>
            <a:r>
              <a:rPr lang="fr-FR" altLang="fr-FR" sz="1600" dirty="0" err="1">
                <a:solidFill>
                  <a:srgbClr val="333399"/>
                </a:solidFill>
                <a:latin typeface="Trebuchet MS" panose="020B0603020202020204" pitchFamily="34" charset="0"/>
              </a:rPr>
              <a:t>Plio</a:t>
            </a:r>
            <a:r>
              <a:rPr lang="fr-FR" altLang="fr-FR" sz="1600" dirty="0">
                <a:solidFill>
                  <a:srgbClr val="333399"/>
                </a:solidFill>
                <a:latin typeface="Trebuchet MS" panose="020B0603020202020204" pitchFamily="34" charset="0"/>
              </a:rPr>
              <a:t>-Quaternaire (hors périmètre SAGE) et </a:t>
            </a:r>
          </a:p>
          <a:p>
            <a:pPr marL="355600" lvl="0" indent="-355600" algn="just" defTabSz="914400">
              <a:spcBef>
                <a:spcPts val="0"/>
              </a:spcBef>
              <a:buClr>
                <a:srgbClr val="C0504D"/>
              </a:buClr>
              <a:buSzPct val="100000"/>
              <a:buNone/>
            </a:pPr>
            <a:r>
              <a:rPr lang="fr-FR" altLang="fr-FR" sz="1600" dirty="0">
                <a:solidFill>
                  <a:srgbClr val="333399"/>
                </a:solidFill>
                <a:latin typeface="Trebuchet MS" panose="020B0603020202020204" pitchFamily="34" charset="0"/>
              </a:rPr>
              <a:t>			Eocène Médoc Estuaire</a:t>
            </a:r>
          </a:p>
          <a:p>
            <a:pPr marL="355600" lvl="0" indent="-355600" algn="just" defTabSz="914400">
              <a:spcBef>
                <a:spcPts val="600"/>
              </a:spcBef>
              <a:buClr>
                <a:srgbClr val="C0504D"/>
              </a:buClr>
              <a:buSzPct val="100000"/>
              <a:buNone/>
            </a:pPr>
            <a:endParaRPr lang="fr-FR" altLang="fr-FR" sz="1600" dirty="0">
              <a:solidFill>
                <a:srgbClr val="333399"/>
              </a:solidFill>
              <a:latin typeface="Trebuchet MS" panose="020B0603020202020204" pitchFamily="34" charset="0"/>
            </a:endParaRPr>
          </a:p>
          <a:p>
            <a:pPr marL="355600" lvl="0" indent="-355600" algn="just" defTabSz="914400">
              <a:spcBef>
                <a:spcPts val="600"/>
              </a:spcBef>
              <a:buClr>
                <a:srgbClr val="C0504D"/>
              </a:buClr>
              <a:buSzPct val="100000"/>
              <a:buNone/>
            </a:pPr>
            <a:endParaRPr lang="fr-FR" altLang="fr-FR" sz="400" dirty="0">
              <a:solidFill>
                <a:srgbClr val="333399"/>
              </a:solidFill>
              <a:latin typeface="Trebuchet MS" panose="020B0603020202020204" pitchFamily="34" charset="0"/>
            </a:endParaRPr>
          </a:p>
          <a:p>
            <a:pPr marL="355600" lvl="0" indent="-355600" algn="just" defTabSz="914400">
              <a:spcBef>
                <a:spcPts val="600"/>
              </a:spcBef>
              <a:buClr>
                <a:srgbClr val="C0504D"/>
              </a:buClr>
              <a:buSzPct val="100000"/>
              <a:buNone/>
            </a:pPr>
            <a:r>
              <a:rPr lang="fr-FR" altLang="fr-FR" sz="1600" dirty="0">
                <a:solidFill>
                  <a:srgbClr val="333399"/>
                </a:solidFill>
                <a:latin typeface="Trebuchet MS" panose="020B0603020202020204" pitchFamily="34" charset="0"/>
              </a:rPr>
              <a:t>Rappel des contributions émises :</a:t>
            </a:r>
          </a:p>
          <a:p>
            <a:pPr marL="720725" algn="just" defTabSz="914400">
              <a:spcBef>
                <a:spcPts val="200"/>
              </a:spcBef>
              <a:buClr>
                <a:schemeClr val="accent6">
                  <a:lumMod val="75000"/>
                </a:schemeClr>
              </a:buClr>
              <a:buSzPct val="100000"/>
            </a:pPr>
            <a:r>
              <a:rPr lang="fr-FR" altLang="fr-FR" sz="1600" dirty="0">
                <a:solidFill>
                  <a:srgbClr val="333399"/>
                </a:solidFill>
                <a:latin typeface="Trebuchet MS" panose="020B0603020202020204" pitchFamily="34" charset="0"/>
              </a:rPr>
              <a:t>Avis de non compatibilité du projet de forage à l’Eocène (2022-019)</a:t>
            </a:r>
          </a:p>
          <a:p>
            <a:pPr marL="720725" algn="just" defTabSz="914400">
              <a:spcBef>
                <a:spcPts val="200"/>
              </a:spcBef>
              <a:buClr>
                <a:schemeClr val="accent6">
                  <a:lumMod val="75000"/>
                </a:schemeClr>
              </a:buClr>
              <a:buSzPct val="100000"/>
            </a:pPr>
            <a:r>
              <a:rPr lang="fr-FR" altLang="fr-FR" sz="1600" dirty="0">
                <a:solidFill>
                  <a:srgbClr val="333399"/>
                </a:solidFill>
                <a:latin typeface="Trebuchet MS" panose="020B0603020202020204" pitchFamily="34" charset="0"/>
              </a:rPr>
              <a:t>Avis de non compatibilité du projet de forage au Plio-Quaternaire (2022-041)</a:t>
            </a:r>
          </a:p>
          <a:p>
            <a:pPr marL="720725" algn="just" defTabSz="914400">
              <a:spcBef>
                <a:spcPts val="200"/>
              </a:spcBef>
              <a:buClr>
                <a:schemeClr val="accent6">
                  <a:lumMod val="75000"/>
                </a:schemeClr>
              </a:buClr>
              <a:buSzPct val="100000"/>
            </a:pPr>
            <a:r>
              <a:rPr lang="fr-FR" altLang="fr-FR" sz="1600" dirty="0">
                <a:solidFill>
                  <a:srgbClr val="333399"/>
                </a:solidFill>
                <a:latin typeface="Trebuchet MS" panose="020B0603020202020204" pitchFamily="34" charset="0"/>
              </a:rPr>
              <a:t>Analyse du dossier de déclaration de forage (2022-066)</a:t>
            </a:r>
          </a:p>
          <a:p>
            <a:pPr marL="720725" algn="just" defTabSz="914400">
              <a:spcBef>
                <a:spcPts val="200"/>
              </a:spcBef>
              <a:buClr>
                <a:schemeClr val="accent6">
                  <a:lumMod val="75000"/>
                </a:schemeClr>
              </a:buClr>
              <a:buSzPct val="100000"/>
            </a:pPr>
            <a:r>
              <a:rPr lang="fr-FR" altLang="fr-FR" sz="1600" dirty="0">
                <a:solidFill>
                  <a:srgbClr val="333399"/>
                </a:solidFill>
                <a:latin typeface="Trebuchet MS" panose="020B0603020202020204" pitchFamily="34" charset="0"/>
              </a:rPr>
              <a:t>Avis sur le projet de forages de reconnaissance (2022-077)</a:t>
            </a:r>
          </a:p>
          <a:p>
            <a:pPr marL="720725" algn="just" defTabSz="914400">
              <a:spcBef>
                <a:spcPts val="200"/>
              </a:spcBef>
              <a:buClr>
                <a:schemeClr val="accent6">
                  <a:lumMod val="75000"/>
                </a:schemeClr>
              </a:buClr>
              <a:buSzPct val="100000"/>
            </a:pPr>
            <a:r>
              <a:rPr lang="fr-FR" altLang="fr-FR" sz="1600" dirty="0">
                <a:solidFill>
                  <a:srgbClr val="333399"/>
                </a:solidFill>
                <a:latin typeface="Trebuchet MS" panose="020B0603020202020204" pitchFamily="34" charset="0"/>
              </a:rPr>
              <a:t>Avis de non complétude du dossier (2023-021)</a:t>
            </a:r>
          </a:p>
          <a:p>
            <a:pPr marL="720725" algn="just" defTabSz="914400">
              <a:spcBef>
                <a:spcPts val="200"/>
              </a:spcBef>
              <a:buClr>
                <a:schemeClr val="accent6">
                  <a:lumMod val="75000"/>
                </a:schemeClr>
              </a:buClr>
              <a:buSzPct val="100000"/>
            </a:pPr>
            <a:r>
              <a:rPr lang="fr-FR" altLang="fr-FR" sz="1600" dirty="0">
                <a:solidFill>
                  <a:srgbClr val="333399"/>
                </a:solidFill>
                <a:latin typeface="Trebuchet MS" panose="020B0603020202020204" pitchFamily="34" charset="0"/>
              </a:rPr>
              <a:t>Avis de non complétude du dossier et défavorable au projet (2023-081)</a:t>
            </a:r>
          </a:p>
          <a:p>
            <a:pPr marL="720725" algn="just" defTabSz="914400">
              <a:spcBef>
                <a:spcPts val="200"/>
              </a:spcBef>
              <a:buClr>
                <a:schemeClr val="accent6">
                  <a:lumMod val="75000"/>
                </a:schemeClr>
              </a:buClr>
              <a:buSzPct val="100000"/>
            </a:pPr>
            <a:r>
              <a:rPr lang="fr-FR" altLang="fr-FR" sz="1600" b="1" dirty="0">
                <a:solidFill>
                  <a:srgbClr val="333399"/>
                </a:solidFill>
                <a:latin typeface="Trebuchet MS" panose="020B0603020202020204" pitchFamily="34" charset="0"/>
              </a:rPr>
              <a:t>Avis de compatibilité sous réserve d’expertises (2024-017)</a:t>
            </a:r>
            <a:endParaRPr lang="fr-FR" altLang="fr-FR" sz="1700" b="1" dirty="0">
              <a:solidFill>
                <a:srgbClr val="333399"/>
              </a:solidFill>
              <a:latin typeface="Trebuchet MS" panose="020B0603020202020204" pitchFamily="34" charset="0"/>
            </a:endParaRP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7" name="Forme libre 6"/>
          <p:cNvSpPr/>
          <p:nvPr/>
        </p:nvSpPr>
        <p:spPr>
          <a:xfrm rot="21304624">
            <a:off x="3628403" y="1479140"/>
            <a:ext cx="3054849" cy="127888"/>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 name="connsiteX0" fmla="*/ 0 w 1374700"/>
              <a:gd name="connsiteY0" fmla="*/ 141257 h 18478378"/>
              <a:gd name="connsiteX1" fmla="*/ 1374700 w 1374700"/>
              <a:gd name="connsiteY1" fmla="*/ 18478378 h 18478378"/>
              <a:gd name="connsiteX0" fmla="*/ 0 w 1546423"/>
              <a:gd name="connsiteY0" fmla="*/ 82159 h 27227618"/>
              <a:gd name="connsiteX1" fmla="*/ 1546423 w 1546423"/>
              <a:gd name="connsiteY1" fmla="*/ 27227618 h 27227618"/>
              <a:gd name="connsiteX0" fmla="*/ 0 w 1546423"/>
              <a:gd name="connsiteY0" fmla="*/ 143135 h 27288594"/>
              <a:gd name="connsiteX1" fmla="*/ 1546423 w 1546423"/>
              <a:gd name="connsiteY1" fmla="*/ 27288594 h 27288594"/>
              <a:gd name="connsiteX0" fmla="*/ 0 w 1372655"/>
              <a:gd name="connsiteY0" fmla="*/ 186945 h 24396292"/>
              <a:gd name="connsiteX1" fmla="*/ 1372655 w 1372655"/>
              <a:gd name="connsiteY1" fmla="*/ 24396291 h 24396292"/>
            </a:gdLst>
            <a:ahLst/>
            <a:cxnLst>
              <a:cxn ang="0">
                <a:pos x="connsiteX0" y="connsiteY0"/>
              </a:cxn>
              <a:cxn ang="0">
                <a:pos x="connsiteX1" y="connsiteY1"/>
              </a:cxn>
            </a:cxnLst>
            <a:rect l="l" t="t" r="r" b="b"/>
            <a:pathLst>
              <a:path w="1372655" h="24396292">
                <a:moveTo>
                  <a:pt x="0" y="186945"/>
                </a:moveTo>
                <a:cubicBezTo>
                  <a:pt x="1003268" y="-1324199"/>
                  <a:pt x="1224690" y="6287817"/>
                  <a:pt x="1372655" y="24396291"/>
                </a:cubicBezTo>
              </a:path>
            </a:pathLst>
          </a:custGeom>
          <a:noFill/>
          <a:ln w="63500">
            <a:solidFill>
              <a:srgbClr val="0070C0"/>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2">
            <a:extLst>
              <a:ext uri="{FF2B5EF4-FFF2-40B4-BE49-F238E27FC236}">
                <a16:creationId xmlns:a16="http://schemas.microsoft.com/office/drawing/2014/main" id="{6A61DF12-C3C3-4D82-A444-FE655867FD1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2200" b="1" dirty="0">
                <a:solidFill>
                  <a:srgbClr val="0077D4"/>
                </a:solidFill>
              </a:rPr>
              <a:t>Le Verdon sur Mer</a:t>
            </a: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367645" y="1386999"/>
            <a:ext cx="8550112" cy="5040961"/>
          </a:xfrm>
        </p:spPr>
        <p:txBody>
          <a:bodyPr>
            <a:noAutofit/>
          </a:bodyPr>
          <a:lstStyle/>
          <a:p>
            <a:pPr marL="0" indent="0" algn="just">
              <a:buNone/>
            </a:pPr>
            <a:r>
              <a:rPr lang="fr-FR" sz="1800" dirty="0"/>
              <a:t>Malgré les insuffisances de l'étude, il est admis que :</a:t>
            </a:r>
          </a:p>
          <a:p>
            <a:pPr algn="just"/>
            <a:r>
              <a:rPr lang="fr-FR" sz="1800" dirty="0"/>
              <a:t>le </a:t>
            </a:r>
            <a:r>
              <a:rPr lang="fr-FR" sz="1800" dirty="0">
                <a:highlight>
                  <a:srgbClr val="FFFF00"/>
                </a:highlight>
              </a:rPr>
              <a:t>réservoir de l'Eocène a bien été traversé</a:t>
            </a:r>
            <a:r>
              <a:rPr lang="fr-FR" sz="1800" dirty="0"/>
              <a:t> à l'occasion de l'approfondissement du piézomètre ;</a:t>
            </a:r>
          </a:p>
          <a:p>
            <a:pPr algn="just"/>
            <a:r>
              <a:rPr lang="fr-FR" sz="1800" dirty="0"/>
              <a:t>les conditions de gisement de la ressource au droit du site de Gare à Terre, avec des formations peu perméables à imperméables au-dessus de la partie réservoir de l'Eocène, limitent l'incidence des pompages au </a:t>
            </a:r>
            <a:r>
              <a:rPr lang="fr-FR" sz="1800" dirty="0" err="1"/>
              <a:t>Plio</a:t>
            </a:r>
            <a:r>
              <a:rPr lang="fr-FR" sz="1800" dirty="0"/>
              <a:t>-Quaternaire captif sur la ressource de l'Eocène.</a:t>
            </a:r>
          </a:p>
          <a:p>
            <a:pPr marL="0" indent="0" algn="just">
              <a:buNone/>
            </a:pPr>
            <a:r>
              <a:rPr lang="fr-FR" sz="1800" dirty="0"/>
              <a:t>En revanche, bien que peu probable, </a:t>
            </a:r>
            <a:r>
              <a:rPr lang="fr-FR" sz="1800" dirty="0">
                <a:highlight>
                  <a:srgbClr val="FFFF00"/>
                </a:highlight>
              </a:rPr>
              <a:t>une influence des pompages au </a:t>
            </a:r>
            <a:r>
              <a:rPr lang="fr-FR" sz="1800" dirty="0" err="1">
                <a:highlight>
                  <a:srgbClr val="FFFF00"/>
                </a:highlight>
              </a:rPr>
              <a:t>Plio</a:t>
            </a:r>
            <a:r>
              <a:rPr lang="fr-FR" sz="1800" dirty="0">
                <a:highlight>
                  <a:srgbClr val="FFFF00"/>
                </a:highlight>
              </a:rPr>
              <a:t>-Quaternaire sur l'Eocène reste possible</a:t>
            </a:r>
            <a:r>
              <a:rPr lang="fr-FR" sz="1800" dirty="0"/>
              <a:t> à la faveur d'une réduction de l'épaisseur, voire de la disparition, à proximité du site, des formations qui jouent le rôle d'éponte entre les réservoirs concernés.</a:t>
            </a:r>
          </a:p>
          <a:p>
            <a:pPr marL="0" indent="0" algn="just">
              <a:buNone/>
            </a:pPr>
            <a:r>
              <a:rPr lang="fr-FR" sz="1800" dirty="0">
                <a:solidFill>
                  <a:srgbClr val="1341A1"/>
                </a:solidFill>
              </a:rPr>
              <a:t>Une telle influence suppose à la fois une continuité hydraulique des deux réservoirs et une incidence des pompages au Plio-Quaternaire dans les zones où existe cette continuité, ce qui renvoie à la question de l'incidence de l'exploitation sur la nappe du Plio-Quaternaire.</a:t>
            </a:r>
          </a:p>
        </p:txBody>
      </p:sp>
      <p:sp>
        <p:nvSpPr>
          <p:cNvPr id="7" name="Rectangle 2">
            <a:extLst>
              <a:ext uri="{FF2B5EF4-FFF2-40B4-BE49-F238E27FC236}">
                <a16:creationId xmlns:a16="http://schemas.microsoft.com/office/drawing/2014/main" id="{541AB7BE-CA98-06B7-B5D5-10DDF94E4C4B}"/>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t>Avis 2024-017 de la CLE du 13 mai 2024</a:t>
            </a:r>
            <a:endParaRPr lang="fr-FR" sz="2200" b="1" dirty="0">
              <a:solidFill>
                <a:srgbClr val="0077D4"/>
              </a:solidFill>
            </a:endParaRPr>
          </a:p>
        </p:txBody>
      </p:sp>
    </p:spTree>
    <p:extLst>
      <p:ext uri="{BB962C8B-B14F-4D97-AF65-F5344CB8AC3E}">
        <p14:creationId xmlns:p14="http://schemas.microsoft.com/office/powerpoint/2010/main" val="224398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173B7-0E56-673A-61F2-C41EB3CDB7F6}"/>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2E6DEA1C-5FBE-7CB6-851A-E6D8834FBC39}"/>
              </a:ext>
            </a:extLst>
          </p:cNvPr>
          <p:cNvSpPr>
            <a:spLocks noGrp="1"/>
          </p:cNvSpPr>
          <p:nvPr>
            <p:ph idx="1"/>
          </p:nvPr>
        </p:nvSpPr>
        <p:spPr>
          <a:xfrm>
            <a:off x="296944" y="1355732"/>
            <a:ext cx="8550112" cy="3769463"/>
          </a:xfrm>
        </p:spPr>
        <p:txBody>
          <a:bodyPr>
            <a:noAutofit/>
          </a:bodyPr>
          <a:lstStyle/>
          <a:p>
            <a:pPr marL="0" indent="0" algn="just">
              <a:spcBef>
                <a:spcPts val="1200"/>
              </a:spcBef>
              <a:buNone/>
            </a:pPr>
            <a:r>
              <a:rPr lang="fr-FR" sz="1800" dirty="0">
                <a:solidFill>
                  <a:srgbClr val="1341A1"/>
                </a:solidFill>
              </a:rPr>
              <a:t>Dans ces conditions, la question de l'incidence sur la nappe du Plio-Quaternaire captive de son exploitation est primordiale, notamment en matière de profondeur et d'extension de la dépression générée.</a:t>
            </a:r>
          </a:p>
          <a:p>
            <a:pPr marL="0" indent="0" algn="just">
              <a:spcBef>
                <a:spcPts val="1200"/>
              </a:spcBef>
              <a:buNone/>
            </a:pPr>
            <a:r>
              <a:rPr lang="fr-FR" sz="1800" dirty="0"/>
              <a:t>Compte tenu des remarques et questions formulées précédemment, la nappe du Plio-Quaternaire étant située hors du périmètre du SAGE des Nappes profondes de Gironde, il apparaitrait utile de </a:t>
            </a:r>
            <a:r>
              <a:rPr lang="fr-FR" sz="1800" dirty="0">
                <a:highlight>
                  <a:srgbClr val="FFFF00"/>
                </a:highlight>
              </a:rPr>
              <a:t>soumettre cet aspect du projet à l'expertise du BRGM </a:t>
            </a:r>
            <a:r>
              <a:rPr lang="fr-FR" sz="1800" dirty="0"/>
              <a:t>dans le cadre de ses missions d'appui à la Police de l'eau.</a:t>
            </a:r>
          </a:p>
          <a:p>
            <a:pPr marL="0" indent="0" algn="just">
              <a:spcBef>
                <a:spcPts val="1200"/>
              </a:spcBef>
              <a:buNone/>
            </a:pPr>
            <a:r>
              <a:rPr lang="fr-FR" sz="1800" dirty="0"/>
              <a:t>En conclusion, en l’état des données et connaissances, et malgré l'influence des pompages mesurée dans le piézomètre à l'Eocène, il semble que le projet d’exploitation de la nappe captive au sein des formations du </a:t>
            </a:r>
            <a:r>
              <a:rPr lang="fr-FR" sz="1800" dirty="0" err="1"/>
              <a:t>Plio</a:t>
            </a:r>
            <a:r>
              <a:rPr lang="fr-FR" sz="1800" dirty="0"/>
              <a:t>-Quaternaire sur le site de Gare à Terre n’aura pas d’incidence notable sur les nappes du périmètre du SAGE des Nappes profondes de Gironde.</a:t>
            </a:r>
          </a:p>
          <a:p>
            <a:pPr marL="0" indent="0" algn="just">
              <a:spcBef>
                <a:spcPts val="1200"/>
              </a:spcBef>
              <a:buNone/>
            </a:pPr>
            <a:r>
              <a:rPr lang="fr-FR" sz="1800" dirty="0"/>
              <a:t>Le projet d’exploitation </a:t>
            </a:r>
            <a:r>
              <a:rPr lang="fr-FR" sz="1800" dirty="0">
                <a:highlight>
                  <a:srgbClr val="FFFF00"/>
                </a:highlight>
              </a:rPr>
              <a:t>pourrait donc être jugé compatible avec le SAGE sous réserve des résultats de l’expertise</a:t>
            </a:r>
            <a:r>
              <a:rPr lang="fr-FR" sz="1800" dirty="0"/>
              <a:t>, par le BRGM, </a:t>
            </a:r>
            <a:r>
              <a:rPr lang="fr-FR" sz="1800" dirty="0">
                <a:highlight>
                  <a:srgbClr val="FFFF00"/>
                </a:highlight>
              </a:rPr>
              <a:t>des incidences annoncées</a:t>
            </a:r>
            <a:r>
              <a:rPr lang="fr-FR" sz="1800" dirty="0"/>
              <a:t> sur la nappe captive du </a:t>
            </a:r>
            <a:r>
              <a:rPr lang="fr-FR" sz="1800" dirty="0" err="1"/>
              <a:t>Plio</a:t>
            </a:r>
            <a:r>
              <a:rPr lang="fr-FR" sz="1800" dirty="0"/>
              <a:t>-Quaternaire.</a:t>
            </a:r>
            <a:endParaRPr lang="fr-FR" sz="1800" dirty="0">
              <a:solidFill>
                <a:srgbClr val="1341A1"/>
              </a:solidFill>
            </a:endParaRPr>
          </a:p>
        </p:txBody>
      </p:sp>
      <p:sp>
        <p:nvSpPr>
          <p:cNvPr id="7" name="Rectangle 2">
            <a:extLst>
              <a:ext uri="{FF2B5EF4-FFF2-40B4-BE49-F238E27FC236}">
                <a16:creationId xmlns:a16="http://schemas.microsoft.com/office/drawing/2014/main" id="{6EB4327C-2F47-AE8C-E90C-7D38A1A716CF}"/>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t>Avis 2024-017 de la CLE du 13 mai 2024</a:t>
            </a:r>
            <a:endParaRPr lang="fr-FR" sz="2200" b="1" dirty="0">
              <a:solidFill>
                <a:srgbClr val="0077D4"/>
              </a:solidFill>
            </a:endParaRPr>
          </a:p>
        </p:txBody>
      </p:sp>
    </p:spTree>
    <p:extLst>
      <p:ext uri="{BB962C8B-B14F-4D97-AF65-F5344CB8AC3E}">
        <p14:creationId xmlns:p14="http://schemas.microsoft.com/office/powerpoint/2010/main" val="2760522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2518B-F195-2889-E619-6658F6A7C1B5}"/>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38DAC260-D3BC-EB2F-5972-D5E8DF5E313E}"/>
              </a:ext>
            </a:extLst>
          </p:cNvPr>
          <p:cNvSpPr>
            <a:spLocks noGrp="1"/>
          </p:cNvSpPr>
          <p:nvPr>
            <p:ph idx="1"/>
          </p:nvPr>
        </p:nvSpPr>
        <p:spPr>
          <a:xfrm>
            <a:off x="367645" y="1386999"/>
            <a:ext cx="8550112" cy="5040961"/>
          </a:xfrm>
        </p:spPr>
        <p:txBody>
          <a:bodyPr>
            <a:noAutofit/>
          </a:bodyPr>
          <a:lstStyle/>
          <a:p>
            <a:pPr algn="just">
              <a:lnSpc>
                <a:spcPct val="250000"/>
              </a:lnSpc>
              <a:buClr>
                <a:schemeClr val="accent6">
                  <a:lumMod val="75000"/>
                </a:schemeClr>
              </a:buClr>
              <a:buSzPct val="120000"/>
            </a:pPr>
            <a:r>
              <a:rPr lang="fr-FR" sz="1600" dirty="0">
                <a:solidFill>
                  <a:srgbClr val="1341A1"/>
                </a:solidFill>
              </a:rPr>
              <a:t>Avril 2024 : incidence de 3 cm à l’Eocène</a:t>
            </a:r>
          </a:p>
          <a:p>
            <a:pPr algn="just">
              <a:lnSpc>
                <a:spcPct val="250000"/>
              </a:lnSpc>
              <a:buClr>
                <a:schemeClr val="accent6">
                  <a:lumMod val="75000"/>
                </a:schemeClr>
              </a:buClr>
              <a:buSzPct val="120000"/>
            </a:pPr>
            <a:r>
              <a:rPr lang="fr-FR" sz="1600" dirty="0"/>
              <a:t>Mai 2024 : avis CLE</a:t>
            </a:r>
          </a:p>
          <a:p>
            <a:pPr algn="just">
              <a:lnSpc>
                <a:spcPct val="250000"/>
              </a:lnSpc>
              <a:buClr>
                <a:schemeClr val="accent6">
                  <a:lumMod val="75000"/>
                </a:schemeClr>
              </a:buClr>
              <a:buSzPct val="120000"/>
            </a:pPr>
            <a:r>
              <a:rPr lang="fr-FR" sz="1600" dirty="0">
                <a:solidFill>
                  <a:srgbClr val="1341A1"/>
                </a:solidFill>
              </a:rPr>
              <a:t>Septembre 202</a:t>
            </a:r>
            <a:r>
              <a:rPr lang="fr-FR" sz="1600" dirty="0"/>
              <a:t>4 : 1</a:t>
            </a:r>
            <a:r>
              <a:rPr lang="fr-FR" sz="1600" baseline="30000" dirty="0"/>
              <a:t>ère</a:t>
            </a:r>
            <a:r>
              <a:rPr lang="fr-FR" sz="1600" dirty="0"/>
              <a:t> expertise BRGM</a:t>
            </a:r>
          </a:p>
          <a:p>
            <a:pPr algn="just">
              <a:lnSpc>
                <a:spcPct val="250000"/>
              </a:lnSpc>
              <a:buClr>
                <a:schemeClr val="accent6">
                  <a:lumMod val="75000"/>
                </a:schemeClr>
              </a:buClr>
              <a:buSzPct val="120000"/>
            </a:pPr>
            <a:r>
              <a:rPr lang="fr-FR" sz="1600" dirty="0">
                <a:solidFill>
                  <a:srgbClr val="1341A1"/>
                </a:solidFill>
              </a:rPr>
              <a:t>Décembre 2024 </a:t>
            </a:r>
            <a:r>
              <a:rPr lang="fr-FR" sz="1600" dirty="0"/>
              <a:t>: investigations complémentaires (rapport ANTEA A133540/Version C)</a:t>
            </a:r>
          </a:p>
          <a:p>
            <a:pPr algn="just">
              <a:lnSpc>
                <a:spcPct val="250000"/>
              </a:lnSpc>
              <a:buClr>
                <a:schemeClr val="accent6">
                  <a:lumMod val="75000"/>
                </a:schemeClr>
              </a:buClr>
              <a:buSzPct val="120000"/>
            </a:pPr>
            <a:r>
              <a:rPr lang="fr-FR" sz="1600" dirty="0"/>
              <a:t>Février 2025 : 2</a:t>
            </a:r>
            <a:r>
              <a:rPr lang="fr-FR" sz="1600" baseline="30000" dirty="0"/>
              <a:t>ème</a:t>
            </a:r>
            <a:r>
              <a:rPr lang="fr-FR" sz="1600" dirty="0"/>
              <a:t> expertise BRGM</a:t>
            </a:r>
          </a:p>
          <a:p>
            <a:pPr algn="just">
              <a:lnSpc>
                <a:spcPct val="250000"/>
              </a:lnSpc>
              <a:buClr>
                <a:schemeClr val="accent6">
                  <a:lumMod val="75000"/>
                </a:schemeClr>
              </a:buClr>
              <a:buSzPct val="120000"/>
            </a:pPr>
            <a:r>
              <a:rPr lang="fr-FR" sz="1600" dirty="0"/>
              <a:t>Mars 2025 : rapport ANTEA A133540/Version D</a:t>
            </a:r>
            <a:endParaRPr lang="fr-FR" sz="1600" dirty="0">
              <a:solidFill>
                <a:srgbClr val="1341A1"/>
              </a:solidFill>
            </a:endParaRPr>
          </a:p>
        </p:txBody>
      </p:sp>
      <p:sp>
        <p:nvSpPr>
          <p:cNvPr id="7" name="Rectangle 2">
            <a:extLst>
              <a:ext uri="{FF2B5EF4-FFF2-40B4-BE49-F238E27FC236}">
                <a16:creationId xmlns:a16="http://schemas.microsoft.com/office/drawing/2014/main" id="{474460F6-372E-FBD0-C08F-9FD52A3D4131}"/>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solidFill>
                  <a:srgbClr val="0077D4"/>
                </a:solidFill>
              </a:rPr>
              <a:t>Chronologie</a:t>
            </a:r>
            <a:endParaRPr lang="fr-FR" sz="2200" b="1" dirty="0">
              <a:solidFill>
                <a:srgbClr val="0077D4"/>
              </a:solidFill>
            </a:endParaRPr>
          </a:p>
        </p:txBody>
      </p:sp>
    </p:spTree>
    <p:extLst>
      <p:ext uri="{BB962C8B-B14F-4D97-AF65-F5344CB8AC3E}">
        <p14:creationId xmlns:p14="http://schemas.microsoft.com/office/powerpoint/2010/main" val="365380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A3032-87DD-AF11-DA23-7FD5F0FAE1C8}"/>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D00017B4-5E76-4950-6C7F-5F2762AC832D}"/>
              </a:ext>
            </a:extLst>
          </p:cNvPr>
          <p:cNvSpPr>
            <a:spLocks noGrp="1"/>
          </p:cNvSpPr>
          <p:nvPr>
            <p:ph idx="1"/>
          </p:nvPr>
        </p:nvSpPr>
        <p:spPr/>
        <p:txBody>
          <a:bodyPr>
            <a:noAutofit/>
          </a:bodyPr>
          <a:lstStyle/>
          <a:p>
            <a:pPr marL="0" indent="0" algn="just">
              <a:buNone/>
            </a:pPr>
            <a:r>
              <a:rPr lang="fr-FR" sz="2000" dirty="0"/>
              <a:t>Les investigations réalisées par forage permettent de préciser utilement le contexte géologique et hydrogéologique du projet, </a:t>
            </a:r>
            <a:r>
              <a:rPr lang="fr-FR" sz="2000" dirty="0">
                <a:highlight>
                  <a:srgbClr val="FFFF00"/>
                </a:highlight>
              </a:rPr>
              <a:t>les interprétations de ces investigations sont cohérentes</a:t>
            </a:r>
            <a:r>
              <a:rPr lang="fr-FR" sz="2000" dirty="0"/>
              <a:t> avec les documents de référence sur le territoire.</a:t>
            </a:r>
          </a:p>
          <a:p>
            <a:pPr marL="0" indent="0" algn="just">
              <a:buNone/>
            </a:pPr>
            <a:r>
              <a:rPr lang="fr-FR" sz="2000" dirty="0"/>
              <a:t>Par contre, </a:t>
            </a:r>
            <a:r>
              <a:rPr lang="fr-FR" sz="2000" dirty="0">
                <a:highlight>
                  <a:srgbClr val="FFFF00"/>
                </a:highlight>
              </a:rPr>
              <a:t>les pompages d'essai et suivis n'ont pas été réalisés dans les règles de l'art, ils ne permettent par conséquent pas de préciser les propriétés de ces aquifères</a:t>
            </a:r>
            <a:r>
              <a:rPr lang="fr-FR" sz="2000" dirty="0"/>
              <a:t>. L'affirmation de la </a:t>
            </a:r>
            <a:r>
              <a:rPr lang="fr-FR" sz="2000" dirty="0">
                <a:highlight>
                  <a:srgbClr val="FFFF00"/>
                </a:highlight>
              </a:rPr>
              <a:t>déconnexion</a:t>
            </a:r>
            <a:r>
              <a:rPr lang="fr-FR" sz="2000" dirty="0"/>
              <a:t> (ou d'une connexion négligeable) entre l'aquifère captif du Plio-Quaternaire, cible du projet, et l'aquifère sous-jacent de l'Éocène moyen à inférieur n'est pas confirmée, et </a:t>
            </a:r>
            <a:r>
              <a:rPr lang="fr-FR" sz="2000" dirty="0">
                <a:highlight>
                  <a:srgbClr val="FFFF00"/>
                </a:highlight>
              </a:rPr>
              <a:t>les rares éléments fournis tendent plutôt à l'infirmer</a:t>
            </a:r>
            <a:r>
              <a:rPr lang="fr-FR" sz="2000" dirty="0"/>
              <a:t>.</a:t>
            </a:r>
          </a:p>
        </p:txBody>
      </p:sp>
      <p:sp>
        <p:nvSpPr>
          <p:cNvPr id="7" name="Rectangle 2">
            <a:extLst>
              <a:ext uri="{FF2B5EF4-FFF2-40B4-BE49-F238E27FC236}">
                <a16:creationId xmlns:a16="http://schemas.microsoft.com/office/drawing/2014/main" id="{4AE6CE06-51E8-45AF-3B93-F3703BD6C7FF}"/>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t>Recommandations du BRGM </a:t>
            </a:r>
            <a:br>
              <a:rPr lang="fr-FR" sz="1800" b="1" dirty="0"/>
            </a:br>
            <a:r>
              <a:rPr lang="fr-FR" sz="1800" b="1" dirty="0"/>
              <a:t>(1</a:t>
            </a:r>
            <a:r>
              <a:rPr lang="fr-FR" sz="1800" b="1" baseline="30000" dirty="0"/>
              <a:t>ère</a:t>
            </a:r>
            <a:r>
              <a:rPr lang="fr-FR" sz="1800" b="1" dirty="0"/>
              <a:t> expertise – sept 2024) 1/2</a:t>
            </a:r>
            <a:endParaRPr lang="fr-FR" sz="2200" b="1" dirty="0">
              <a:solidFill>
                <a:srgbClr val="0077D4"/>
              </a:solidFill>
            </a:endParaRPr>
          </a:p>
        </p:txBody>
      </p:sp>
    </p:spTree>
    <p:extLst>
      <p:ext uri="{BB962C8B-B14F-4D97-AF65-F5344CB8AC3E}">
        <p14:creationId xmlns:p14="http://schemas.microsoft.com/office/powerpoint/2010/main" val="738168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28725-ECFF-0081-2B44-F70ECF9CCDF6}"/>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A9A3AD03-1496-9E61-BADE-A95B94FAA977}"/>
              </a:ext>
            </a:extLst>
          </p:cNvPr>
          <p:cNvSpPr>
            <a:spLocks noGrp="1"/>
          </p:cNvSpPr>
          <p:nvPr>
            <p:ph idx="1"/>
          </p:nvPr>
        </p:nvSpPr>
        <p:spPr/>
        <p:txBody>
          <a:bodyPr>
            <a:noAutofit/>
          </a:bodyPr>
          <a:lstStyle/>
          <a:p>
            <a:pPr marL="0" indent="0" algn="just">
              <a:buNone/>
            </a:pPr>
            <a:r>
              <a:rPr lang="fr-FR" sz="2000" dirty="0"/>
              <a:t>Du fait de ces incertitudes majeures sur le fonctionnement de l'aquifère visé du Plio-Quaternaire, et sur ses éventuelles connexions avec les autres masses d'eau, les simulations fournies pour évaluer l'incidence hydraulique du projet de prélèvement </a:t>
            </a:r>
            <a:r>
              <a:rPr lang="fr-FR" sz="2000" dirty="0">
                <a:highlight>
                  <a:srgbClr val="FFFF00"/>
                </a:highlight>
              </a:rPr>
              <a:t>ne peuvent être validées</a:t>
            </a:r>
            <a:r>
              <a:rPr lang="fr-FR" sz="2000" dirty="0"/>
              <a:t>. Et les choix méthodologiques pris pour la construction du modèle </a:t>
            </a:r>
            <a:r>
              <a:rPr lang="fr-FR" sz="2000" dirty="0">
                <a:highlight>
                  <a:srgbClr val="FFFF00"/>
                </a:highlight>
              </a:rPr>
              <a:t>tendent à minimiser cette incidence</a:t>
            </a:r>
            <a:r>
              <a:rPr lang="fr-FR" sz="2000" dirty="0"/>
              <a:t>.</a:t>
            </a:r>
          </a:p>
          <a:p>
            <a:pPr marL="0" indent="0" algn="just">
              <a:buNone/>
            </a:pPr>
            <a:r>
              <a:rPr lang="fr-FR" sz="2000" dirty="0"/>
              <a:t>Enfin, les évolutions de minéralisation dans les ressources en eau associées au projet de prélèvement ne peuvent pas être traitées, faute de suivi durant les essais.</a:t>
            </a:r>
          </a:p>
          <a:p>
            <a:pPr marL="0" indent="0" algn="just">
              <a:buNone/>
            </a:pPr>
            <a:r>
              <a:rPr lang="fr-FR" sz="2000" dirty="0"/>
              <a:t>Plusieurs préconisations sont émises afin que les investigations soient réalisées dans les règles de l'art, pour permettre dans un deuxième temps une évaluation étayée des incidences quantitatives et qualitatives du projet.</a:t>
            </a:r>
            <a:endParaRPr lang="fr-FR" sz="2000" dirty="0">
              <a:solidFill>
                <a:srgbClr val="1341A1"/>
              </a:solidFill>
            </a:endParaRPr>
          </a:p>
        </p:txBody>
      </p:sp>
      <p:sp>
        <p:nvSpPr>
          <p:cNvPr id="7" name="Rectangle 2">
            <a:extLst>
              <a:ext uri="{FF2B5EF4-FFF2-40B4-BE49-F238E27FC236}">
                <a16:creationId xmlns:a16="http://schemas.microsoft.com/office/drawing/2014/main" id="{723A05C7-32AF-4FE8-4CB2-380BD7B9D3BC}"/>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t>Recommandations du BRGM </a:t>
            </a:r>
            <a:br>
              <a:rPr lang="fr-FR" sz="1800" b="1" dirty="0"/>
            </a:br>
            <a:r>
              <a:rPr lang="fr-FR" sz="1800" b="1" dirty="0"/>
              <a:t>(1</a:t>
            </a:r>
            <a:r>
              <a:rPr lang="fr-FR" sz="1800" b="1" baseline="30000" dirty="0"/>
              <a:t>ère</a:t>
            </a:r>
            <a:r>
              <a:rPr lang="fr-FR" sz="1800" b="1" dirty="0"/>
              <a:t> expertise – sept 2024) 2/2</a:t>
            </a:r>
            <a:endParaRPr lang="fr-FR" sz="2200" b="1" dirty="0">
              <a:solidFill>
                <a:srgbClr val="0077D4"/>
              </a:solidFill>
            </a:endParaRPr>
          </a:p>
        </p:txBody>
      </p:sp>
    </p:spTree>
    <p:extLst>
      <p:ext uri="{BB962C8B-B14F-4D97-AF65-F5344CB8AC3E}">
        <p14:creationId xmlns:p14="http://schemas.microsoft.com/office/powerpoint/2010/main" val="2478927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3C66A-38D0-DF89-7DD8-FA95EF1C477D}"/>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50EDE254-DF53-D8B4-604E-012BD8FB615B}"/>
              </a:ext>
            </a:extLst>
          </p:cNvPr>
          <p:cNvSpPr>
            <a:spLocks noGrp="1"/>
          </p:cNvSpPr>
          <p:nvPr>
            <p:ph idx="1"/>
          </p:nvPr>
        </p:nvSpPr>
        <p:spPr>
          <a:xfrm>
            <a:off x="367645" y="1386999"/>
            <a:ext cx="8550112" cy="5040961"/>
          </a:xfrm>
        </p:spPr>
        <p:txBody>
          <a:bodyPr anchor="ctr">
            <a:noAutofit/>
          </a:bodyPr>
          <a:lstStyle/>
          <a:p>
            <a:pPr marL="0" indent="0" algn="ctr">
              <a:buNone/>
            </a:pPr>
            <a:r>
              <a:rPr lang="fr-FR" sz="2400" dirty="0"/>
              <a:t>Document non transmis dans cette version.</a:t>
            </a:r>
          </a:p>
          <a:p>
            <a:pPr marL="0" indent="0" algn="ctr">
              <a:buNone/>
            </a:pPr>
            <a:endParaRPr lang="fr-FR" sz="2400" dirty="0">
              <a:solidFill>
                <a:srgbClr val="1341A1"/>
              </a:solidFill>
            </a:endParaRPr>
          </a:p>
          <a:p>
            <a:pPr marL="0" indent="0" algn="ctr">
              <a:buNone/>
            </a:pPr>
            <a:r>
              <a:rPr lang="fr-FR" sz="2400" dirty="0"/>
              <a:t>Pompage d’essai à 47 m</a:t>
            </a:r>
            <a:r>
              <a:rPr lang="fr-FR" sz="2400" baseline="30000" dirty="0"/>
              <a:t>3</a:t>
            </a:r>
            <a:r>
              <a:rPr lang="fr-FR" sz="2400" dirty="0"/>
              <a:t>/h réalisé en octobre 2024</a:t>
            </a:r>
            <a:endParaRPr lang="fr-FR" sz="1600" dirty="0">
              <a:solidFill>
                <a:srgbClr val="1341A1"/>
              </a:solidFill>
            </a:endParaRPr>
          </a:p>
        </p:txBody>
      </p:sp>
      <p:sp>
        <p:nvSpPr>
          <p:cNvPr id="7" name="Rectangle 2">
            <a:extLst>
              <a:ext uri="{FF2B5EF4-FFF2-40B4-BE49-F238E27FC236}">
                <a16:creationId xmlns:a16="http://schemas.microsoft.com/office/drawing/2014/main" id="{B3932C57-DC09-E656-64A9-B3797F5F7F1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t>Investigations complémentaires </a:t>
            </a:r>
            <a:br>
              <a:rPr lang="fr-FR" sz="1800" b="1" dirty="0"/>
            </a:br>
            <a:r>
              <a:rPr lang="fr-FR" sz="1800" b="1" dirty="0"/>
              <a:t>(ANTEA version C – </a:t>
            </a:r>
            <a:r>
              <a:rPr lang="fr-FR" sz="1800" b="1" i="1" dirty="0"/>
              <a:t>décembre 2024</a:t>
            </a:r>
            <a:r>
              <a:rPr lang="fr-FR" sz="1800" b="1" dirty="0"/>
              <a:t>)</a:t>
            </a:r>
            <a:endParaRPr lang="fr-FR" sz="2200" b="1" dirty="0">
              <a:solidFill>
                <a:srgbClr val="0077D4"/>
              </a:solidFill>
            </a:endParaRPr>
          </a:p>
        </p:txBody>
      </p:sp>
    </p:spTree>
    <p:extLst>
      <p:ext uri="{BB962C8B-B14F-4D97-AF65-F5344CB8AC3E}">
        <p14:creationId xmlns:p14="http://schemas.microsoft.com/office/powerpoint/2010/main" val="2782028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A1A21-4EF4-6126-4693-DE7C7780B808}"/>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81172CEC-6FFA-BDAE-C898-B742FE6680C1}"/>
              </a:ext>
            </a:extLst>
          </p:cNvPr>
          <p:cNvSpPr>
            <a:spLocks noGrp="1"/>
          </p:cNvSpPr>
          <p:nvPr>
            <p:ph idx="1"/>
          </p:nvPr>
        </p:nvSpPr>
        <p:spPr/>
        <p:txBody>
          <a:bodyPr>
            <a:noAutofit/>
          </a:bodyPr>
          <a:lstStyle/>
          <a:p>
            <a:pPr marL="0" indent="0" algn="just">
              <a:spcBef>
                <a:spcPts val="1200"/>
              </a:spcBef>
              <a:buNone/>
            </a:pPr>
            <a:r>
              <a:rPr lang="fr-FR" sz="2000" dirty="0"/>
              <a:t>Les éléments expertisés ont été produits en réponse à l’expertise initiale (rapport BRGM/ RP-73880-FR). Ils consistent essentiellement en </a:t>
            </a:r>
            <a:r>
              <a:rPr lang="fr-FR" sz="2000" dirty="0">
                <a:highlight>
                  <a:srgbClr val="FFFF00"/>
                </a:highlight>
              </a:rPr>
              <a:t>un pompage d’essai supplémentaire à 47 m</a:t>
            </a:r>
            <a:r>
              <a:rPr lang="fr-FR" sz="2000" baseline="30000" dirty="0">
                <a:highlight>
                  <a:srgbClr val="FFFF00"/>
                </a:highlight>
              </a:rPr>
              <a:t>3</a:t>
            </a:r>
            <a:r>
              <a:rPr lang="fr-FR" sz="2000" dirty="0">
                <a:highlight>
                  <a:srgbClr val="FFFF00"/>
                </a:highlight>
              </a:rPr>
              <a:t>/h, avec plusieurs suivis mis en </a:t>
            </a:r>
            <a:r>
              <a:rPr lang="fr-FR" sz="2000" dirty="0" err="1">
                <a:highlight>
                  <a:srgbClr val="FFFF00"/>
                </a:highlight>
              </a:rPr>
              <a:t>oeuvre</a:t>
            </a:r>
            <a:r>
              <a:rPr lang="fr-FR" sz="2000" dirty="0">
                <a:highlight>
                  <a:srgbClr val="FFFF00"/>
                </a:highlight>
              </a:rPr>
              <a:t>, et leur interprétation</a:t>
            </a:r>
            <a:r>
              <a:rPr lang="fr-FR" sz="2000" dirty="0"/>
              <a:t>.</a:t>
            </a:r>
          </a:p>
          <a:p>
            <a:pPr marL="0" indent="0" algn="just">
              <a:spcBef>
                <a:spcPts val="1200"/>
              </a:spcBef>
              <a:buNone/>
            </a:pPr>
            <a:r>
              <a:rPr lang="fr-FR" sz="2000" dirty="0"/>
              <a:t>Ces suivis complémentaires fournissent des données étayées, qui peuvent permettre une caractérisation </a:t>
            </a:r>
            <a:r>
              <a:rPr lang="fr-FR" sz="2000" dirty="0">
                <a:highlight>
                  <a:srgbClr val="FFFF00"/>
                </a:highlight>
              </a:rPr>
              <a:t>plus complète</a:t>
            </a:r>
            <a:r>
              <a:rPr lang="fr-FR" sz="2000" dirty="0"/>
              <a:t> des propriétés des aquifères au droit du projet, et de leur comportement en réponse à un pompage au </a:t>
            </a:r>
            <a:r>
              <a:rPr lang="fr-FR" sz="2000" dirty="0" err="1"/>
              <a:t>Plio</a:t>
            </a:r>
            <a:r>
              <a:rPr lang="fr-FR" sz="2000" dirty="0"/>
              <a:t>-Quaternaire. </a:t>
            </a:r>
            <a:r>
              <a:rPr lang="fr-FR" sz="2000" dirty="0">
                <a:highlight>
                  <a:srgbClr val="FFFF00"/>
                </a:highlight>
              </a:rPr>
              <a:t>Elles permettent de poser de premiers constats, mais ces données ne sont que partiellement exploitées et une part significative des interprétations fournies ne peut pas être validée</a:t>
            </a:r>
            <a:r>
              <a:rPr lang="fr-FR" sz="2000" dirty="0"/>
              <a:t>.</a:t>
            </a:r>
          </a:p>
        </p:txBody>
      </p:sp>
      <p:sp>
        <p:nvSpPr>
          <p:cNvPr id="7" name="Rectangle 2">
            <a:extLst>
              <a:ext uri="{FF2B5EF4-FFF2-40B4-BE49-F238E27FC236}">
                <a16:creationId xmlns:a16="http://schemas.microsoft.com/office/drawing/2014/main" id="{8A9C142B-4A08-3599-C6A6-FF9C9BC778AF}"/>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t>Recommandations du BRGM </a:t>
            </a:r>
            <a:br>
              <a:rPr lang="fr-FR" sz="1800" b="1" dirty="0"/>
            </a:br>
            <a:r>
              <a:rPr lang="fr-FR" sz="1800" b="1" dirty="0"/>
              <a:t>(2</a:t>
            </a:r>
            <a:r>
              <a:rPr lang="fr-FR" sz="1800" b="1" baseline="30000" dirty="0"/>
              <a:t>ème</a:t>
            </a:r>
            <a:r>
              <a:rPr lang="fr-FR" sz="1800" b="1" dirty="0"/>
              <a:t> expertise – février 2025) 1/4</a:t>
            </a:r>
            <a:endParaRPr lang="fr-FR" sz="2200" b="1" dirty="0">
              <a:solidFill>
                <a:srgbClr val="0077D4"/>
              </a:solidFill>
            </a:endParaRPr>
          </a:p>
        </p:txBody>
      </p:sp>
    </p:spTree>
    <p:extLst>
      <p:ext uri="{BB962C8B-B14F-4D97-AF65-F5344CB8AC3E}">
        <p14:creationId xmlns:p14="http://schemas.microsoft.com/office/powerpoint/2010/main" val="1649881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F6C7D-CE54-9D3E-BD15-EB25228FA833}"/>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75B0F850-7616-0D42-BF4C-691A6A1F74E0}"/>
              </a:ext>
            </a:extLst>
          </p:cNvPr>
          <p:cNvSpPr>
            <a:spLocks noGrp="1"/>
          </p:cNvSpPr>
          <p:nvPr>
            <p:ph idx="1"/>
          </p:nvPr>
        </p:nvSpPr>
        <p:spPr/>
        <p:txBody>
          <a:bodyPr>
            <a:noAutofit/>
          </a:bodyPr>
          <a:lstStyle/>
          <a:p>
            <a:pPr marL="0" indent="0" algn="just">
              <a:spcBef>
                <a:spcPts val="1200"/>
              </a:spcBef>
              <a:buNone/>
            </a:pPr>
            <a:r>
              <a:rPr lang="fr-FR" sz="2000" dirty="0"/>
              <a:t>En premier lieu, concernant l’aquifère du Plio-Quaternaire (cible du projet), l’interprétation ne prend pas en compte plusieurs facteurs qui sont susceptibles d’influencer significativement les résultats (notamment ici le calage de la transmissivité est assujetti à la condition de charge imposée car mise très proche du puits). Les paramètres calculés </a:t>
            </a:r>
            <a:r>
              <a:rPr lang="fr-FR" sz="2000" dirty="0">
                <a:highlight>
                  <a:srgbClr val="FFFF00"/>
                </a:highlight>
              </a:rPr>
              <a:t>ne sont donc pas validés</a:t>
            </a:r>
            <a:r>
              <a:rPr lang="fr-FR" sz="2000" dirty="0"/>
              <a:t>.</a:t>
            </a:r>
          </a:p>
        </p:txBody>
      </p:sp>
      <p:sp>
        <p:nvSpPr>
          <p:cNvPr id="7" name="Rectangle 2">
            <a:extLst>
              <a:ext uri="{FF2B5EF4-FFF2-40B4-BE49-F238E27FC236}">
                <a16:creationId xmlns:a16="http://schemas.microsoft.com/office/drawing/2014/main" id="{8C9DC5CA-84D0-0BF1-9C30-AAECFABEB978}"/>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t>Recommandations du BRGM </a:t>
            </a:r>
            <a:br>
              <a:rPr lang="fr-FR" sz="1800" b="1" dirty="0"/>
            </a:br>
            <a:r>
              <a:rPr lang="fr-FR" sz="1800" b="1" dirty="0"/>
              <a:t>(2</a:t>
            </a:r>
            <a:r>
              <a:rPr lang="fr-FR" sz="1800" b="1" baseline="30000" dirty="0"/>
              <a:t>ème</a:t>
            </a:r>
            <a:r>
              <a:rPr lang="fr-FR" sz="1800" b="1" dirty="0"/>
              <a:t> expertise – février 2025) 2/4</a:t>
            </a:r>
            <a:endParaRPr lang="fr-FR" sz="2200" b="1" dirty="0">
              <a:solidFill>
                <a:srgbClr val="0077D4"/>
              </a:solidFill>
            </a:endParaRPr>
          </a:p>
        </p:txBody>
      </p:sp>
    </p:spTree>
    <p:extLst>
      <p:ext uri="{BB962C8B-B14F-4D97-AF65-F5344CB8AC3E}">
        <p14:creationId xmlns:p14="http://schemas.microsoft.com/office/powerpoint/2010/main" val="1361222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E08F2-45A5-BBE8-80EA-D966CAC15DD2}"/>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91E4D2F1-8019-D9FB-7483-1FC881779A7A}"/>
              </a:ext>
            </a:extLst>
          </p:cNvPr>
          <p:cNvSpPr>
            <a:spLocks noGrp="1"/>
          </p:cNvSpPr>
          <p:nvPr>
            <p:ph idx="1"/>
          </p:nvPr>
        </p:nvSpPr>
        <p:spPr/>
        <p:txBody>
          <a:bodyPr>
            <a:noAutofit/>
          </a:bodyPr>
          <a:lstStyle/>
          <a:p>
            <a:pPr marL="0" indent="0" algn="just">
              <a:spcBef>
                <a:spcPts val="1800"/>
              </a:spcBef>
              <a:buNone/>
            </a:pPr>
            <a:r>
              <a:rPr lang="fr-FR" sz="2000" dirty="0"/>
              <a:t>D’autre part, le constat majeur partagé est que ce pompage opéré au </a:t>
            </a:r>
            <a:r>
              <a:rPr lang="fr-FR" sz="2000" dirty="0" err="1"/>
              <a:t>Plio</a:t>
            </a:r>
            <a:r>
              <a:rPr lang="fr-FR" sz="2000" dirty="0"/>
              <a:t>-Quaternaire à 47 m</a:t>
            </a:r>
            <a:r>
              <a:rPr lang="fr-FR" sz="2000" baseline="30000" dirty="0"/>
              <a:t>3</a:t>
            </a:r>
            <a:r>
              <a:rPr lang="fr-FR" sz="2000" dirty="0"/>
              <a:t>/h </a:t>
            </a:r>
            <a:r>
              <a:rPr lang="fr-FR" sz="2000" dirty="0">
                <a:highlight>
                  <a:srgbClr val="FFFF00"/>
                </a:highlight>
              </a:rPr>
              <a:t>n’a pas eu d’influence supérieure à celle de la marée sur le niveau dans la nappe sous-jacente de l’Eocène</a:t>
            </a:r>
            <a:r>
              <a:rPr lang="fr-FR" sz="2000" dirty="0"/>
              <a:t>. Par contre, </a:t>
            </a:r>
            <a:r>
              <a:rPr lang="fr-FR" sz="2000" dirty="0">
                <a:highlight>
                  <a:srgbClr val="FFFF00"/>
                </a:highlight>
              </a:rPr>
              <a:t>la quantification fournie est vraisemblablement sous-estimée</a:t>
            </a:r>
            <a:r>
              <a:rPr lang="fr-FR" sz="2000" dirty="0"/>
              <a:t> : le rapport expertisé évalue cette influence à un ordre de grandeur centimétrique, alors que les éléments fournis suggèrent une influence supérieure, </a:t>
            </a:r>
            <a:r>
              <a:rPr lang="fr-FR" sz="2000" dirty="0">
                <a:highlight>
                  <a:srgbClr val="FFFF00"/>
                </a:highlight>
              </a:rPr>
              <a:t>d’ordre de grandeur décimétrique</a:t>
            </a:r>
            <a:r>
              <a:rPr lang="fr-FR" sz="2000" dirty="0"/>
              <a:t>. </a:t>
            </a:r>
            <a:r>
              <a:rPr lang="fr-FR" sz="2000" dirty="0">
                <a:highlight>
                  <a:srgbClr val="FFFF00"/>
                </a:highlight>
              </a:rPr>
              <a:t>Le constat posé dans le rapport d’une nappe de l’Eocène peu ou pas influencée par le pompage d’essai est donc à réévaluer sur une base plus solide, d’autant plus que le projet prévoit une exploitation jusqu’à 270 m</a:t>
            </a:r>
            <a:r>
              <a:rPr lang="fr-FR" sz="2000" baseline="30000" dirty="0">
                <a:highlight>
                  <a:srgbClr val="FFFF00"/>
                </a:highlight>
              </a:rPr>
              <a:t>3</a:t>
            </a:r>
            <a:r>
              <a:rPr lang="fr-FR" sz="2000" dirty="0">
                <a:highlight>
                  <a:srgbClr val="FFFF00"/>
                </a:highlight>
              </a:rPr>
              <a:t>/h</a:t>
            </a:r>
            <a:r>
              <a:rPr lang="fr-FR" sz="2000" dirty="0"/>
              <a:t> : les impacts immédiats sur les niveaux seront par conséquent 5,7 fois supérieurs à ceux observés lors du pompage d’essai à 47 m</a:t>
            </a:r>
            <a:r>
              <a:rPr lang="fr-FR" sz="2000" baseline="30000" dirty="0"/>
              <a:t>3</a:t>
            </a:r>
            <a:r>
              <a:rPr lang="fr-FR" sz="2000" dirty="0"/>
              <a:t>/h, et encore accrus sur le long terme.</a:t>
            </a:r>
          </a:p>
        </p:txBody>
      </p:sp>
      <p:sp>
        <p:nvSpPr>
          <p:cNvPr id="7" name="Rectangle 2">
            <a:extLst>
              <a:ext uri="{FF2B5EF4-FFF2-40B4-BE49-F238E27FC236}">
                <a16:creationId xmlns:a16="http://schemas.microsoft.com/office/drawing/2014/main" id="{DE7C481A-B3EE-7A90-1133-F2686E4A8E59}"/>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t>Recommandations du BRGM </a:t>
            </a:r>
            <a:br>
              <a:rPr lang="fr-FR" sz="1800" b="1" dirty="0"/>
            </a:br>
            <a:r>
              <a:rPr lang="fr-FR" sz="1800" b="1" dirty="0"/>
              <a:t>(2</a:t>
            </a:r>
            <a:r>
              <a:rPr lang="fr-FR" sz="1800" b="1" baseline="30000" dirty="0"/>
              <a:t>ème</a:t>
            </a:r>
            <a:r>
              <a:rPr lang="fr-FR" sz="1800" b="1" dirty="0"/>
              <a:t> expertise – février 2025) 3/4</a:t>
            </a:r>
            <a:endParaRPr lang="fr-FR" sz="2200" b="1" dirty="0">
              <a:solidFill>
                <a:srgbClr val="0077D4"/>
              </a:solidFill>
            </a:endParaRPr>
          </a:p>
        </p:txBody>
      </p:sp>
    </p:spTree>
    <p:extLst>
      <p:ext uri="{BB962C8B-B14F-4D97-AF65-F5344CB8AC3E}">
        <p14:creationId xmlns:p14="http://schemas.microsoft.com/office/powerpoint/2010/main" val="2841197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917AD-76D4-E5A0-E116-19CE714FC882}"/>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534E4A9-916C-0E98-7188-D2AA91FB07C5}"/>
              </a:ext>
            </a:extLst>
          </p:cNvPr>
          <p:cNvSpPr>
            <a:spLocks noGrp="1"/>
          </p:cNvSpPr>
          <p:nvPr>
            <p:ph idx="1"/>
          </p:nvPr>
        </p:nvSpPr>
        <p:spPr/>
        <p:txBody>
          <a:bodyPr>
            <a:noAutofit/>
          </a:bodyPr>
          <a:lstStyle/>
          <a:p>
            <a:pPr marL="0" indent="0" algn="just">
              <a:spcBef>
                <a:spcPts val="1800"/>
              </a:spcBef>
              <a:buNone/>
            </a:pPr>
            <a:r>
              <a:rPr lang="fr-FR" sz="2000" dirty="0">
                <a:highlight>
                  <a:srgbClr val="FFFF00"/>
                </a:highlight>
              </a:rPr>
              <a:t>Enfin, les impacts qualitatifs sur les nappes du Plio-Quaternaire et de l’Eocène semblent faibles, mais seule la confirmation du protocole de mesure et la fourniture des suivis à une échelle de représentation appropriée permettront de valider cette hypothèse</a:t>
            </a:r>
            <a:r>
              <a:rPr lang="fr-FR" sz="2000" dirty="0"/>
              <a:t>.</a:t>
            </a:r>
          </a:p>
          <a:p>
            <a:pPr marL="0" indent="0" algn="just">
              <a:spcBef>
                <a:spcPts val="1800"/>
              </a:spcBef>
              <a:buNone/>
            </a:pPr>
            <a:endParaRPr lang="fr-FR" sz="2000" dirty="0">
              <a:solidFill>
                <a:srgbClr val="1341A1"/>
              </a:solidFill>
            </a:endParaRPr>
          </a:p>
          <a:p>
            <a:pPr marL="0" indent="0" algn="just">
              <a:spcBef>
                <a:spcPts val="1800"/>
              </a:spcBef>
              <a:buNone/>
            </a:pPr>
            <a:r>
              <a:rPr lang="fr-FR" sz="2000" b="1" dirty="0"/>
              <a:t>Plusieurs préconisations méthodologiques pour l’interprétation sont proposées</a:t>
            </a:r>
          </a:p>
        </p:txBody>
      </p:sp>
      <p:sp>
        <p:nvSpPr>
          <p:cNvPr id="7" name="Rectangle 2">
            <a:extLst>
              <a:ext uri="{FF2B5EF4-FFF2-40B4-BE49-F238E27FC236}">
                <a16:creationId xmlns:a16="http://schemas.microsoft.com/office/drawing/2014/main" id="{0E814666-98D7-C5E8-8897-0D92A8D285E8}"/>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t>Recommandations du BRGM </a:t>
            </a:r>
            <a:br>
              <a:rPr lang="fr-FR" sz="1800" b="1" dirty="0"/>
            </a:br>
            <a:r>
              <a:rPr lang="fr-FR" sz="1800" b="1" dirty="0"/>
              <a:t>(2</a:t>
            </a:r>
            <a:r>
              <a:rPr lang="fr-FR" sz="1800" b="1" baseline="30000" dirty="0"/>
              <a:t>ème</a:t>
            </a:r>
            <a:r>
              <a:rPr lang="fr-FR" sz="1800" b="1" dirty="0"/>
              <a:t> expertise – février 2025) 4/4</a:t>
            </a:r>
            <a:endParaRPr lang="fr-FR" sz="2200" b="1" dirty="0">
              <a:solidFill>
                <a:srgbClr val="0077D4"/>
              </a:solidFill>
            </a:endParaRPr>
          </a:p>
        </p:txBody>
      </p:sp>
    </p:spTree>
    <p:extLst>
      <p:ext uri="{BB962C8B-B14F-4D97-AF65-F5344CB8AC3E}">
        <p14:creationId xmlns:p14="http://schemas.microsoft.com/office/powerpoint/2010/main" val="2213234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AB44F-B9DF-4675-3B5A-7030C98C8B4E}"/>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E1B43B33-1F79-5626-ADC4-81089E892404}"/>
              </a:ext>
            </a:extLst>
          </p:cNvPr>
          <p:cNvSpPr>
            <a:spLocks noGrp="1"/>
          </p:cNvSpPr>
          <p:nvPr>
            <p:ph idx="1"/>
          </p:nvPr>
        </p:nvSpPr>
        <p:spPr>
          <a:xfrm>
            <a:off x="367645" y="1386999"/>
            <a:ext cx="8550112" cy="5040961"/>
          </a:xfrm>
        </p:spPr>
        <p:txBody>
          <a:bodyPr>
            <a:noAutofit/>
          </a:bodyPr>
          <a:lstStyle/>
          <a:p>
            <a:pPr marL="0" indent="0" algn="just">
              <a:spcBef>
                <a:spcPts val="1200"/>
              </a:spcBef>
              <a:buNone/>
            </a:pPr>
            <a:r>
              <a:rPr lang="fr-FR" sz="1400" dirty="0"/>
              <a:t>D’après les différentes observations et interprétations effectuées, on peut conclure que :</a:t>
            </a:r>
          </a:p>
          <a:p>
            <a:pPr algn="just">
              <a:spcBef>
                <a:spcPts val="1200"/>
              </a:spcBef>
            </a:pPr>
            <a:r>
              <a:rPr lang="fr-FR" sz="1400" dirty="0"/>
              <a:t>Les nappes du Quaternaire et du </a:t>
            </a:r>
            <a:r>
              <a:rPr lang="fr-FR" sz="1400" dirty="0" err="1"/>
              <a:t>Plio</a:t>
            </a:r>
            <a:r>
              <a:rPr lang="fr-FR" sz="1400" dirty="0"/>
              <a:t>-Quaternaire ne sont pas connectées entre elles dans la zone d’influence des essais réalisés.</a:t>
            </a:r>
          </a:p>
          <a:p>
            <a:pPr algn="just">
              <a:spcBef>
                <a:spcPts val="1200"/>
              </a:spcBef>
            </a:pPr>
            <a:r>
              <a:rPr lang="fr-FR" sz="1400" dirty="0"/>
              <a:t>La nappe du Quaternaire n’est pas influencée par les phénomènes de marées (pas de connexion hydraulique avec l’estuaire), contrairement à la nappe du </a:t>
            </a:r>
            <a:r>
              <a:rPr lang="fr-FR" sz="1400" dirty="0" err="1"/>
              <a:t>Plio</a:t>
            </a:r>
            <a:r>
              <a:rPr lang="fr-FR" sz="1400" dirty="0"/>
              <a:t>-Quaternaire.</a:t>
            </a:r>
          </a:p>
          <a:p>
            <a:pPr algn="just">
              <a:spcBef>
                <a:spcPts val="1200"/>
              </a:spcBef>
            </a:pPr>
            <a:r>
              <a:rPr lang="fr-FR" sz="1400" dirty="0"/>
              <a:t>Le niveau de la nappe de l’Éocène varie avec la marée et </a:t>
            </a:r>
            <a:r>
              <a:rPr lang="fr-FR" sz="1400" dirty="0">
                <a:highlight>
                  <a:srgbClr val="FFFF00"/>
                </a:highlight>
              </a:rPr>
              <a:t>est légèrement influencé par le pompage d’essai au </a:t>
            </a:r>
            <a:r>
              <a:rPr lang="fr-FR" sz="1400" dirty="0" err="1">
                <a:highlight>
                  <a:srgbClr val="FFFF00"/>
                </a:highlight>
              </a:rPr>
              <a:t>Plio</a:t>
            </a:r>
            <a:r>
              <a:rPr lang="fr-FR" sz="1400" dirty="0">
                <a:highlight>
                  <a:srgbClr val="FFFF00"/>
                </a:highlight>
              </a:rPr>
              <a:t>-Quaternaire</a:t>
            </a:r>
            <a:r>
              <a:rPr lang="fr-FR" sz="1400" dirty="0"/>
              <a:t>, avec une baisse de quelques centimètres et </a:t>
            </a:r>
            <a:r>
              <a:rPr lang="fr-FR" sz="1400" dirty="0">
                <a:highlight>
                  <a:srgbClr val="FFFF00"/>
                </a:highlight>
              </a:rPr>
              <a:t>n’excédant pas 15 cm</a:t>
            </a:r>
            <a:r>
              <a:rPr lang="fr-FR" sz="1400" dirty="0"/>
              <a:t>. Si les variations de conductivité observées lors du pompage montrent une perturbation minime de la nappe de l’Éocène (atténuation de l’amplitude du signal due aux cycles de marée), cela n’en modifie pas pour autant sa salinité moyenne. Ces observations confirment les différentes analyses menées, qui convergent vers </a:t>
            </a:r>
            <a:r>
              <a:rPr lang="fr-FR" sz="1400" dirty="0">
                <a:highlight>
                  <a:srgbClr val="FFFF00"/>
                </a:highlight>
              </a:rPr>
              <a:t>l’hypothèse qu’une légère drainance s’opère de la nappe de l’Éocène vers celle du </a:t>
            </a:r>
            <a:r>
              <a:rPr lang="fr-FR" sz="1400" dirty="0" err="1">
                <a:highlight>
                  <a:srgbClr val="FFFF00"/>
                </a:highlight>
              </a:rPr>
              <a:t>Plio</a:t>
            </a:r>
            <a:r>
              <a:rPr lang="fr-FR" sz="1400" dirty="0">
                <a:highlight>
                  <a:srgbClr val="FFFF00"/>
                </a:highlight>
              </a:rPr>
              <a:t>-Quaternaire</a:t>
            </a:r>
            <a:r>
              <a:rPr lang="fr-FR" sz="1400" dirty="0"/>
              <a:t>.</a:t>
            </a:r>
          </a:p>
          <a:p>
            <a:pPr algn="just">
              <a:spcBef>
                <a:spcPts val="1200"/>
              </a:spcBef>
            </a:pPr>
            <a:r>
              <a:rPr lang="fr-FR" sz="1400" dirty="0"/>
              <a:t>L’exploitation future à un débit de 270 m³/h pourrait entraîner un rabattement mineur estimé entre 37 et 85 cm dans l’Éocène, où la charge hydraulique dépasse 50 m au droit du site. Toutefois, ces valeurs sont basées sur une hypothèse où tout l’effort de pompage serait concentré en un seul point, ce qui ne reflète pas la réalité. En effet, les prélèvements seront spatialement répartis via six nouveaux ouvrages implantés sur une surface de 3750 m</a:t>
            </a:r>
            <a:r>
              <a:rPr lang="fr-FR" sz="1400" baseline="30000" dirty="0"/>
              <a:t>2</a:t>
            </a:r>
            <a:r>
              <a:rPr lang="fr-FR" sz="1400" dirty="0"/>
              <a:t>, limitant ainsi l’impact potentiel. Ainsi, l'impact sur le réservoir Éocène demeure non substantiel et n'entraîne aucune incidence notable sur son équilibre.</a:t>
            </a:r>
            <a:endParaRPr lang="fr-FR" sz="1400" dirty="0">
              <a:solidFill>
                <a:srgbClr val="1341A1"/>
              </a:solidFill>
            </a:endParaRPr>
          </a:p>
        </p:txBody>
      </p:sp>
      <p:sp>
        <p:nvSpPr>
          <p:cNvPr id="7" name="Rectangle 2">
            <a:extLst>
              <a:ext uri="{FF2B5EF4-FFF2-40B4-BE49-F238E27FC236}">
                <a16:creationId xmlns:a16="http://schemas.microsoft.com/office/drawing/2014/main" id="{2E46C996-529F-49C9-C944-F26FE302A4D9}"/>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t>Investigations complémentaires </a:t>
            </a:r>
            <a:br>
              <a:rPr lang="fr-FR" sz="1800" b="1" dirty="0"/>
            </a:br>
            <a:r>
              <a:rPr lang="fr-FR" sz="1800" b="1" dirty="0"/>
              <a:t>(ANTEA version D – </a:t>
            </a:r>
            <a:r>
              <a:rPr lang="fr-FR" sz="1800" b="1" i="1" dirty="0"/>
              <a:t>mars 2025</a:t>
            </a:r>
            <a:r>
              <a:rPr lang="fr-FR" sz="1800" b="1" dirty="0"/>
              <a:t>)</a:t>
            </a:r>
            <a:endParaRPr lang="fr-FR" sz="2200" b="1" dirty="0">
              <a:solidFill>
                <a:srgbClr val="0077D4"/>
              </a:solidFill>
            </a:endParaRPr>
          </a:p>
        </p:txBody>
      </p:sp>
    </p:spTree>
    <p:extLst>
      <p:ext uri="{BB962C8B-B14F-4D97-AF65-F5344CB8AC3E}">
        <p14:creationId xmlns:p14="http://schemas.microsoft.com/office/powerpoint/2010/main" val="2391067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AD615-7590-3CB0-EC9A-BD353AE0EA19}"/>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E7EAC714-4784-21BA-0E36-7191DB573BAE}"/>
              </a:ext>
            </a:extLst>
          </p:cNvPr>
          <p:cNvSpPr>
            <a:spLocks noGrp="1"/>
          </p:cNvSpPr>
          <p:nvPr>
            <p:ph idx="1"/>
          </p:nvPr>
        </p:nvSpPr>
        <p:spPr>
          <a:xfrm>
            <a:off x="367645" y="1386999"/>
            <a:ext cx="8550112" cy="5040961"/>
          </a:xfrm>
        </p:spPr>
        <p:txBody>
          <a:bodyPr>
            <a:noAutofit/>
          </a:bodyPr>
          <a:lstStyle/>
          <a:p>
            <a:pPr marL="0" indent="0" algn="just">
              <a:spcBef>
                <a:spcPts val="1200"/>
              </a:spcBef>
              <a:buNone/>
            </a:pPr>
            <a:r>
              <a:rPr lang="fr-FR" sz="1400" dirty="0"/>
              <a:t>Préconisations BRGM (février 2025) </a:t>
            </a:r>
          </a:p>
          <a:p>
            <a:pPr algn="just">
              <a:spcBef>
                <a:spcPts val="1200"/>
              </a:spcBef>
            </a:pPr>
            <a:r>
              <a:rPr lang="fr-FR" sz="1400" dirty="0"/>
              <a:t>les suivis de conductivité doivent être fournis à des échelles de représentation appropriées, voire assortis d’une analyse de tendance, pour valider les impacts qualitatifs attendus ;</a:t>
            </a:r>
          </a:p>
          <a:p>
            <a:pPr algn="just">
              <a:spcBef>
                <a:spcPts val="1200"/>
              </a:spcBef>
              <a:buFont typeface="Arial" panose="020B0604020202020204" pitchFamily="34" charset="0"/>
              <a:buChar char="•"/>
            </a:pPr>
            <a:r>
              <a:rPr lang="fr-FR" sz="1400" dirty="0"/>
              <a:t>les interprétations hydrauliques doivent intégrer :</a:t>
            </a:r>
          </a:p>
          <a:p>
            <a:pPr lvl="1" algn="just">
              <a:spcBef>
                <a:spcPts val="1200"/>
              </a:spcBef>
              <a:buFontTx/>
              <a:buChar char="-"/>
            </a:pPr>
            <a:r>
              <a:rPr lang="fr-FR" sz="1400" dirty="0">
                <a:solidFill>
                  <a:srgbClr val="1341A1"/>
                </a:solidFill>
              </a:rPr>
              <a:t>les méthodes spécifiques aux aquifères soumis à effet de marée pour décomposer cet effet (qui a déjà pu être caractérisé) des données acquises,</a:t>
            </a:r>
          </a:p>
          <a:p>
            <a:pPr lvl="1" algn="just">
              <a:spcBef>
                <a:spcPts val="1200"/>
              </a:spcBef>
              <a:buFontTx/>
              <a:buChar char="-"/>
            </a:pPr>
            <a:r>
              <a:rPr lang="fr-FR" sz="1400" dirty="0">
                <a:solidFill>
                  <a:srgbClr val="1341A1"/>
                </a:solidFill>
              </a:rPr>
              <a:t>la prise en compte des pertes de charge liées au forage pompé, puisque le choix a été fait de ne pas disposer d’ouvrage distant,</a:t>
            </a:r>
          </a:p>
          <a:p>
            <a:pPr lvl="1" algn="just">
              <a:spcBef>
                <a:spcPts val="1200"/>
              </a:spcBef>
              <a:buFontTx/>
              <a:buChar char="-"/>
            </a:pPr>
            <a:r>
              <a:rPr lang="fr-FR" sz="1400" dirty="0">
                <a:solidFill>
                  <a:srgbClr val="1341A1"/>
                </a:solidFill>
              </a:rPr>
              <a:t>un ordre de grandeur de limite alimentée cohérent avec le constat de terrain, et d’éventuelles autres effets (drainance) susceptibles d’être mis en évidence sur la courbe corrigée ;</a:t>
            </a:r>
          </a:p>
          <a:p>
            <a:pPr algn="just">
              <a:spcBef>
                <a:spcPts val="1200"/>
              </a:spcBef>
              <a:buFont typeface="Arial" panose="020B0604020202020204" pitchFamily="34" charset="0"/>
              <a:buChar char="•"/>
            </a:pPr>
            <a:r>
              <a:rPr lang="fr-FR" sz="1400" dirty="0"/>
              <a:t>cette exploitation rigoureuse des données acquises doit permettre de disposer :</a:t>
            </a:r>
          </a:p>
          <a:p>
            <a:pPr lvl="1" algn="just">
              <a:spcBef>
                <a:spcPts val="1200"/>
              </a:spcBef>
              <a:buFontTx/>
              <a:buChar char="-"/>
            </a:pPr>
            <a:r>
              <a:rPr lang="fr-FR" sz="1400" dirty="0">
                <a:solidFill>
                  <a:srgbClr val="1341A1"/>
                </a:solidFill>
              </a:rPr>
              <a:t>des ordres de grandeur des impacts quantitatifs effectifs lors de l’essai considéré à 47 m</a:t>
            </a:r>
            <a:r>
              <a:rPr lang="fr-FR" sz="1400" baseline="30000" dirty="0">
                <a:solidFill>
                  <a:srgbClr val="1341A1"/>
                </a:solidFill>
              </a:rPr>
              <a:t>3</a:t>
            </a:r>
            <a:r>
              <a:rPr lang="fr-FR" sz="1400" dirty="0">
                <a:solidFill>
                  <a:srgbClr val="1341A1"/>
                </a:solidFill>
              </a:rPr>
              <a:t>/h,</a:t>
            </a:r>
          </a:p>
          <a:p>
            <a:pPr lvl="1" algn="just">
              <a:spcBef>
                <a:spcPts val="1200"/>
              </a:spcBef>
              <a:buFontTx/>
              <a:buChar char="-"/>
            </a:pPr>
            <a:r>
              <a:rPr lang="fr-FR" sz="1400" dirty="0">
                <a:solidFill>
                  <a:srgbClr val="1341A1"/>
                </a:solidFill>
              </a:rPr>
              <a:t>de préfigurer les ordres de grandeur des impacts à attendre pour une exploitation à plus long terme à 270 m3/h, sur la base de formules analytiques.</a:t>
            </a:r>
          </a:p>
        </p:txBody>
      </p:sp>
      <p:sp>
        <p:nvSpPr>
          <p:cNvPr id="7" name="Rectangle 2">
            <a:extLst>
              <a:ext uri="{FF2B5EF4-FFF2-40B4-BE49-F238E27FC236}">
                <a16:creationId xmlns:a16="http://schemas.microsoft.com/office/drawing/2014/main" id="{3380DC9F-0333-6903-5C15-C50EC89E1303}"/>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t>Investigations complémentaires </a:t>
            </a:r>
            <a:br>
              <a:rPr lang="fr-FR" sz="1800" b="1" dirty="0"/>
            </a:br>
            <a:r>
              <a:rPr lang="fr-FR" sz="1800" b="1" dirty="0"/>
              <a:t>(ANTEA version D – </a:t>
            </a:r>
            <a:r>
              <a:rPr lang="fr-FR" sz="1800" b="1" i="1" dirty="0"/>
              <a:t>mars 2025</a:t>
            </a:r>
            <a:r>
              <a:rPr lang="fr-FR" sz="1800" b="1" dirty="0"/>
              <a:t>)</a:t>
            </a:r>
            <a:endParaRPr lang="fr-FR" sz="2200" b="1" dirty="0">
              <a:solidFill>
                <a:srgbClr val="0077D4"/>
              </a:solidFill>
            </a:endParaRPr>
          </a:p>
        </p:txBody>
      </p:sp>
      <p:sp>
        <p:nvSpPr>
          <p:cNvPr id="2" name="Rectangle 1">
            <a:extLst>
              <a:ext uri="{FF2B5EF4-FFF2-40B4-BE49-F238E27FC236}">
                <a16:creationId xmlns:a16="http://schemas.microsoft.com/office/drawing/2014/main" id="{DD34FF6F-AF91-5C7B-E36A-5FC65C812C10}"/>
              </a:ext>
            </a:extLst>
          </p:cNvPr>
          <p:cNvSpPr/>
          <p:nvPr/>
        </p:nvSpPr>
        <p:spPr>
          <a:xfrm rot="21406042">
            <a:off x="2633474" y="1644920"/>
            <a:ext cx="3282696" cy="502920"/>
          </a:xfrm>
          <a:prstGeom prst="rect">
            <a:avLst/>
          </a:prstGeom>
          <a:solidFill>
            <a:srgbClr val="EBF1DE">
              <a:alpha val="89804"/>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ctr">
              <a:buFont typeface="Wingdings" panose="05000000000000000000" pitchFamily="2" charset="2"/>
              <a:buChar char="ü"/>
            </a:pPr>
            <a:r>
              <a:rPr lang="fr-FR" dirty="0">
                <a:solidFill>
                  <a:schemeClr val="tx1"/>
                </a:solidFill>
              </a:rPr>
              <a:t>Fait</a:t>
            </a:r>
          </a:p>
        </p:txBody>
      </p:sp>
      <p:sp>
        <p:nvSpPr>
          <p:cNvPr id="3" name="Rectangle 2">
            <a:extLst>
              <a:ext uri="{FF2B5EF4-FFF2-40B4-BE49-F238E27FC236}">
                <a16:creationId xmlns:a16="http://schemas.microsoft.com/office/drawing/2014/main" id="{6BF7E63B-6C0E-E5F5-8F21-9625BB82870A}"/>
              </a:ext>
            </a:extLst>
          </p:cNvPr>
          <p:cNvSpPr/>
          <p:nvPr/>
        </p:nvSpPr>
        <p:spPr>
          <a:xfrm rot="21406042">
            <a:off x="2822450" y="2684288"/>
            <a:ext cx="3282696" cy="502920"/>
          </a:xfrm>
          <a:prstGeom prst="rect">
            <a:avLst/>
          </a:prstGeom>
          <a:solidFill>
            <a:srgbClr val="EBF1DE">
              <a:alpha val="89804"/>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ctr">
              <a:buFont typeface="Wingdings" panose="05000000000000000000" pitchFamily="2" charset="2"/>
              <a:buChar char="ü"/>
            </a:pPr>
            <a:r>
              <a:rPr lang="fr-FR" dirty="0">
                <a:solidFill>
                  <a:schemeClr val="tx1"/>
                </a:solidFill>
              </a:rPr>
              <a:t>Fait</a:t>
            </a:r>
          </a:p>
        </p:txBody>
      </p:sp>
      <p:sp>
        <p:nvSpPr>
          <p:cNvPr id="4" name="Rectangle 3">
            <a:extLst>
              <a:ext uri="{FF2B5EF4-FFF2-40B4-BE49-F238E27FC236}">
                <a16:creationId xmlns:a16="http://schemas.microsoft.com/office/drawing/2014/main" id="{1BAEE302-C79D-CE12-D1C6-FA61DA52B24D}"/>
              </a:ext>
            </a:extLst>
          </p:cNvPr>
          <p:cNvSpPr/>
          <p:nvPr/>
        </p:nvSpPr>
        <p:spPr>
          <a:xfrm rot="21406042">
            <a:off x="2822450" y="3219218"/>
            <a:ext cx="3282696" cy="502920"/>
          </a:xfrm>
          <a:prstGeom prst="rect">
            <a:avLst/>
          </a:prstGeom>
          <a:solidFill>
            <a:srgbClr val="EBF1DE">
              <a:alpha val="89804"/>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ctr">
              <a:buFont typeface="Wingdings" panose="05000000000000000000" pitchFamily="2" charset="2"/>
              <a:buChar char="ü"/>
            </a:pPr>
            <a:r>
              <a:rPr lang="fr-FR" dirty="0">
                <a:solidFill>
                  <a:schemeClr val="tx1"/>
                </a:solidFill>
              </a:rPr>
              <a:t>Fait</a:t>
            </a:r>
          </a:p>
        </p:txBody>
      </p:sp>
      <p:sp>
        <p:nvSpPr>
          <p:cNvPr id="5" name="Rectangle 4">
            <a:extLst>
              <a:ext uri="{FF2B5EF4-FFF2-40B4-BE49-F238E27FC236}">
                <a16:creationId xmlns:a16="http://schemas.microsoft.com/office/drawing/2014/main" id="{37302721-42F8-44E2-2EB0-29DD359BD72F}"/>
              </a:ext>
            </a:extLst>
          </p:cNvPr>
          <p:cNvSpPr/>
          <p:nvPr/>
        </p:nvSpPr>
        <p:spPr>
          <a:xfrm rot="21406042">
            <a:off x="2822451" y="3850975"/>
            <a:ext cx="3282696" cy="502920"/>
          </a:xfrm>
          <a:prstGeom prst="rect">
            <a:avLst/>
          </a:prstGeom>
          <a:solidFill>
            <a:srgbClr val="EBF1DE">
              <a:alpha val="89804"/>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ctr">
              <a:buFont typeface="Wingdings" panose="05000000000000000000" pitchFamily="2" charset="2"/>
              <a:buChar char="ü"/>
            </a:pPr>
            <a:r>
              <a:rPr lang="fr-FR" dirty="0">
                <a:solidFill>
                  <a:schemeClr val="tx1"/>
                </a:solidFill>
              </a:rPr>
              <a:t>Fait (20 à 40 m)</a:t>
            </a:r>
          </a:p>
        </p:txBody>
      </p:sp>
      <p:sp>
        <p:nvSpPr>
          <p:cNvPr id="8" name="Rectangle 7">
            <a:extLst>
              <a:ext uri="{FF2B5EF4-FFF2-40B4-BE49-F238E27FC236}">
                <a16:creationId xmlns:a16="http://schemas.microsoft.com/office/drawing/2014/main" id="{201A466E-AA3B-BD0B-CFEC-61D35BA3A907}"/>
              </a:ext>
            </a:extLst>
          </p:cNvPr>
          <p:cNvSpPr/>
          <p:nvPr/>
        </p:nvSpPr>
        <p:spPr>
          <a:xfrm rot="21406042">
            <a:off x="2825887" y="4734985"/>
            <a:ext cx="3282696" cy="381042"/>
          </a:xfrm>
          <a:prstGeom prst="rect">
            <a:avLst/>
          </a:prstGeom>
          <a:solidFill>
            <a:srgbClr val="EBF1DE">
              <a:alpha val="89804"/>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ctr">
              <a:buFont typeface="Wingdings" panose="05000000000000000000" pitchFamily="2" charset="2"/>
              <a:buChar char="ü"/>
            </a:pPr>
            <a:r>
              <a:rPr lang="fr-FR" dirty="0">
                <a:solidFill>
                  <a:schemeClr val="tx1"/>
                </a:solidFill>
              </a:rPr>
              <a:t>Fait </a:t>
            </a:r>
            <a:r>
              <a:rPr lang="fr-FR" sz="1200" dirty="0">
                <a:solidFill>
                  <a:schemeClr val="tx1"/>
                </a:solidFill>
              </a:rPr>
              <a:t>(6,5 à 15 cm selon hypothèses)</a:t>
            </a:r>
            <a:endParaRPr lang="fr-FR" dirty="0">
              <a:solidFill>
                <a:schemeClr val="tx1"/>
              </a:solidFill>
            </a:endParaRPr>
          </a:p>
        </p:txBody>
      </p:sp>
      <p:sp>
        <p:nvSpPr>
          <p:cNvPr id="9" name="Rectangle 8">
            <a:extLst>
              <a:ext uri="{FF2B5EF4-FFF2-40B4-BE49-F238E27FC236}">
                <a16:creationId xmlns:a16="http://schemas.microsoft.com/office/drawing/2014/main" id="{2D28E3ED-C26C-E325-F1AC-206A2210A36B}"/>
              </a:ext>
            </a:extLst>
          </p:cNvPr>
          <p:cNvSpPr/>
          <p:nvPr/>
        </p:nvSpPr>
        <p:spPr>
          <a:xfrm rot="21406042">
            <a:off x="3046608" y="5173770"/>
            <a:ext cx="3909584" cy="943955"/>
          </a:xfrm>
          <a:prstGeom prst="rect">
            <a:avLst/>
          </a:prstGeom>
          <a:solidFill>
            <a:srgbClr val="EBF1DE">
              <a:alpha val="89804"/>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742950" lvl="1" indent="-285750" algn="ctr">
              <a:buFont typeface="Wingdings" panose="05000000000000000000" pitchFamily="2" charset="2"/>
              <a:buChar char="ü"/>
            </a:pPr>
            <a:r>
              <a:rPr lang="fr-FR" dirty="0">
                <a:solidFill>
                  <a:schemeClr val="tx1"/>
                </a:solidFill>
              </a:rPr>
              <a:t>Fait </a:t>
            </a:r>
          </a:p>
          <a:p>
            <a:pPr lvl="2"/>
            <a:r>
              <a:rPr lang="fr-FR" dirty="0">
                <a:solidFill>
                  <a:schemeClr val="tx1"/>
                </a:solidFill>
              </a:rPr>
              <a:t>si 6,5 cm &gt;&gt; 37 cm</a:t>
            </a:r>
          </a:p>
          <a:p>
            <a:pPr lvl="2"/>
            <a:r>
              <a:rPr lang="fr-FR" dirty="0">
                <a:solidFill>
                  <a:schemeClr val="tx1"/>
                </a:solidFill>
              </a:rPr>
              <a:t>si 15 cm &gt;&gt; 85 cm</a:t>
            </a:r>
          </a:p>
        </p:txBody>
      </p:sp>
    </p:spTree>
    <p:extLst>
      <p:ext uri="{BB962C8B-B14F-4D97-AF65-F5344CB8AC3E}">
        <p14:creationId xmlns:p14="http://schemas.microsoft.com/office/powerpoint/2010/main" val="510082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9BFC5-079C-5017-30DB-2114401F50E7}"/>
            </a:ext>
          </a:extLst>
        </p:cNvPr>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C063AC67-12EF-B5AE-E91F-7CAB1829955E}"/>
              </a:ext>
            </a:extLst>
          </p:cNvPr>
          <p:cNvSpPr>
            <a:spLocks noGrp="1"/>
          </p:cNvSpPr>
          <p:nvPr>
            <p:ph idx="1"/>
          </p:nvPr>
        </p:nvSpPr>
        <p:spPr>
          <a:xfrm>
            <a:off x="367645" y="1386999"/>
            <a:ext cx="8550112" cy="5040961"/>
          </a:xfrm>
        </p:spPr>
        <p:txBody>
          <a:bodyPr>
            <a:noAutofit/>
          </a:bodyPr>
          <a:lstStyle/>
          <a:p>
            <a:pPr marL="342900" indent="-342900" algn="just">
              <a:spcBef>
                <a:spcPts val="1200"/>
              </a:spcBef>
              <a:buClr>
                <a:schemeClr val="accent6">
                  <a:lumMod val="75000"/>
                </a:schemeClr>
              </a:buClr>
              <a:buFont typeface="+mj-lt"/>
              <a:buAutoNum type="arabicPeriod"/>
            </a:pPr>
            <a:r>
              <a:rPr lang="fr-FR" sz="2200" b="1" dirty="0"/>
              <a:t>Une incidence des pompages au PQ sur l’Eocène :</a:t>
            </a:r>
          </a:p>
          <a:p>
            <a:pPr lvl="1" algn="just">
              <a:spcBef>
                <a:spcPts val="0"/>
              </a:spcBef>
              <a:buClr>
                <a:schemeClr val="accent6">
                  <a:lumMod val="75000"/>
                </a:schemeClr>
              </a:buClr>
              <a:buFont typeface="Arial" panose="020B0604020202020204" pitchFamily="34" charset="0"/>
              <a:buChar char="•"/>
            </a:pPr>
            <a:r>
              <a:rPr lang="fr-FR" sz="2000" dirty="0">
                <a:solidFill>
                  <a:srgbClr val="1341A1"/>
                </a:solidFill>
              </a:rPr>
              <a:t>passée sous silence pendant plusieurs versions de rapport </a:t>
            </a:r>
            <a:r>
              <a:rPr lang="fr-FR" sz="2000" dirty="0" err="1">
                <a:solidFill>
                  <a:srgbClr val="1341A1"/>
                </a:solidFill>
              </a:rPr>
              <a:t>Arcagée</a:t>
            </a:r>
            <a:endParaRPr lang="fr-FR" sz="2000" dirty="0">
              <a:solidFill>
                <a:srgbClr val="1341A1"/>
              </a:solidFill>
            </a:endParaRPr>
          </a:p>
          <a:p>
            <a:pPr lvl="1" algn="just">
              <a:spcBef>
                <a:spcPts val="0"/>
              </a:spcBef>
              <a:buClr>
                <a:schemeClr val="accent6">
                  <a:lumMod val="75000"/>
                </a:schemeClr>
              </a:buClr>
              <a:buFont typeface="Arial" panose="020B0604020202020204" pitchFamily="34" charset="0"/>
              <a:buChar char="•"/>
            </a:pPr>
            <a:r>
              <a:rPr lang="fr-FR" sz="2000" dirty="0"/>
              <a:t>finalement estimée à 3 cm</a:t>
            </a:r>
          </a:p>
          <a:p>
            <a:pPr lvl="1" algn="just">
              <a:spcBef>
                <a:spcPts val="0"/>
              </a:spcBef>
              <a:buClr>
                <a:schemeClr val="accent6">
                  <a:lumMod val="75000"/>
                </a:schemeClr>
              </a:buClr>
              <a:buFont typeface="Arial" panose="020B0604020202020204" pitchFamily="34" charset="0"/>
              <a:buChar char="•"/>
            </a:pPr>
            <a:r>
              <a:rPr lang="fr-FR" sz="2000" dirty="0"/>
              <a:t>i</a:t>
            </a:r>
            <a:r>
              <a:rPr lang="fr-FR" sz="2000" dirty="0">
                <a:solidFill>
                  <a:srgbClr val="1341A1"/>
                </a:solidFill>
              </a:rPr>
              <a:t>dentifiée comme sous-estimé par le BRGM</a:t>
            </a:r>
          </a:p>
          <a:p>
            <a:pPr lvl="1" algn="just">
              <a:spcBef>
                <a:spcPts val="0"/>
              </a:spcBef>
              <a:buClr>
                <a:schemeClr val="accent6">
                  <a:lumMod val="75000"/>
                </a:schemeClr>
              </a:buClr>
              <a:buFont typeface="Arial" panose="020B0604020202020204" pitchFamily="34" charset="0"/>
              <a:buChar char="•"/>
            </a:pPr>
            <a:r>
              <a:rPr lang="fr-FR" sz="2000" dirty="0"/>
              <a:t>q</a:t>
            </a:r>
            <a:r>
              <a:rPr lang="fr-FR" sz="2000" dirty="0">
                <a:solidFill>
                  <a:srgbClr val="1341A1"/>
                </a:solidFill>
              </a:rPr>
              <a:t>uantifiée sur les pompages d’octobre 2024 par Antéa entre 6,5 et 15 cm pour 47 m</a:t>
            </a:r>
            <a:r>
              <a:rPr lang="fr-FR" sz="2000" baseline="30000" dirty="0">
                <a:solidFill>
                  <a:srgbClr val="1341A1"/>
                </a:solidFill>
              </a:rPr>
              <a:t>3</a:t>
            </a:r>
            <a:r>
              <a:rPr lang="fr-FR" sz="2000" dirty="0">
                <a:solidFill>
                  <a:srgbClr val="1341A1"/>
                </a:solidFill>
              </a:rPr>
              <a:t>/h</a:t>
            </a:r>
          </a:p>
          <a:p>
            <a:pPr lvl="1" algn="just">
              <a:spcBef>
                <a:spcPts val="0"/>
              </a:spcBef>
              <a:buClr>
                <a:schemeClr val="accent6">
                  <a:lumMod val="75000"/>
                </a:schemeClr>
              </a:buClr>
              <a:buFont typeface="Arial" panose="020B0604020202020204" pitchFamily="34" charset="0"/>
              <a:buChar char="•"/>
            </a:pPr>
            <a:r>
              <a:rPr lang="fr-FR" sz="2000" dirty="0"/>
              <a:t>extrapolée par Antéa pour 270 m</a:t>
            </a:r>
            <a:r>
              <a:rPr lang="fr-FR" sz="2000" baseline="30000" dirty="0"/>
              <a:t>3</a:t>
            </a:r>
            <a:r>
              <a:rPr lang="fr-FR" sz="2000" dirty="0"/>
              <a:t>/h à 37 à 85 cm (x 5,7)</a:t>
            </a:r>
            <a:endParaRPr lang="fr-FR" sz="2000" dirty="0">
              <a:solidFill>
                <a:srgbClr val="1341A1"/>
              </a:solidFill>
            </a:endParaRPr>
          </a:p>
          <a:p>
            <a:pPr marL="342900" indent="-342900" algn="just">
              <a:spcBef>
                <a:spcPts val="1200"/>
              </a:spcBef>
              <a:buClr>
                <a:schemeClr val="accent6">
                  <a:lumMod val="75000"/>
                </a:schemeClr>
              </a:buClr>
              <a:buFont typeface="+mj-lt"/>
              <a:buAutoNum type="arabicPeriod" startAt="2"/>
            </a:pPr>
            <a:r>
              <a:rPr lang="fr-FR" sz="2200" b="1" dirty="0">
                <a:solidFill>
                  <a:srgbClr val="1341A1"/>
                </a:solidFill>
              </a:rPr>
              <a:t>Un modèle conceptuel entre incertain</a:t>
            </a:r>
          </a:p>
          <a:p>
            <a:pPr marL="0" indent="0" algn="just">
              <a:spcBef>
                <a:spcPts val="600"/>
              </a:spcBef>
              <a:buNone/>
            </a:pPr>
            <a:r>
              <a:rPr lang="fr-FR" sz="2000" dirty="0"/>
              <a:t>Pour obtenir un bon calage sur les interprétations de pompage d’essai, une limite alimentée doit être appliquée à une distance comprise entre 20 et 40 m (Estuaire à 200 m) &gt; </a:t>
            </a:r>
            <a:r>
              <a:rPr lang="fr-FR" sz="2000" u="sng" dirty="0"/>
              <a:t>drainance de l'Eocène privilégiée </a:t>
            </a:r>
          </a:p>
          <a:p>
            <a:pPr marL="342900" indent="-342900" algn="just">
              <a:spcBef>
                <a:spcPts val="1200"/>
              </a:spcBef>
              <a:buClr>
                <a:schemeClr val="accent6">
                  <a:lumMod val="75000"/>
                </a:schemeClr>
              </a:buClr>
              <a:buFont typeface="+mj-lt"/>
              <a:buAutoNum type="arabicPeriod" startAt="3"/>
            </a:pPr>
            <a:r>
              <a:rPr lang="fr-FR" sz="2200" b="1" dirty="0"/>
              <a:t>Intérêt à aller plus loin dans les simulations </a:t>
            </a:r>
            <a:r>
              <a:rPr lang="fr-FR" sz="2200" dirty="0"/>
              <a:t>(modélisation)</a:t>
            </a:r>
          </a:p>
          <a:p>
            <a:pPr lvl="1" algn="just">
              <a:spcBef>
                <a:spcPts val="300"/>
              </a:spcBef>
              <a:buClr>
                <a:schemeClr val="accent6">
                  <a:lumMod val="75000"/>
                </a:schemeClr>
              </a:buClr>
              <a:buFont typeface="Arial" panose="020B0604020202020204" pitchFamily="34" charset="0"/>
              <a:buChar char="•"/>
            </a:pPr>
            <a:r>
              <a:rPr lang="fr-FR" sz="2000" dirty="0">
                <a:solidFill>
                  <a:srgbClr val="1341A1"/>
                </a:solidFill>
              </a:rPr>
              <a:t>interprétation des simulations ?</a:t>
            </a:r>
          </a:p>
          <a:p>
            <a:pPr lvl="1" algn="just">
              <a:spcBef>
                <a:spcPts val="300"/>
              </a:spcBef>
              <a:buClr>
                <a:schemeClr val="accent6">
                  <a:lumMod val="75000"/>
                </a:schemeClr>
              </a:buClr>
              <a:buFont typeface="Arial" panose="020B0604020202020204" pitchFamily="34" charset="0"/>
              <a:buChar char="•"/>
            </a:pPr>
            <a:r>
              <a:rPr lang="fr-FR" sz="2000" dirty="0">
                <a:solidFill>
                  <a:srgbClr val="1341A1"/>
                </a:solidFill>
              </a:rPr>
              <a:t>acceptabilité de l’incidence à l’Eocène ?</a:t>
            </a:r>
          </a:p>
        </p:txBody>
      </p:sp>
      <p:sp>
        <p:nvSpPr>
          <p:cNvPr id="7" name="Rectangle 2">
            <a:extLst>
              <a:ext uri="{FF2B5EF4-FFF2-40B4-BE49-F238E27FC236}">
                <a16:creationId xmlns:a16="http://schemas.microsoft.com/office/drawing/2014/main" id="{AD98EAFE-FD0F-7109-7E38-C787A8CCB30D}"/>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1800" b="1" dirty="0"/>
              <a:t>Considérations pour la compatibilité avec le SAGE</a:t>
            </a:r>
            <a:endParaRPr lang="fr-FR" sz="2200" b="1" dirty="0">
              <a:solidFill>
                <a:srgbClr val="0077D4"/>
              </a:solidFill>
            </a:endParaRPr>
          </a:p>
        </p:txBody>
      </p:sp>
    </p:spTree>
    <p:extLst>
      <p:ext uri="{BB962C8B-B14F-4D97-AF65-F5344CB8AC3E}">
        <p14:creationId xmlns:p14="http://schemas.microsoft.com/office/powerpoint/2010/main" val="2914495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325225" y="1493890"/>
            <a:ext cx="8493550" cy="4203096"/>
          </a:xfrm>
        </p:spPr>
        <p:txBody>
          <a:bodyPr>
            <a:noAutofit/>
          </a:bodyPr>
          <a:lstStyle/>
          <a:p>
            <a:pPr marL="0" indent="0" algn="just">
              <a:buClr>
                <a:schemeClr val="accent6">
                  <a:lumMod val="75000"/>
                </a:schemeClr>
              </a:buClr>
              <a:buNone/>
            </a:pPr>
            <a:r>
              <a:rPr lang="fr-FR" sz="2000" dirty="0"/>
              <a:t>Initialement identifiée comme peu probable, une influence des pompages au Plio-Quaternaire sur l'Eocène semble désormais convenue, la quantification de cette dernière restant à préciser. </a:t>
            </a:r>
          </a:p>
          <a:p>
            <a:pPr marL="0" indent="0" algn="just">
              <a:buClr>
                <a:schemeClr val="accent6">
                  <a:lumMod val="75000"/>
                </a:schemeClr>
              </a:buClr>
              <a:buNone/>
            </a:pPr>
            <a:r>
              <a:rPr lang="fr-FR" sz="2000" dirty="0"/>
              <a:t>Ce travail est un préalable à l’analyse de l’acceptabilité de cette incidence pour la gestion de l’Eocène. Cette incidence est à ce jour estimé entre 37 et 85 cm.</a:t>
            </a:r>
          </a:p>
          <a:p>
            <a:pPr marL="0" indent="0" algn="just">
              <a:buClr>
                <a:schemeClr val="accent6">
                  <a:lumMod val="75000"/>
                </a:schemeClr>
              </a:buClr>
              <a:buNone/>
            </a:pPr>
            <a:r>
              <a:rPr lang="fr-FR" sz="2000" dirty="0"/>
              <a:t>La mention suivante de l’avis de mai 2024 est donc remise en cause : </a:t>
            </a:r>
            <a:br>
              <a:rPr lang="fr-FR" sz="2000" dirty="0"/>
            </a:br>
            <a:r>
              <a:rPr lang="fr-FR" sz="2000" dirty="0"/>
              <a:t>« </a:t>
            </a:r>
            <a:r>
              <a:rPr lang="fr-FR" sz="2000" i="1" dirty="0"/>
              <a:t>il semble que le projet d’exploitation de la nappe captive au sein des formations du </a:t>
            </a:r>
            <a:r>
              <a:rPr lang="fr-FR" sz="2000" i="1" dirty="0" err="1"/>
              <a:t>Plio</a:t>
            </a:r>
            <a:r>
              <a:rPr lang="fr-FR" sz="2000" i="1" dirty="0"/>
              <a:t>-Quaternaire sur le site de Gare à Terre </a:t>
            </a:r>
            <a:r>
              <a:rPr lang="fr-FR" sz="2000" i="1" u="sng" dirty="0"/>
              <a:t>n’aura pas d’incidence notable</a:t>
            </a:r>
            <a:r>
              <a:rPr lang="fr-FR" sz="2000" i="1" dirty="0"/>
              <a:t> sur les nappes du périmètre du SAGE des Nappes profondes de Gironde. »</a:t>
            </a:r>
          </a:p>
          <a:p>
            <a:pPr marL="0" indent="0" algn="just">
              <a:buClr>
                <a:schemeClr val="accent6">
                  <a:lumMod val="75000"/>
                </a:schemeClr>
              </a:buClr>
              <a:buNone/>
            </a:pPr>
            <a:r>
              <a:rPr lang="fr-FR" sz="2000" dirty="0">
                <a:highlight>
                  <a:srgbClr val="FFFF00"/>
                </a:highlight>
              </a:rPr>
              <a:t>La question désormais posée est de savoir si une incidence de 37 à 85 cm (à confirmer) est jugée compatible avec la gestion des nappes profondes de Gironde.</a:t>
            </a:r>
          </a:p>
        </p:txBody>
      </p:sp>
      <p:sp>
        <p:nvSpPr>
          <p:cNvPr id="7" name="Rectangle 2">
            <a:extLst>
              <a:ext uri="{FF2B5EF4-FFF2-40B4-BE49-F238E27FC236}">
                <a16:creationId xmlns:a16="http://schemas.microsoft.com/office/drawing/2014/main" id="{541AB7BE-CA98-06B7-B5D5-10DDF94E4C4B}"/>
              </a:ext>
            </a:extLst>
          </p:cNvPr>
          <p:cNvSpPr txBox="1">
            <a:spLocks noChangeArrowheads="1"/>
          </p:cNvSpPr>
          <p:nvPr/>
        </p:nvSpPr>
        <p:spPr>
          <a:xfrm>
            <a:off x="2109457" y="132209"/>
            <a:ext cx="7034543"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2200" b="1" dirty="0">
                <a:solidFill>
                  <a:schemeClr val="accent6">
                    <a:lumMod val="75000"/>
                  </a:schemeClr>
                </a:solidFill>
              </a:rPr>
              <a:t>Eléments pour un avis</a:t>
            </a:r>
          </a:p>
        </p:txBody>
      </p:sp>
    </p:spTree>
    <p:extLst>
      <p:ext uri="{BB962C8B-B14F-4D97-AF65-F5344CB8AC3E}">
        <p14:creationId xmlns:p14="http://schemas.microsoft.com/office/powerpoint/2010/main" val="1658644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1A8D1EE-8B72-7D9C-B7CB-F4E9236A4B15}"/>
              </a:ext>
            </a:extLst>
          </p:cNvPr>
          <p:cNvSpPr>
            <a:spLocks noGrp="1"/>
          </p:cNvSpPr>
          <p:nvPr>
            <p:ph idx="1"/>
          </p:nvPr>
        </p:nvSpPr>
        <p:spPr>
          <a:xfrm>
            <a:off x="218312" y="1600201"/>
            <a:ext cx="3722092" cy="4612063"/>
          </a:xfrm>
        </p:spPr>
        <p:txBody>
          <a:bodyPr>
            <a:normAutofit/>
          </a:bodyPr>
          <a:lstStyle/>
          <a:p>
            <a:pPr marL="0" indent="0">
              <a:buClr>
                <a:schemeClr val="accent6">
                  <a:lumMod val="75000"/>
                </a:schemeClr>
              </a:buClr>
              <a:buNone/>
            </a:pPr>
            <a:r>
              <a:rPr lang="fr-FR" sz="2000" dirty="0"/>
              <a:t>Evolution des niveaux piézométriques à l'Eocène dans les environs</a:t>
            </a:r>
          </a:p>
          <a:p>
            <a:pPr marL="0" indent="0">
              <a:buClr>
                <a:schemeClr val="accent6">
                  <a:lumMod val="75000"/>
                </a:schemeClr>
              </a:buClr>
              <a:buNone/>
            </a:pPr>
            <a:endParaRPr lang="fr-FR" sz="2000" dirty="0"/>
          </a:p>
          <a:p>
            <a:pPr marL="0" indent="0">
              <a:buClr>
                <a:schemeClr val="accent6">
                  <a:lumMod val="75000"/>
                </a:schemeClr>
              </a:buClr>
              <a:buNone/>
            </a:pPr>
            <a:r>
              <a:rPr lang="fr-FR" sz="2000" dirty="0"/>
              <a:t>Forage CONSEILLER référencé  BSS001UZPF  (07301X0165/F2) en banque du sous sol</a:t>
            </a:r>
          </a:p>
          <a:p>
            <a:pPr marL="0" indent="0">
              <a:buClr>
                <a:schemeClr val="accent6">
                  <a:lumMod val="75000"/>
                </a:schemeClr>
              </a:buClr>
              <a:buNone/>
            </a:pPr>
            <a:endParaRPr lang="fr-FR" sz="2000" dirty="0"/>
          </a:p>
          <a:p>
            <a:pPr>
              <a:buClr>
                <a:schemeClr val="accent6">
                  <a:lumMod val="75000"/>
                </a:schemeClr>
              </a:buClr>
            </a:pPr>
            <a:r>
              <a:rPr lang="fr-FR" sz="2000" dirty="0"/>
              <a:t>Profond de 58 m</a:t>
            </a:r>
          </a:p>
          <a:p>
            <a:pPr>
              <a:buClr>
                <a:schemeClr val="accent6">
                  <a:lumMod val="75000"/>
                </a:schemeClr>
              </a:buClr>
            </a:pPr>
            <a:r>
              <a:rPr lang="fr-FR" sz="2000" dirty="0"/>
              <a:t>Capte les sables, graviers, grès et calcaires de l'Eocène inférieur et moyen</a:t>
            </a:r>
            <a:br>
              <a:rPr lang="fr-FR" sz="2000" dirty="0"/>
            </a:br>
            <a:endParaRPr lang="fr-FR" sz="2000" dirty="0"/>
          </a:p>
        </p:txBody>
      </p:sp>
      <p:pic>
        <p:nvPicPr>
          <p:cNvPr id="4" name="Image 3">
            <a:extLst>
              <a:ext uri="{FF2B5EF4-FFF2-40B4-BE49-F238E27FC236}">
                <a16:creationId xmlns:a16="http://schemas.microsoft.com/office/drawing/2014/main" id="{42039335-B5DA-8C1C-BFA5-EA1EB10C5C07}"/>
              </a:ext>
            </a:extLst>
          </p:cNvPr>
          <p:cNvPicPr>
            <a:picLocks noChangeAspect="1"/>
          </p:cNvPicPr>
          <p:nvPr/>
        </p:nvPicPr>
        <p:blipFill>
          <a:blip r:embed="rId3"/>
          <a:srcRect l="48660" t="2787" r="17526"/>
          <a:stretch/>
        </p:blipFill>
        <p:spPr>
          <a:xfrm>
            <a:off x="4146328" y="1449372"/>
            <a:ext cx="4779360" cy="4762892"/>
          </a:xfrm>
          <a:prstGeom prst="rect">
            <a:avLst/>
          </a:prstGeom>
        </p:spPr>
      </p:pic>
      <p:sp>
        <p:nvSpPr>
          <p:cNvPr id="6" name="Ellipse 5">
            <a:extLst>
              <a:ext uri="{FF2B5EF4-FFF2-40B4-BE49-F238E27FC236}">
                <a16:creationId xmlns:a16="http://schemas.microsoft.com/office/drawing/2014/main" id="{924FAB2A-53BF-68DE-F305-A43DEA589B82}"/>
              </a:ext>
            </a:extLst>
          </p:cNvPr>
          <p:cNvSpPr/>
          <p:nvPr/>
        </p:nvSpPr>
        <p:spPr>
          <a:xfrm>
            <a:off x="5722070" y="5307291"/>
            <a:ext cx="311084" cy="311084"/>
          </a:xfrm>
          <a:prstGeom prst="ellipse">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2">
            <a:extLst>
              <a:ext uri="{FF2B5EF4-FFF2-40B4-BE49-F238E27FC236}">
                <a16:creationId xmlns:a16="http://schemas.microsoft.com/office/drawing/2014/main" id="{CA793D08-0BBA-04C7-5AFB-151AB557002C}"/>
              </a:ext>
            </a:extLst>
          </p:cNvPr>
          <p:cNvSpPr txBox="1">
            <a:spLocks noChangeArrowheads="1"/>
          </p:cNvSpPr>
          <p:nvPr/>
        </p:nvSpPr>
        <p:spPr>
          <a:xfrm>
            <a:off x="2109457" y="132209"/>
            <a:ext cx="7034543"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2200" b="1" dirty="0">
                <a:solidFill>
                  <a:schemeClr val="accent6">
                    <a:lumMod val="75000"/>
                  </a:schemeClr>
                </a:solidFill>
              </a:rPr>
              <a:t>Eléments pour un avis</a:t>
            </a:r>
          </a:p>
        </p:txBody>
      </p:sp>
      <p:sp>
        <p:nvSpPr>
          <p:cNvPr id="3" name="Ellipse 2">
            <a:extLst>
              <a:ext uri="{FF2B5EF4-FFF2-40B4-BE49-F238E27FC236}">
                <a16:creationId xmlns:a16="http://schemas.microsoft.com/office/drawing/2014/main" id="{46588613-7872-B4C9-3A0F-2EF64D8CE18C}"/>
              </a:ext>
            </a:extLst>
          </p:cNvPr>
          <p:cNvSpPr/>
          <p:nvPr/>
        </p:nvSpPr>
        <p:spPr>
          <a:xfrm>
            <a:off x="7872953" y="4196499"/>
            <a:ext cx="311084" cy="311084"/>
          </a:xfrm>
          <a:prstGeom prst="ellipse">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95052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4F57B-9235-E62C-16E1-364AD7963B7A}"/>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6AEA279E-4DA1-1A90-D734-915F5E378E1A}"/>
              </a:ext>
            </a:extLst>
          </p:cNvPr>
          <p:cNvPicPr>
            <a:picLocks noChangeAspect="1"/>
          </p:cNvPicPr>
          <p:nvPr/>
        </p:nvPicPr>
        <p:blipFill>
          <a:blip r:embed="rId3"/>
          <a:stretch>
            <a:fillRect/>
          </a:stretch>
        </p:blipFill>
        <p:spPr>
          <a:xfrm>
            <a:off x="958244" y="1933751"/>
            <a:ext cx="7469319" cy="4236091"/>
          </a:xfrm>
          <a:prstGeom prst="rect">
            <a:avLst/>
          </a:prstGeom>
        </p:spPr>
      </p:pic>
      <p:sp>
        <p:nvSpPr>
          <p:cNvPr id="6" name="Ellipse 5">
            <a:extLst>
              <a:ext uri="{FF2B5EF4-FFF2-40B4-BE49-F238E27FC236}">
                <a16:creationId xmlns:a16="http://schemas.microsoft.com/office/drawing/2014/main" id="{2F7AD134-F102-7CC0-6354-131AD4CB4ECC}"/>
              </a:ext>
            </a:extLst>
          </p:cNvPr>
          <p:cNvSpPr/>
          <p:nvPr/>
        </p:nvSpPr>
        <p:spPr>
          <a:xfrm>
            <a:off x="1828800" y="4986780"/>
            <a:ext cx="311084" cy="311084"/>
          </a:xfrm>
          <a:prstGeom prst="ellipse">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2">
            <a:extLst>
              <a:ext uri="{FF2B5EF4-FFF2-40B4-BE49-F238E27FC236}">
                <a16:creationId xmlns:a16="http://schemas.microsoft.com/office/drawing/2014/main" id="{E8B00A5E-024B-FE2B-2342-1035F8B65D4E}"/>
              </a:ext>
            </a:extLst>
          </p:cNvPr>
          <p:cNvSpPr txBox="1">
            <a:spLocks noChangeArrowheads="1"/>
          </p:cNvSpPr>
          <p:nvPr/>
        </p:nvSpPr>
        <p:spPr>
          <a:xfrm>
            <a:off x="2109457" y="132209"/>
            <a:ext cx="7034543"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2200" b="1" dirty="0">
                <a:solidFill>
                  <a:schemeClr val="accent6">
                    <a:lumMod val="75000"/>
                  </a:schemeClr>
                </a:solidFill>
              </a:rPr>
              <a:t>Eléments pour un avis</a:t>
            </a:r>
          </a:p>
        </p:txBody>
      </p:sp>
      <p:sp>
        <p:nvSpPr>
          <p:cNvPr id="3" name="Ellipse 2">
            <a:extLst>
              <a:ext uri="{FF2B5EF4-FFF2-40B4-BE49-F238E27FC236}">
                <a16:creationId xmlns:a16="http://schemas.microsoft.com/office/drawing/2014/main" id="{46A4536A-C467-B22F-CE58-74FAA83E26F1}"/>
              </a:ext>
            </a:extLst>
          </p:cNvPr>
          <p:cNvSpPr/>
          <p:nvPr/>
        </p:nvSpPr>
        <p:spPr>
          <a:xfrm>
            <a:off x="6562627" y="2631649"/>
            <a:ext cx="311084" cy="311084"/>
          </a:xfrm>
          <a:prstGeom prst="ellipse">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Étoile : 5 branches 10">
            <a:extLst>
              <a:ext uri="{FF2B5EF4-FFF2-40B4-BE49-F238E27FC236}">
                <a16:creationId xmlns:a16="http://schemas.microsoft.com/office/drawing/2014/main" id="{360E550E-6826-7823-454A-A8011E103E01}"/>
              </a:ext>
            </a:extLst>
          </p:cNvPr>
          <p:cNvSpPr/>
          <p:nvPr/>
        </p:nvSpPr>
        <p:spPr>
          <a:xfrm>
            <a:off x="1687398" y="5476974"/>
            <a:ext cx="254524" cy="254524"/>
          </a:xfrm>
          <a:prstGeom prst="star5">
            <a:avLst/>
          </a:prstGeom>
          <a:solidFill>
            <a:schemeClr val="accent6">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Étoile : 5 branches 11">
            <a:extLst>
              <a:ext uri="{FF2B5EF4-FFF2-40B4-BE49-F238E27FC236}">
                <a16:creationId xmlns:a16="http://schemas.microsoft.com/office/drawing/2014/main" id="{B59C9D63-80C7-04D9-D8F3-220D3501EC41}"/>
              </a:ext>
            </a:extLst>
          </p:cNvPr>
          <p:cNvSpPr/>
          <p:nvPr/>
        </p:nvSpPr>
        <p:spPr>
          <a:xfrm>
            <a:off x="5799056" y="3432929"/>
            <a:ext cx="254524" cy="254524"/>
          </a:xfrm>
          <a:prstGeom prst="star5">
            <a:avLst/>
          </a:prstGeom>
          <a:solidFill>
            <a:schemeClr val="accent6">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Étoile : 5 branches 12">
            <a:extLst>
              <a:ext uri="{FF2B5EF4-FFF2-40B4-BE49-F238E27FC236}">
                <a16:creationId xmlns:a16="http://schemas.microsoft.com/office/drawing/2014/main" id="{00FE7E67-72B9-D8C2-AFE2-42B9398930F4}"/>
              </a:ext>
            </a:extLst>
          </p:cNvPr>
          <p:cNvSpPr/>
          <p:nvPr/>
        </p:nvSpPr>
        <p:spPr>
          <a:xfrm>
            <a:off x="4754252" y="3443927"/>
            <a:ext cx="254524" cy="254524"/>
          </a:xfrm>
          <a:prstGeom prst="star5">
            <a:avLst/>
          </a:prstGeom>
          <a:solidFill>
            <a:schemeClr val="accent6">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Étoile : 5 branches 13">
            <a:extLst>
              <a:ext uri="{FF2B5EF4-FFF2-40B4-BE49-F238E27FC236}">
                <a16:creationId xmlns:a16="http://schemas.microsoft.com/office/drawing/2014/main" id="{31914B81-11BD-2794-711D-0005388ECC6A}"/>
              </a:ext>
            </a:extLst>
          </p:cNvPr>
          <p:cNvSpPr/>
          <p:nvPr/>
        </p:nvSpPr>
        <p:spPr>
          <a:xfrm>
            <a:off x="3756580" y="4454166"/>
            <a:ext cx="254524" cy="254524"/>
          </a:xfrm>
          <a:prstGeom prst="star5">
            <a:avLst/>
          </a:prstGeom>
          <a:solidFill>
            <a:schemeClr val="accent6">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Étoile : 5 branches 14">
            <a:extLst>
              <a:ext uri="{FF2B5EF4-FFF2-40B4-BE49-F238E27FC236}">
                <a16:creationId xmlns:a16="http://schemas.microsoft.com/office/drawing/2014/main" id="{C34A580B-440F-A0B1-AAEA-6208E36E8D20}"/>
              </a:ext>
            </a:extLst>
          </p:cNvPr>
          <p:cNvSpPr/>
          <p:nvPr/>
        </p:nvSpPr>
        <p:spPr>
          <a:xfrm>
            <a:off x="2674070" y="4455737"/>
            <a:ext cx="254524" cy="254524"/>
          </a:xfrm>
          <a:prstGeom prst="star5">
            <a:avLst/>
          </a:prstGeom>
          <a:solidFill>
            <a:schemeClr val="accent6">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Étoile : 5 branches 15">
            <a:extLst>
              <a:ext uri="{FF2B5EF4-FFF2-40B4-BE49-F238E27FC236}">
                <a16:creationId xmlns:a16="http://schemas.microsoft.com/office/drawing/2014/main" id="{8C9059E7-E1E1-C689-0F4D-682606128241}"/>
              </a:ext>
            </a:extLst>
          </p:cNvPr>
          <p:cNvSpPr/>
          <p:nvPr/>
        </p:nvSpPr>
        <p:spPr>
          <a:xfrm>
            <a:off x="6832861" y="2392838"/>
            <a:ext cx="254524" cy="254524"/>
          </a:xfrm>
          <a:prstGeom prst="star5">
            <a:avLst/>
          </a:prstGeom>
          <a:solidFill>
            <a:schemeClr val="accent6">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18" name="Connecteur droit 17">
            <a:extLst>
              <a:ext uri="{FF2B5EF4-FFF2-40B4-BE49-F238E27FC236}">
                <a16:creationId xmlns:a16="http://schemas.microsoft.com/office/drawing/2014/main" id="{6752667F-A6F6-314D-11E0-8A39701F2133}"/>
              </a:ext>
            </a:extLst>
          </p:cNvPr>
          <p:cNvCxnSpPr>
            <a:cxnSpLocks/>
            <a:endCxn id="15" idx="2"/>
          </p:cNvCxnSpPr>
          <p:nvPr/>
        </p:nvCxnSpPr>
        <p:spPr>
          <a:xfrm flipV="1">
            <a:off x="1941922" y="4710260"/>
            <a:ext cx="780758" cy="804420"/>
          </a:xfrm>
          <a:prstGeom prst="line">
            <a:avLst/>
          </a:prstGeom>
          <a:ln w="50800">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0" name="Connecteur droit 19">
            <a:extLst>
              <a:ext uri="{FF2B5EF4-FFF2-40B4-BE49-F238E27FC236}">
                <a16:creationId xmlns:a16="http://schemas.microsoft.com/office/drawing/2014/main" id="{65D7F076-C306-56A8-A529-E1E55CAE4AFF}"/>
              </a:ext>
            </a:extLst>
          </p:cNvPr>
          <p:cNvCxnSpPr>
            <a:cxnSpLocks/>
          </p:cNvCxnSpPr>
          <p:nvPr/>
        </p:nvCxnSpPr>
        <p:spPr>
          <a:xfrm>
            <a:off x="2997724" y="4561003"/>
            <a:ext cx="688061" cy="0"/>
          </a:xfrm>
          <a:prstGeom prst="line">
            <a:avLst/>
          </a:prstGeom>
          <a:ln w="50800">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1" name="Connecteur droit 20">
            <a:extLst>
              <a:ext uri="{FF2B5EF4-FFF2-40B4-BE49-F238E27FC236}">
                <a16:creationId xmlns:a16="http://schemas.microsoft.com/office/drawing/2014/main" id="{870936B3-560C-8FD1-EEB6-80CA03CB191E}"/>
              </a:ext>
            </a:extLst>
          </p:cNvPr>
          <p:cNvCxnSpPr>
            <a:cxnSpLocks/>
          </p:cNvCxnSpPr>
          <p:nvPr/>
        </p:nvCxnSpPr>
        <p:spPr>
          <a:xfrm>
            <a:off x="5015060" y="3619893"/>
            <a:ext cx="783900" cy="0"/>
          </a:xfrm>
          <a:prstGeom prst="line">
            <a:avLst/>
          </a:prstGeom>
          <a:ln w="50800">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2" name="Connecteur droit 21">
            <a:extLst>
              <a:ext uri="{FF2B5EF4-FFF2-40B4-BE49-F238E27FC236}">
                <a16:creationId xmlns:a16="http://schemas.microsoft.com/office/drawing/2014/main" id="{3038A473-7122-A0C0-D9E9-B31AE712A77F}"/>
              </a:ext>
            </a:extLst>
          </p:cNvPr>
          <p:cNvCxnSpPr>
            <a:cxnSpLocks/>
          </p:cNvCxnSpPr>
          <p:nvPr/>
        </p:nvCxnSpPr>
        <p:spPr>
          <a:xfrm flipV="1">
            <a:off x="3926264" y="3659171"/>
            <a:ext cx="780758" cy="804420"/>
          </a:xfrm>
          <a:prstGeom prst="line">
            <a:avLst/>
          </a:prstGeom>
          <a:ln w="50800">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4D000206-87AF-1A31-FC28-53901C98AEAC}"/>
              </a:ext>
            </a:extLst>
          </p:cNvPr>
          <p:cNvCxnSpPr>
            <a:cxnSpLocks/>
          </p:cNvCxnSpPr>
          <p:nvPr/>
        </p:nvCxnSpPr>
        <p:spPr>
          <a:xfrm flipV="1">
            <a:off x="6048867" y="2633221"/>
            <a:ext cx="780758" cy="804420"/>
          </a:xfrm>
          <a:prstGeom prst="line">
            <a:avLst/>
          </a:prstGeom>
          <a:ln w="50800">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994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E02CB-6EAB-2AEA-735C-7B325C3CCB43}"/>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7C603CC6-7465-9920-A40F-6F63E21C4A33}"/>
              </a:ext>
            </a:extLst>
          </p:cNvPr>
          <p:cNvSpPr txBox="1">
            <a:spLocks noChangeArrowheads="1"/>
          </p:cNvSpPr>
          <p:nvPr/>
        </p:nvSpPr>
        <p:spPr>
          <a:xfrm>
            <a:off x="2109457" y="132209"/>
            <a:ext cx="7034543"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2200" b="1" dirty="0">
                <a:solidFill>
                  <a:schemeClr val="accent6">
                    <a:lumMod val="75000"/>
                  </a:schemeClr>
                </a:solidFill>
              </a:rPr>
              <a:t>Eléments pour un avis</a:t>
            </a:r>
          </a:p>
        </p:txBody>
      </p:sp>
      <p:grpSp>
        <p:nvGrpSpPr>
          <p:cNvPr id="2" name="Groupe 1">
            <a:extLst>
              <a:ext uri="{FF2B5EF4-FFF2-40B4-BE49-F238E27FC236}">
                <a16:creationId xmlns:a16="http://schemas.microsoft.com/office/drawing/2014/main" id="{BA59DAF9-A31C-2826-7E1B-E5AEAC695D5C}"/>
              </a:ext>
            </a:extLst>
          </p:cNvPr>
          <p:cNvGrpSpPr/>
          <p:nvPr/>
        </p:nvGrpSpPr>
        <p:grpSpPr>
          <a:xfrm>
            <a:off x="307796" y="1490693"/>
            <a:ext cx="1549286" cy="878650"/>
            <a:chOff x="958244" y="1933751"/>
            <a:chExt cx="7469319" cy="4236091"/>
          </a:xfrm>
        </p:grpSpPr>
        <p:pic>
          <p:nvPicPr>
            <p:cNvPr id="10" name="Image 9">
              <a:extLst>
                <a:ext uri="{FF2B5EF4-FFF2-40B4-BE49-F238E27FC236}">
                  <a16:creationId xmlns:a16="http://schemas.microsoft.com/office/drawing/2014/main" id="{1D5B12EE-9B06-1A88-E6C6-D1574BD0B892}"/>
                </a:ext>
              </a:extLst>
            </p:cNvPr>
            <p:cNvPicPr>
              <a:picLocks noChangeAspect="1"/>
            </p:cNvPicPr>
            <p:nvPr/>
          </p:nvPicPr>
          <p:blipFill>
            <a:blip r:embed="rId3"/>
            <a:stretch>
              <a:fillRect/>
            </a:stretch>
          </p:blipFill>
          <p:spPr>
            <a:xfrm>
              <a:off x="958244" y="1933751"/>
              <a:ext cx="7469319" cy="4236091"/>
            </a:xfrm>
            <a:prstGeom prst="rect">
              <a:avLst/>
            </a:prstGeom>
          </p:spPr>
        </p:pic>
        <p:sp>
          <p:nvSpPr>
            <p:cNvPr id="6" name="Ellipse 5">
              <a:extLst>
                <a:ext uri="{FF2B5EF4-FFF2-40B4-BE49-F238E27FC236}">
                  <a16:creationId xmlns:a16="http://schemas.microsoft.com/office/drawing/2014/main" id="{F4802426-B1A6-53A8-412E-5F0EECDB4202}"/>
                </a:ext>
              </a:extLst>
            </p:cNvPr>
            <p:cNvSpPr/>
            <p:nvPr/>
          </p:nvSpPr>
          <p:spPr>
            <a:xfrm>
              <a:off x="1828800" y="4986780"/>
              <a:ext cx="311084" cy="311084"/>
            </a:xfrm>
            <a:prstGeom prst="ellipse">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B19C311E-17C4-82ED-92DE-2A65F2C18E2A}"/>
                </a:ext>
              </a:extLst>
            </p:cNvPr>
            <p:cNvSpPr/>
            <p:nvPr/>
          </p:nvSpPr>
          <p:spPr>
            <a:xfrm>
              <a:off x="6562627" y="2631649"/>
              <a:ext cx="311084" cy="311084"/>
            </a:xfrm>
            <a:prstGeom prst="ellipse">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Étoile : 5 branches 10">
              <a:extLst>
                <a:ext uri="{FF2B5EF4-FFF2-40B4-BE49-F238E27FC236}">
                  <a16:creationId xmlns:a16="http://schemas.microsoft.com/office/drawing/2014/main" id="{5DC0CA8E-0F86-0178-5B72-2980205D729B}"/>
                </a:ext>
              </a:extLst>
            </p:cNvPr>
            <p:cNvSpPr/>
            <p:nvPr/>
          </p:nvSpPr>
          <p:spPr>
            <a:xfrm>
              <a:off x="1687398" y="5476974"/>
              <a:ext cx="254524" cy="254524"/>
            </a:xfrm>
            <a:prstGeom prst="star5">
              <a:avLst/>
            </a:prstGeom>
            <a:solidFill>
              <a:schemeClr val="accent6">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Étoile : 5 branches 11">
              <a:extLst>
                <a:ext uri="{FF2B5EF4-FFF2-40B4-BE49-F238E27FC236}">
                  <a16:creationId xmlns:a16="http://schemas.microsoft.com/office/drawing/2014/main" id="{DEA74339-B490-B480-B9B5-AAD2917BE2F5}"/>
                </a:ext>
              </a:extLst>
            </p:cNvPr>
            <p:cNvSpPr/>
            <p:nvPr/>
          </p:nvSpPr>
          <p:spPr>
            <a:xfrm>
              <a:off x="5799056" y="3432929"/>
              <a:ext cx="254524" cy="254524"/>
            </a:xfrm>
            <a:prstGeom prst="star5">
              <a:avLst/>
            </a:prstGeom>
            <a:solidFill>
              <a:schemeClr val="accent6">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Étoile : 5 branches 12">
              <a:extLst>
                <a:ext uri="{FF2B5EF4-FFF2-40B4-BE49-F238E27FC236}">
                  <a16:creationId xmlns:a16="http://schemas.microsoft.com/office/drawing/2014/main" id="{8CC0B4BF-0E5F-C69F-F763-CC9AB3EBBADE}"/>
                </a:ext>
              </a:extLst>
            </p:cNvPr>
            <p:cNvSpPr/>
            <p:nvPr/>
          </p:nvSpPr>
          <p:spPr>
            <a:xfrm>
              <a:off x="4754252" y="3443927"/>
              <a:ext cx="254524" cy="254524"/>
            </a:xfrm>
            <a:prstGeom prst="star5">
              <a:avLst/>
            </a:prstGeom>
            <a:solidFill>
              <a:schemeClr val="accent6">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Étoile : 5 branches 13">
              <a:extLst>
                <a:ext uri="{FF2B5EF4-FFF2-40B4-BE49-F238E27FC236}">
                  <a16:creationId xmlns:a16="http://schemas.microsoft.com/office/drawing/2014/main" id="{45EA80A0-6857-A7BB-6FC1-A31D025A9872}"/>
                </a:ext>
              </a:extLst>
            </p:cNvPr>
            <p:cNvSpPr/>
            <p:nvPr/>
          </p:nvSpPr>
          <p:spPr>
            <a:xfrm>
              <a:off x="3756580" y="4454166"/>
              <a:ext cx="254524" cy="254524"/>
            </a:xfrm>
            <a:prstGeom prst="star5">
              <a:avLst/>
            </a:prstGeom>
            <a:solidFill>
              <a:schemeClr val="accent6">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Étoile : 5 branches 14">
              <a:extLst>
                <a:ext uri="{FF2B5EF4-FFF2-40B4-BE49-F238E27FC236}">
                  <a16:creationId xmlns:a16="http://schemas.microsoft.com/office/drawing/2014/main" id="{BCE559A4-F2AF-99E9-41B7-6D066F697D49}"/>
                </a:ext>
              </a:extLst>
            </p:cNvPr>
            <p:cNvSpPr/>
            <p:nvPr/>
          </p:nvSpPr>
          <p:spPr>
            <a:xfrm>
              <a:off x="2674070" y="4455737"/>
              <a:ext cx="254524" cy="254524"/>
            </a:xfrm>
            <a:prstGeom prst="star5">
              <a:avLst/>
            </a:prstGeom>
            <a:solidFill>
              <a:schemeClr val="accent6">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Étoile : 5 branches 15">
              <a:extLst>
                <a:ext uri="{FF2B5EF4-FFF2-40B4-BE49-F238E27FC236}">
                  <a16:creationId xmlns:a16="http://schemas.microsoft.com/office/drawing/2014/main" id="{30338757-E1E5-1C67-074C-3EFE99278B59}"/>
                </a:ext>
              </a:extLst>
            </p:cNvPr>
            <p:cNvSpPr/>
            <p:nvPr/>
          </p:nvSpPr>
          <p:spPr>
            <a:xfrm>
              <a:off x="6832861" y="2392838"/>
              <a:ext cx="254524" cy="254524"/>
            </a:xfrm>
            <a:prstGeom prst="star5">
              <a:avLst/>
            </a:prstGeom>
            <a:solidFill>
              <a:schemeClr val="accent6">
                <a:lumMod val="7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18" name="Connecteur droit 17">
              <a:extLst>
                <a:ext uri="{FF2B5EF4-FFF2-40B4-BE49-F238E27FC236}">
                  <a16:creationId xmlns:a16="http://schemas.microsoft.com/office/drawing/2014/main" id="{EB7F6820-AE3B-EE91-B29D-D711D8187302}"/>
                </a:ext>
              </a:extLst>
            </p:cNvPr>
            <p:cNvCxnSpPr>
              <a:cxnSpLocks/>
              <a:endCxn id="15" idx="2"/>
            </p:cNvCxnSpPr>
            <p:nvPr/>
          </p:nvCxnSpPr>
          <p:spPr>
            <a:xfrm flipV="1">
              <a:off x="1941922" y="4710260"/>
              <a:ext cx="780758" cy="804420"/>
            </a:xfrm>
            <a:prstGeom prst="line">
              <a:avLst/>
            </a:prstGeom>
            <a:ln w="50800">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0" name="Connecteur droit 19">
              <a:extLst>
                <a:ext uri="{FF2B5EF4-FFF2-40B4-BE49-F238E27FC236}">
                  <a16:creationId xmlns:a16="http://schemas.microsoft.com/office/drawing/2014/main" id="{21DF55BA-4513-58F4-E832-C7D91C30CF18}"/>
                </a:ext>
              </a:extLst>
            </p:cNvPr>
            <p:cNvCxnSpPr>
              <a:cxnSpLocks/>
            </p:cNvCxnSpPr>
            <p:nvPr/>
          </p:nvCxnSpPr>
          <p:spPr>
            <a:xfrm>
              <a:off x="2997724" y="4561003"/>
              <a:ext cx="688061" cy="0"/>
            </a:xfrm>
            <a:prstGeom prst="line">
              <a:avLst/>
            </a:prstGeom>
            <a:ln w="50800">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1" name="Connecteur droit 20">
              <a:extLst>
                <a:ext uri="{FF2B5EF4-FFF2-40B4-BE49-F238E27FC236}">
                  <a16:creationId xmlns:a16="http://schemas.microsoft.com/office/drawing/2014/main" id="{CD37A060-4F51-0FEE-053F-5302BAFE71E2}"/>
                </a:ext>
              </a:extLst>
            </p:cNvPr>
            <p:cNvCxnSpPr>
              <a:cxnSpLocks/>
            </p:cNvCxnSpPr>
            <p:nvPr/>
          </p:nvCxnSpPr>
          <p:spPr>
            <a:xfrm>
              <a:off x="5015060" y="3619893"/>
              <a:ext cx="783900" cy="0"/>
            </a:xfrm>
            <a:prstGeom prst="line">
              <a:avLst/>
            </a:prstGeom>
            <a:ln w="50800">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2" name="Connecteur droit 21">
              <a:extLst>
                <a:ext uri="{FF2B5EF4-FFF2-40B4-BE49-F238E27FC236}">
                  <a16:creationId xmlns:a16="http://schemas.microsoft.com/office/drawing/2014/main" id="{96FD84D2-007F-F346-6D4F-C2ED3AEE69DE}"/>
                </a:ext>
              </a:extLst>
            </p:cNvPr>
            <p:cNvCxnSpPr>
              <a:cxnSpLocks/>
            </p:cNvCxnSpPr>
            <p:nvPr/>
          </p:nvCxnSpPr>
          <p:spPr>
            <a:xfrm flipV="1">
              <a:off x="3926264" y="3659171"/>
              <a:ext cx="780758" cy="804420"/>
            </a:xfrm>
            <a:prstGeom prst="line">
              <a:avLst/>
            </a:prstGeom>
            <a:ln w="50800">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0FA3C813-74C2-5BE6-FEAB-EB61ADEC4DA6}"/>
                </a:ext>
              </a:extLst>
            </p:cNvPr>
            <p:cNvCxnSpPr>
              <a:cxnSpLocks/>
            </p:cNvCxnSpPr>
            <p:nvPr/>
          </p:nvCxnSpPr>
          <p:spPr>
            <a:xfrm flipV="1">
              <a:off x="6048867" y="2633221"/>
              <a:ext cx="780758" cy="804420"/>
            </a:xfrm>
            <a:prstGeom prst="line">
              <a:avLst/>
            </a:prstGeom>
            <a:ln w="50800">
              <a:solidFill>
                <a:schemeClr val="accent6">
                  <a:lumMod val="75000"/>
                </a:schemeClr>
              </a:solidFill>
            </a:ln>
            <a:effectLst/>
          </p:spPr>
          <p:style>
            <a:lnRef idx="2">
              <a:schemeClr val="accent1"/>
            </a:lnRef>
            <a:fillRef idx="0">
              <a:schemeClr val="accent1"/>
            </a:fillRef>
            <a:effectRef idx="1">
              <a:schemeClr val="accent1"/>
            </a:effectRef>
            <a:fontRef idx="minor">
              <a:schemeClr val="tx1"/>
            </a:fontRef>
          </p:style>
        </p:cxnSp>
      </p:grpSp>
      <p:pic>
        <p:nvPicPr>
          <p:cNvPr id="25" name="Image 24">
            <a:extLst>
              <a:ext uri="{FF2B5EF4-FFF2-40B4-BE49-F238E27FC236}">
                <a16:creationId xmlns:a16="http://schemas.microsoft.com/office/drawing/2014/main" id="{C7FF2708-5E46-960F-65F5-98B28C8E77E3}"/>
              </a:ext>
            </a:extLst>
          </p:cNvPr>
          <p:cNvPicPr>
            <a:picLocks noChangeAspect="1"/>
          </p:cNvPicPr>
          <p:nvPr/>
        </p:nvPicPr>
        <p:blipFill>
          <a:blip r:embed="rId4"/>
          <a:stretch>
            <a:fillRect/>
          </a:stretch>
        </p:blipFill>
        <p:spPr>
          <a:xfrm>
            <a:off x="77269" y="2667785"/>
            <a:ext cx="9041728" cy="2384981"/>
          </a:xfrm>
          <a:prstGeom prst="rect">
            <a:avLst/>
          </a:prstGeom>
        </p:spPr>
      </p:pic>
      <p:sp>
        <p:nvSpPr>
          <p:cNvPr id="26" name="Rectangle 25">
            <a:extLst>
              <a:ext uri="{FF2B5EF4-FFF2-40B4-BE49-F238E27FC236}">
                <a16:creationId xmlns:a16="http://schemas.microsoft.com/office/drawing/2014/main" id="{0679E763-B24C-A3CD-9029-78D23400E1C6}"/>
              </a:ext>
            </a:extLst>
          </p:cNvPr>
          <p:cNvSpPr/>
          <p:nvPr/>
        </p:nvSpPr>
        <p:spPr>
          <a:xfrm>
            <a:off x="1754154" y="3041780"/>
            <a:ext cx="80865" cy="51629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5" name="Connecteur droit 4">
            <a:extLst>
              <a:ext uri="{FF2B5EF4-FFF2-40B4-BE49-F238E27FC236}">
                <a16:creationId xmlns:a16="http://schemas.microsoft.com/office/drawing/2014/main" id="{3971ECEA-D83A-E916-9A55-E672F89EB124}"/>
              </a:ext>
            </a:extLst>
          </p:cNvPr>
          <p:cNvCxnSpPr/>
          <p:nvPr/>
        </p:nvCxnSpPr>
        <p:spPr>
          <a:xfrm flipH="1">
            <a:off x="277091" y="3070167"/>
            <a:ext cx="343593"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 name="Connecteur droit 7">
            <a:extLst>
              <a:ext uri="{FF2B5EF4-FFF2-40B4-BE49-F238E27FC236}">
                <a16:creationId xmlns:a16="http://schemas.microsoft.com/office/drawing/2014/main" id="{3A8BEF17-61B5-8ED9-0186-1971F516A275}"/>
              </a:ext>
            </a:extLst>
          </p:cNvPr>
          <p:cNvCxnSpPr/>
          <p:nvPr/>
        </p:nvCxnSpPr>
        <p:spPr>
          <a:xfrm flipH="1">
            <a:off x="274320" y="4164676"/>
            <a:ext cx="343593"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 name="ZoneTexte 8">
            <a:extLst>
              <a:ext uri="{FF2B5EF4-FFF2-40B4-BE49-F238E27FC236}">
                <a16:creationId xmlns:a16="http://schemas.microsoft.com/office/drawing/2014/main" id="{F1252B13-0474-3AEE-E1E0-437CD304124F}"/>
              </a:ext>
            </a:extLst>
          </p:cNvPr>
          <p:cNvSpPr txBox="1"/>
          <p:nvPr/>
        </p:nvSpPr>
        <p:spPr>
          <a:xfrm>
            <a:off x="121920" y="2842953"/>
            <a:ext cx="487681" cy="261610"/>
          </a:xfrm>
          <a:prstGeom prst="rect">
            <a:avLst/>
          </a:prstGeom>
          <a:noFill/>
        </p:spPr>
        <p:txBody>
          <a:bodyPr wrap="square" rtlCol="0">
            <a:spAutoFit/>
          </a:bodyPr>
          <a:lstStyle/>
          <a:p>
            <a:pPr algn="r"/>
            <a:r>
              <a:rPr lang="fr-FR" sz="1050" dirty="0"/>
              <a:t>0 m</a:t>
            </a:r>
          </a:p>
        </p:txBody>
      </p:sp>
      <p:sp>
        <p:nvSpPr>
          <p:cNvPr id="17" name="ZoneTexte 16">
            <a:extLst>
              <a:ext uri="{FF2B5EF4-FFF2-40B4-BE49-F238E27FC236}">
                <a16:creationId xmlns:a16="http://schemas.microsoft.com/office/drawing/2014/main" id="{E63B07D9-857C-C5EC-2576-D3BABC123FAE}"/>
              </a:ext>
            </a:extLst>
          </p:cNvPr>
          <p:cNvSpPr txBox="1"/>
          <p:nvPr/>
        </p:nvSpPr>
        <p:spPr>
          <a:xfrm>
            <a:off x="0" y="3926378"/>
            <a:ext cx="634539" cy="253916"/>
          </a:xfrm>
          <a:prstGeom prst="rect">
            <a:avLst/>
          </a:prstGeom>
          <a:noFill/>
        </p:spPr>
        <p:txBody>
          <a:bodyPr wrap="square" rtlCol="0">
            <a:spAutoFit/>
          </a:bodyPr>
          <a:lstStyle/>
          <a:p>
            <a:pPr algn="r"/>
            <a:r>
              <a:rPr lang="fr-FR" sz="1050" dirty="0"/>
              <a:t>-100 m</a:t>
            </a:r>
          </a:p>
        </p:txBody>
      </p:sp>
      <p:sp>
        <p:nvSpPr>
          <p:cNvPr id="19" name="Rectangle 18">
            <a:extLst>
              <a:ext uri="{FF2B5EF4-FFF2-40B4-BE49-F238E27FC236}">
                <a16:creationId xmlns:a16="http://schemas.microsoft.com/office/drawing/2014/main" id="{B2DC6DD0-9A3B-BB62-1ADC-B54736DFB445}"/>
              </a:ext>
            </a:extLst>
          </p:cNvPr>
          <p:cNvSpPr/>
          <p:nvPr/>
        </p:nvSpPr>
        <p:spPr>
          <a:xfrm>
            <a:off x="8384939" y="2900464"/>
            <a:ext cx="71875" cy="52992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F1E9AC92-D2EE-DE05-2041-77706BAF4CF0}"/>
              </a:ext>
            </a:extLst>
          </p:cNvPr>
          <p:cNvSpPr txBox="1"/>
          <p:nvPr/>
        </p:nvSpPr>
        <p:spPr>
          <a:xfrm>
            <a:off x="1000298" y="2474423"/>
            <a:ext cx="1476894" cy="253916"/>
          </a:xfrm>
          <a:prstGeom prst="rect">
            <a:avLst/>
          </a:prstGeom>
          <a:noFill/>
        </p:spPr>
        <p:txBody>
          <a:bodyPr wrap="square" rtlCol="0">
            <a:spAutoFit/>
          </a:bodyPr>
          <a:lstStyle/>
          <a:p>
            <a:pPr algn="r"/>
            <a:r>
              <a:rPr lang="fr-FR" sz="1050" dirty="0"/>
              <a:t>Forage Conseiller</a:t>
            </a:r>
          </a:p>
        </p:txBody>
      </p:sp>
      <p:sp>
        <p:nvSpPr>
          <p:cNvPr id="27" name="ZoneTexte 26">
            <a:extLst>
              <a:ext uri="{FF2B5EF4-FFF2-40B4-BE49-F238E27FC236}">
                <a16:creationId xmlns:a16="http://schemas.microsoft.com/office/drawing/2014/main" id="{D9F8F171-9857-78C5-33B1-7163BAE4002E}"/>
              </a:ext>
            </a:extLst>
          </p:cNvPr>
          <p:cNvSpPr txBox="1"/>
          <p:nvPr/>
        </p:nvSpPr>
        <p:spPr>
          <a:xfrm>
            <a:off x="7891548" y="2316482"/>
            <a:ext cx="978132" cy="415498"/>
          </a:xfrm>
          <a:prstGeom prst="rect">
            <a:avLst/>
          </a:prstGeom>
          <a:noFill/>
        </p:spPr>
        <p:txBody>
          <a:bodyPr wrap="square" rtlCol="0">
            <a:spAutoFit/>
          </a:bodyPr>
          <a:lstStyle/>
          <a:p>
            <a:pPr algn="r"/>
            <a:r>
              <a:rPr lang="fr-FR" sz="1050" dirty="0"/>
              <a:t>Piézomètre</a:t>
            </a:r>
          </a:p>
          <a:p>
            <a:pPr algn="r"/>
            <a:r>
              <a:rPr lang="fr-FR" sz="1050" dirty="0"/>
              <a:t>Gare à Terre</a:t>
            </a:r>
          </a:p>
        </p:txBody>
      </p:sp>
      <p:cxnSp>
        <p:nvCxnSpPr>
          <p:cNvPr id="29" name="Connecteur droit avec flèche 28">
            <a:extLst>
              <a:ext uri="{FF2B5EF4-FFF2-40B4-BE49-F238E27FC236}">
                <a16:creationId xmlns:a16="http://schemas.microsoft.com/office/drawing/2014/main" id="{5F0EF627-15B4-C528-4DBD-22512C383511}"/>
              </a:ext>
            </a:extLst>
          </p:cNvPr>
          <p:cNvCxnSpPr/>
          <p:nvPr/>
        </p:nvCxnSpPr>
        <p:spPr>
          <a:xfrm>
            <a:off x="1795549" y="5314604"/>
            <a:ext cx="6611389" cy="0"/>
          </a:xfrm>
          <a:prstGeom prst="straightConnector1">
            <a:avLst/>
          </a:prstGeom>
          <a:ln>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30" name="ZoneTexte 29">
            <a:extLst>
              <a:ext uri="{FF2B5EF4-FFF2-40B4-BE49-F238E27FC236}">
                <a16:creationId xmlns:a16="http://schemas.microsoft.com/office/drawing/2014/main" id="{7DF5D43F-635A-9602-B907-675E6802409F}"/>
              </a:ext>
            </a:extLst>
          </p:cNvPr>
          <p:cNvSpPr txBox="1"/>
          <p:nvPr/>
        </p:nvSpPr>
        <p:spPr>
          <a:xfrm>
            <a:off x="3945774" y="5286895"/>
            <a:ext cx="1476894" cy="338554"/>
          </a:xfrm>
          <a:prstGeom prst="rect">
            <a:avLst/>
          </a:prstGeom>
          <a:noFill/>
        </p:spPr>
        <p:txBody>
          <a:bodyPr wrap="square" rtlCol="0">
            <a:spAutoFit/>
          </a:bodyPr>
          <a:lstStyle/>
          <a:p>
            <a:pPr algn="r"/>
            <a:r>
              <a:rPr lang="fr-FR" sz="1600" dirty="0"/>
              <a:t>2 700 m</a:t>
            </a:r>
          </a:p>
        </p:txBody>
      </p:sp>
    </p:spTree>
    <p:extLst>
      <p:ext uri="{BB962C8B-B14F-4D97-AF65-F5344CB8AC3E}">
        <p14:creationId xmlns:p14="http://schemas.microsoft.com/office/powerpoint/2010/main" val="343752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58661-F8C4-53E5-23F3-DF7526DC9F49}"/>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D650E725-B118-04C9-0FD6-D5CF5DCFA35E}"/>
              </a:ext>
            </a:extLst>
          </p:cNvPr>
          <p:cNvSpPr>
            <a:spLocks noGrp="1"/>
          </p:cNvSpPr>
          <p:nvPr>
            <p:ph idx="1"/>
          </p:nvPr>
        </p:nvSpPr>
        <p:spPr>
          <a:xfrm>
            <a:off x="218311" y="1600202"/>
            <a:ext cx="8746579" cy="1435230"/>
          </a:xfrm>
        </p:spPr>
        <p:txBody>
          <a:bodyPr>
            <a:normAutofit/>
          </a:bodyPr>
          <a:lstStyle/>
          <a:p>
            <a:pPr marL="0" indent="0">
              <a:buClr>
                <a:schemeClr val="accent6">
                  <a:lumMod val="75000"/>
                </a:schemeClr>
              </a:buClr>
              <a:buNone/>
            </a:pPr>
            <a:r>
              <a:rPr lang="fr-FR" sz="1800" dirty="0"/>
              <a:t>Evolution des niveaux piézométriques à l'Eocène dans les environs</a:t>
            </a:r>
          </a:p>
        </p:txBody>
      </p:sp>
      <p:sp>
        <p:nvSpPr>
          <p:cNvPr id="7" name="Rectangle 2">
            <a:extLst>
              <a:ext uri="{FF2B5EF4-FFF2-40B4-BE49-F238E27FC236}">
                <a16:creationId xmlns:a16="http://schemas.microsoft.com/office/drawing/2014/main" id="{033AAC3D-A92A-1795-522A-A9861A86BB69}"/>
              </a:ext>
            </a:extLst>
          </p:cNvPr>
          <p:cNvSpPr txBox="1">
            <a:spLocks noChangeArrowheads="1"/>
          </p:cNvSpPr>
          <p:nvPr/>
        </p:nvSpPr>
        <p:spPr>
          <a:xfrm>
            <a:off x="2109457" y="132209"/>
            <a:ext cx="7034543"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2200" b="1" dirty="0">
                <a:solidFill>
                  <a:schemeClr val="accent6">
                    <a:lumMod val="75000"/>
                  </a:schemeClr>
                </a:solidFill>
              </a:rPr>
              <a:t>Eléments pour un avis</a:t>
            </a:r>
          </a:p>
        </p:txBody>
      </p:sp>
      <p:pic>
        <p:nvPicPr>
          <p:cNvPr id="5" name="Image 4">
            <a:extLst>
              <a:ext uri="{FF2B5EF4-FFF2-40B4-BE49-F238E27FC236}">
                <a16:creationId xmlns:a16="http://schemas.microsoft.com/office/drawing/2014/main" id="{BC5B5988-3E72-4502-A1EF-A59F5324BFF5}"/>
              </a:ext>
            </a:extLst>
          </p:cNvPr>
          <p:cNvPicPr>
            <a:picLocks noChangeAspect="1"/>
          </p:cNvPicPr>
          <p:nvPr/>
        </p:nvPicPr>
        <p:blipFill>
          <a:blip r:embed="rId2"/>
          <a:srcRect r="11413" b="4544"/>
          <a:stretch/>
        </p:blipFill>
        <p:spPr>
          <a:xfrm>
            <a:off x="0" y="2018686"/>
            <a:ext cx="9126672" cy="2563253"/>
          </a:xfrm>
          <a:prstGeom prst="rect">
            <a:avLst/>
          </a:prstGeom>
        </p:spPr>
      </p:pic>
    </p:spTree>
    <p:extLst>
      <p:ext uri="{BB962C8B-B14F-4D97-AF65-F5344CB8AC3E}">
        <p14:creationId xmlns:p14="http://schemas.microsoft.com/office/powerpoint/2010/main" val="1527752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144F98-22D8-F2DF-C01D-6AF234C38465}"/>
              </a:ext>
            </a:extLst>
          </p:cNvPr>
          <p:cNvSpPr txBox="1">
            <a:spLocks noChangeArrowheads="1"/>
          </p:cNvSpPr>
          <p:nvPr/>
        </p:nvSpPr>
        <p:spPr>
          <a:xfrm>
            <a:off x="2109457" y="132209"/>
            <a:ext cx="7034543"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Projet PURE SALMON</a:t>
            </a:r>
          </a:p>
          <a:p>
            <a:pPr algn="ctr"/>
            <a:r>
              <a:rPr lang="fr-FR" sz="2200" b="1" dirty="0">
                <a:solidFill>
                  <a:schemeClr val="accent6">
                    <a:lumMod val="75000"/>
                  </a:schemeClr>
                </a:solidFill>
              </a:rPr>
              <a:t>Eléments pour un avis</a:t>
            </a:r>
          </a:p>
        </p:txBody>
      </p:sp>
      <p:pic>
        <p:nvPicPr>
          <p:cNvPr id="6" name="Image 5">
            <a:extLst>
              <a:ext uri="{FF2B5EF4-FFF2-40B4-BE49-F238E27FC236}">
                <a16:creationId xmlns:a16="http://schemas.microsoft.com/office/drawing/2014/main" id="{6A655286-62CE-900C-77EE-924E054E687C}"/>
              </a:ext>
            </a:extLst>
          </p:cNvPr>
          <p:cNvPicPr>
            <a:picLocks noChangeAspect="1"/>
          </p:cNvPicPr>
          <p:nvPr/>
        </p:nvPicPr>
        <p:blipFill>
          <a:blip r:embed="rId2"/>
          <a:stretch>
            <a:fillRect/>
          </a:stretch>
        </p:blipFill>
        <p:spPr>
          <a:xfrm>
            <a:off x="3936981" y="1394476"/>
            <a:ext cx="5009057" cy="4973329"/>
          </a:xfrm>
          <a:prstGeom prst="rect">
            <a:avLst/>
          </a:prstGeom>
        </p:spPr>
      </p:pic>
      <p:sp>
        <p:nvSpPr>
          <p:cNvPr id="7" name="Espace réservé du contenu 1">
            <a:extLst>
              <a:ext uri="{FF2B5EF4-FFF2-40B4-BE49-F238E27FC236}">
                <a16:creationId xmlns:a16="http://schemas.microsoft.com/office/drawing/2014/main" id="{6507ACF8-7B61-0031-3AEC-1B91CC830B62}"/>
              </a:ext>
            </a:extLst>
          </p:cNvPr>
          <p:cNvSpPr>
            <a:spLocks noGrp="1"/>
          </p:cNvSpPr>
          <p:nvPr>
            <p:ph idx="1"/>
          </p:nvPr>
        </p:nvSpPr>
        <p:spPr>
          <a:xfrm>
            <a:off x="218312" y="1600201"/>
            <a:ext cx="3722092" cy="4612063"/>
          </a:xfrm>
        </p:spPr>
        <p:txBody>
          <a:bodyPr>
            <a:normAutofit/>
          </a:bodyPr>
          <a:lstStyle/>
          <a:p>
            <a:pPr marL="0" indent="0">
              <a:buClr>
                <a:schemeClr val="accent6">
                  <a:lumMod val="75000"/>
                </a:schemeClr>
              </a:buClr>
              <a:buNone/>
            </a:pPr>
            <a:endParaRPr lang="fr-FR" sz="2000" dirty="0"/>
          </a:p>
          <a:p>
            <a:pPr marL="0" indent="0">
              <a:buClr>
                <a:schemeClr val="accent6">
                  <a:lumMod val="75000"/>
                </a:schemeClr>
              </a:buClr>
              <a:buNone/>
            </a:pPr>
            <a:endParaRPr lang="fr-FR" sz="2000" dirty="0"/>
          </a:p>
          <a:p>
            <a:pPr marL="0" indent="0">
              <a:buClr>
                <a:schemeClr val="accent6">
                  <a:lumMod val="75000"/>
                </a:schemeClr>
              </a:buClr>
              <a:buNone/>
            </a:pPr>
            <a:endParaRPr lang="fr-FR" sz="2000" dirty="0"/>
          </a:p>
          <a:p>
            <a:pPr marL="0" indent="0">
              <a:buClr>
                <a:schemeClr val="accent6">
                  <a:lumMod val="75000"/>
                </a:schemeClr>
              </a:buClr>
              <a:buNone/>
            </a:pPr>
            <a:endParaRPr lang="fr-FR" sz="2000" dirty="0"/>
          </a:p>
          <a:p>
            <a:pPr marL="0" indent="0">
              <a:buClr>
                <a:schemeClr val="accent6">
                  <a:lumMod val="75000"/>
                </a:schemeClr>
              </a:buClr>
              <a:buNone/>
            </a:pPr>
            <a:r>
              <a:rPr lang="fr-FR" sz="2000" dirty="0"/>
              <a:t>Forages d'eau potable à l'Eocène les plus proches distants de plus de 11 km du site de Gare à Terre.</a:t>
            </a:r>
          </a:p>
        </p:txBody>
      </p:sp>
    </p:spTree>
    <p:extLst>
      <p:ext uri="{BB962C8B-B14F-4D97-AF65-F5344CB8AC3E}">
        <p14:creationId xmlns:p14="http://schemas.microsoft.com/office/powerpoint/2010/main" val="2593981259"/>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4141</TotalTime>
  <Words>2223</Words>
  <Application>Microsoft Office PowerPoint</Application>
  <PresentationFormat>Affichage à l'écran (4:3)</PresentationFormat>
  <Paragraphs>161</Paragraphs>
  <Slides>20</Slides>
  <Notes>17</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20</vt:i4>
      </vt:variant>
    </vt:vector>
  </HeadingPairs>
  <TitlesOfParts>
    <vt:vector size="25" baseType="lpstr">
      <vt:lpstr>Arial</vt:lpstr>
      <vt:lpstr>Calibri</vt:lpstr>
      <vt:lpstr>Trebuchet MS</vt:lpstr>
      <vt:lpstr>Wingdings</vt:lpstr>
      <vt:lpstr>Thème1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185</cp:revision>
  <dcterms:created xsi:type="dcterms:W3CDTF">2018-06-11T08:02:18Z</dcterms:created>
  <dcterms:modified xsi:type="dcterms:W3CDTF">2025-03-17T09:05:20Z</dcterms:modified>
</cp:coreProperties>
</file>