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4"/>
  </p:notesMasterIdLst>
  <p:handoutMasterIdLst>
    <p:handoutMasterId r:id="rId15"/>
  </p:handoutMasterIdLst>
  <p:sldIdLst>
    <p:sldId id="564" r:id="rId2"/>
    <p:sldId id="568" r:id="rId3"/>
    <p:sldId id="576" r:id="rId4"/>
    <p:sldId id="572" r:id="rId5"/>
    <p:sldId id="573" r:id="rId6"/>
    <p:sldId id="574" r:id="rId7"/>
    <p:sldId id="575" r:id="rId8"/>
    <p:sldId id="577" r:id="rId9"/>
    <p:sldId id="571" r:id="rId10"/>
    <p:sldId id="569" r:id="rId11"/>
    <p:sldId id="570" r:id="rId12"/>
    <p:sldId id="578" r:id="rId1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E00"/>
    <a:srgbClr val="A0EA68"/>
    <a:srgbClr val="96F4C1"/>
    <a:srgbClr val="E2632A"/>
    <a:srgbClr val="FBE793"/>
    <a:srgbClr val="FFFF99"/>
    <a:srgbClr val="F78F04"/>
    <a:srgbClr val="333399"/>
    <a:srgbClr val="FF963B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102" d="100"/>
          <a:sy n="102" d="100"/>
        </p:scale>
        <p:origin x="197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0375A9B-1041-4DB9-9619-AA70C32C238A}"/>
    <pc:docChg chg="modSld">
      <pc:chgData name="Bruno de Grissac" userId="d3f85db1-402d-49d1-8f7f-5bc735f26e17" providerId="ADAL" clId="{70375A9B-1041-4DB9-9619-AA70C32C238A}" dt="2024-09-30T11:31:08.142" v="1" actId="20577"/>
      <pc:docMkLst>
        <pc:docMk/>
      </pc:docMkLst>
      <pc:sldChg chg="modSp mod">
        <pc:chgData name="Bruno de Grissac" userId="d3f85db1-402d-49d1-8f7f-5bc735f26e17" providerId="ADAL" clId="{70375A9B-1041-4DB9-9619-AA70C32C238A}" dt="2024-09-30T11:31:08.142" v="1" actId="20577"/>
        <pc:sldMkLst>
          <pc:docMk/>
          <pc:sldMk cId="1266349493" sldId="576"/>
        </pc:sldMkLst>
        <pc:spChg chg="mod">
          <ac:chgData name="Bruno de Grissac" userId="d3f85db1-402d-49d1-8f7f-5bc735f26e17" providerId="ADAL" clId="{70375A9B-1041-4DB9-9619-AA70C32C238A}" dt="2024-09-30T11:31:08.142" v="1" actId="20577"/>
          <ac:spMkLst>
            <pc:docMk/>
            <pc:sldMk cId="1266349493" sldId="576"/>
            <ac:spMk id="8" creationId="{2791E596-1DF7-87F4-22F5-EB49865500E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30/09/2024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30/09/2024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368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71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845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58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263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573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78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523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733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11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711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30/09/2024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100" dirty="0"/>
              <a:t>Actualités urbanisme</a:t>
            </a:r>
            <a:br>
              <a:rPr lang="fr-FR" sz="3100" dirty="0"/>
            </a:br>
            <a:r>
              <a:rPr lang="fr-FR" sz="3100" dirty="0"/>
              <a:t> Les procédures en cours</a:t>
            </a:r>
            <a:endParaRPr lang="fr-FR" sz="33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7 octobre 2024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Les SCoT girondins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43853D9-361A-9863-5AC9-562E96B315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696906"/>
              </p:ext>
            </p:extLst>
          </p:nvPr>
        </p:nvGraphicFramePr>
        <p:xfrm>
          <a:off x="132716" y="1415976"/>
          <a:ext cx="4465268" cy="468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9004">
                  <a:extLst>
                    <a:ext uri="{9D8B030D-6E8A-4147-A177-3AD203B41FA5}">
                      <a16:colId xmlns:a16="http://schemas.microsoft.com/office/drawing/2014/main" val="39778677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983957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SCoT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Avancement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475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Grand Libournais</a:t>
                      </a:r>
                    </a:p>
                  </a:txBody>
                  <a:tcPr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En révision depuis septembre 2022</a:t>
                      </a:r>
                    </a:p>
                    <a:p>
                      <a:pPr algn="ctr"/>
                      <a:r>
                        <a:rPr lang="fr-FR" sz="1200" dirty="0"/>
                        <a:t> – phase diagnostic/rédaction PAS</a:t>
                      </a:r>
                    </a:p>
                  </a:txBody>
                  <a:tcPr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13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Haute Gironde Grand Blaye Estuaire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Approuvé depuis le 04/03/2020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58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Sud-Gironde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Approuvé depuis le 18/02/2020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19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Bassin d’Arcachon Val de l’Eyre</a:t>
                      </a:r>
                    </a:p>
                  </a:txBody>
                  <a:tcPr anchor="ctr">
                    <a:solidFill>
                      <a:srgbClr val="E263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Approuvé le 25/01/2024 mais suspendu depuis le 28/03/2024</a:t>
                      </a:r>
                    </a:p>
                    <a:p>
                      <a:pPr algn="ctr"/>
                      <a:r>
                        <a:rPr lang="fr-FR" sz="1200" dirty="0"/>
                        <a:t>- Nouvelle version approuvée le 06/06/2024</a:t>
                      </a:r>
                    </a:p>
                  </a:txBody>
                  <a:tcPr anchor="ctr">
                    <a:solidFill>
                      <a:srgbClr val="E263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772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Médoc Atlantique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Approuvé depuis le 26/10/2023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04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Médoc 2033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Approuvé depuis le 19/11/2021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65728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Aire Métropolitaine Bordelaise</a:t>
                      </a:r>
                    </a:p>
                  </a:txBody>
                  <a:tcPr anchor="ctr">
                    <a:solidFill>
                      <a:srgbClr val="FBE7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En cours de modification – délibération février 2022</a:t>
                      </a:r>
                    </a:p>
                  </a:txBody>
                  <a:tcPr anchor="ctr">
                    <a:solidFill>
                      <a:srgbClr val="FBE7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81725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Cubzaguais –Nord Gironde</a:t>
                      </a:r>
                    </a:p>
                  </a:txBody>
                  <a:tcPr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En révision depuis juin 2018 </a:t>
                      </a:r>
                    </a:p>
                    <a:p>
                      <a:pPr algn="ctr"/>
                      <a:r>
                        <a:rPr lang="fr-FR" sz="1200" dirty="0"/>
                        <a:t>– phase finale – arrêté le 04/07/2024</a:t>
                      </a:r>
                    </a:p>
                  </a:txBody>
                  <a:tcPr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742089"/>
                  </a:ext>
                </a:extLst>
              </a:tr>
            </a:tbl>
          </a:graphicData>
        </a:graphic>
      </p:graphicFrame>
      <p:pic>
        <p:nvPicPr>
          <p:cNvPr id="9" name="Image 8" descr="Une image contenant texte, carte, atlas, diagramme&#10;&#10;Description générée automatiquement">
            <a:extLst>
              <a:ext uri="{FF2B5EF4-FFF2-40B4-BE49-F238E27FC236}">
                <a16:creationId xmlns:a16="http://schemas.microsoft.com/office/drawing/2014/main" id="{1B0A5B67-263C-20C0-3F87-305F8CC349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t="651" b="23751"/>
          <a:stretch/>
        </p:blipFill>
        <p:spPr>
          <a:xfrm>
            <a:off x="4597984" y="1412776"/>
            <a:ext cx="4439284" cy="494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6170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2D4178C-D5AE-9D4C-ED50-C76D640E118C}"/>
              </a:ext>
            </a:extLst>
          </p:cNvPr>
          <p:cNvCxnSpPr>
            <a:cxnSpLocks/>
          </p:cNvCxnSpPr>
          <p:nvPr/>
        </p:nvCxnSpPr>
        <p:spPr>
          <a:xfrm>
            <a:off x="2967173" y="3170579"/>
            <a:ext cx="0" cy="335476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du Bassin d’Arcachon et du Val de l’Eyre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9" y="1484784"/>
            <a:ext cx="8760988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de SCoT arrêté le 25/05/2023 par le CS du SYBARVAL</a:t>
            </a:r>
          </a:p>
          <a:p>
            <a:pPr lvl="2" algn="just">
              <a:spcBef>
                <a:spcPts val="600"/>
              </a:spcBef>
              <a:buClr>
                <a:srgbClr val="F78F04"/>
              </a:buClr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=&gt;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Emission de réserves par le préfet de Gironde le 27/07/2023</a:t>
            </a:r>
          </a:p>
          <a:p>
            <a:pPr marL="342900" indent="-342900"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Projet remanié approuvé le 25/01/2024 par le CS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	=&gt;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Suspendu par une décision du préfet le 28/03/2024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3171810"/>
            <a:ext cx="9154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Motifs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91E596-1DF7-87F4-22F5-EB49865500EA}"/>
              </a:ext>
            </a:extLst>
          </p:cNvPr>
          <p:cNvSpPr txBox="1"/>
          <p:nvPr/>
        </p:nvSpPr>
        <p:spPr>
          <a:xfrm>
            <a:off x="3059831" y="3170579"/>
            <a:ext cx="587912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Application de </a:t>
            </a:r>
            <a:r>
              <a:rPr lang="fr-FR">
                <a:solidFill>
                  <a:srgbClr val="333399"/>
                </a:solidFill>
              </a:rPr>
              <a:t>la Loi </a:t>
            </a:r>
            <a:r>
              <a:rPr lang="fr-FR" dirty="0">
                <a:solidFill>
                  <a:srgbClr val="333399"/>
                </a:solidFill>
              </a:rPr>
              <a:t>littoral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>
              <a:solidFill>
                <a:srgbClr val="3333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Prise en compte des risques inondation par les cours d’eau, feux de forêt et recul du trait de côte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>
              <a:solidFill>
                <a:srgbClr val="3333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Promotion d’une gestion économe de l’espace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>
              <a:solidFill>
                <a:srgbClr val="3333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Volet environnement :</a:t>
            </a:r>
          </a:p>
          <a:p>
            <a:pPr marL="742950" lvl="1" indent="-285750" algn="just">
              <a:buFontTx/>
              <a:buChar char="-"/>
            </a:pPr>
            <a:r>
              <a:rPr lang="fr-FR" dirty="0">
                <a:solidFill>
                  <a:srgbClr val="333399"/>
                </a:solidFill>
              </a:rPr>
              <a:t>Protection des zones humides</a:t>
            </a:r>
          </a:p>
          <a:p>
            <a:pPr marL="742950" lvl="1" indent="-285750" algn="just">
              <a:buFontTx/>
              <a:buChar char="-"/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Préservation des ressources en eau potable </a:t>
            </a:r>
          </a:p>
          <a:p>
            <a:pPr lvl="1" algn="just"/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(1 seule prescription dans le DOO (23) abordant le sujet renvoyant les PLU au respect du SDAGE Adour Garonne)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EEBFBC07-D336-5C9C-D2A7-998C28A5E9A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517758" y="4491802"/>
            <a:ext cx="219094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Plusieurs insuffisances</a:t>
            </a:r>
          </a:p>
        </p:txBody>
      </p:sp>
    </p:spTree>
    <p:extLst>
      <p:ext uri="{BB962C8B-B14F-4D97-AF65-F5344CB8AC3E}">
        <p14:creationId xmlns:p14="http://schemas.microsoft.com/office/powerpoint/2010/main" val="126634949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du Bassin d’Arcachon et du Val de l’Eyre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438669"/>
            <a:ext cx="39604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Extrait de l’arrêté de suspension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4679B-84F5-40B2-0ED3-E4818A137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361" y="1832367"/>
            <a:ext cx="4999278" cy="462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356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du Bassin d’Arcachon et du Val de l’Eyre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438669"/>
            <a:ext cx="39604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Extrait de l’arrêté de suspension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DF4EB1-4FEB-3AA7-E90A-5B588A8C5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361" y="1832367"/>
            <a:ext cx="4999278" cy="462919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3F0A7A-DD4B-90DA-6CE4-F9E9B078A6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44"/>
          <a:stretch/>
        </p:blipFill>
        <p:spPr>
          <a:xfrm>
            <a:off x="94872" y="2132856"/>
            <a:ext cx="8941624" cy="135553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C2FFF9-7070-4D78-FC95-5F6F0772AAAB}"/>
              </a:ext>
            </a:extLst>
          </p:cNvPr>
          <p:cNvSpPr/>
          <p:nvPr/>
        </p:nvSpPr>
        <p:spPr>
          <a:xfrm>
            <a:off x="5148064" y="3284984"/>
            <a:ext cx="1512168" cy="203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08495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du Bassin d’Arcachon et du Val de l’Eyre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438669"/>
            <a:ext cx="39604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Extrait de l’arrêté de suspension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DF4EB1-4FEB-3AA7-E90A-5B588A8C5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361" y="1824142"/>
            <a:ext cx="4999278" cy="46291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C2FFF9-7070-4D78-FC95-5F6F0772AAAB}"/>
              </a:ext>
            </a:extLst>
          </p:cNvPr>
          <p:cNvSpPr/>
          <p:nvPr/>
        </p:nvSpPr>
        <p:spPr>
          <a:xfrm>
            <a:off x="5148064" y="3284984"/>
            <a:ext cx="1512168" cy="203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C1F0F9-2535-CD23-E69A-F5DA395D1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510100"/>
            <a:ext cx="8881000" cy="67858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5718213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du Bassin d’Arcachon et du Val de l’Eyre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438669"/>
            <a:ext cx="39604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Extrait de l’arrêté de suspension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DF4EB1-4FEB-3AA7-E90A-5B588A8C5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361" y="1832367"/>
            <a:ext cx="4999278" cy="46291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C2FFF9-7070-4D78-FC95-5F6F0772AAAB}"/>
              </a:ext>
            </a:extLst>
          </p:cNvPr>
          <p:cNvSpPr/>
          <p:nvPr/>
        </p:nvSpPr>
        <p:spPr>
          <a:xfrm>
            <a:off x="5148064" y="3284984"/>
            <a:ext cx="1512168" cy="203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9AFEA9-2450-F012-6DDB-BFE376CFF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518549"/>
            <a:ext cx="8786520" cy="84491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E4218A-90D2-FE27-EA7F-B3BCE764A2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967" y="5429205"/>
            <a:ext cx="8813589" cy="47919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8658583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du Bassin d’Arcachon et du Val de l’Eyre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C2FFF9-7070-4D78-FC95-5F6F0772AAAB}"/>
              </a:ext>
            </a:extLst>
          </p:cNvPr>
          <p:cNvSpPr/>
          <p:nvPr/>
        </p:nvSpPr>
        <p:spPr>
          <a:xfrm>
            <a:off x="5148064" y="3284984"/>
            <a:ext cx="1512168" cy="203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19153545-8C0E-6787-76B1-78B1B8099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506" y="1577054"/>
            <a:ext cx="8760988" cy="312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reprise des documents en collaboration avec les services de l’Etat a été faite pour lever l’ensemble des réserves émises par le Préfet.</a:t>
            </a: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Enrichissement notable de l’EIE sur la partie dédiée aux prélèvements</a:t>
            </a: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Enrichissement du DOO (notamment la partie 2.5 « adapter les différents types d’usages à la disponibilité de la ressource en eau », prescription 32 et recommandations 19 à 26)</a:t>
            </a:r>
            <a:endParaRPr 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	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(à noter que le SMEGREG n’a pas été sollicité pour cette reprise)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nouvelle version du SCoT a été approuvée le 6 juin 2024.</a:t>
            </a:r>
          </a:p>
        </p:txBody>
      </p:sp>
    </p:spTree>
    <p:extLst>
      <p:ext uri="{BB962C8B-B14F-4D97-AF65-F5344CB8AC3E}">
        <p14:creationId xmlns:p14="http://schemas.microsoft.com/office/powerpoint/2010/main" val="35766131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2D4178C-D5AE-9D4C-ED50-C76D640E118C}"/>
              </a:ext>
            </a:extLst>
          </p:cNvPr>
          <p:cNvCxnSpPr>
            <a:cxnSpLocks/>
          </p:cNvCxnSpPr>
          <p:nvPr/>
        </p:nvCxnSpPr>
        <p:spPr>
          <a:xfrm>
            <a:off x="2987824" y="3577665"/>
            <a:ext cx="0" cy="266875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de l’Aire Métropolitaine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9" y="1484784"/>
            <a:ext cx="8760988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CS du SYSDAU a acté la décision d’engager la procédure de modification du SCoT de l’aire métropolitaine le 04/02/2022.</a:t>
            </a:r>
          </a:p>
          <a:p>
            <a:pPr marL="342900" indent="-342900"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première Commission Eaux a eu lieu le 08/04/2024.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	=&gt;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Le SMEGREG a réalisé une présentation : « le risque d’insuffisance d’eau potable, quel avenir pour le territoire de l’aire métropolitaine bordelaise ? ». 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598" y="4049777"/>
            <a:ext cx="209325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Rappels sur le champ captant des Landes du Médoc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86069C-9611-6B7A-A8C8-A8DC0C86D753}"/>
              </a:ext>
            </a:extLst>
          </p:cNvPr>
          <p:cNvSpPr txBox="1"/>
          <p:nvPr/>
        </p:nvSpPr>
        <p:spPr>
          <a:xfrm>
            <a:off x="3059832" y="3661097"/>
            <a:ext cx="58791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L’opération n’offrira pas de degré de liberté au territoire.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>
              <a:solidFill>
                <a:srgbClr val="3333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Il s’agit d’une action de réparation du milieu visant uniquement à baisser les volumes prélevés dans l’Eocène centre.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>
              <a:solidFill>
                <a:srgbClr val="3333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Il n’y aura pas de transfert d’autorisation de prélèvement au profit d’autres acteurs.</a:t>
            </a:r>
          </a:p>
        </p:txBody>
      </p:sp>
    </p:spTree>
    <p:extLst>
      <p:ext uri="{BB962C8B-B14F-4D97-AF65-F5344CB8AC3E}">
        <p14:creationId xmlns:p14="http://schemas.microsoft.com/office/powerpoint/2010/main" val="281543608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Les PLUi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 descr="Une image contenant texte, carte, atlas, diagramme&#10;&#10;Description générée automatiquement">
            <a:extLst>
              <a:ext uri="{FF2B5EF4-FFF2-40B4-BE49-F238E27FC236}">
                <a16:creationId xmlns:a16="http://schemas.microsoft.com/office/drawing/2014/main" id="{694133FA-0643-BB34-85C4-FDF6BC4B6A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" b="23751"/>
          <a:stretch/>
        </p:blipFill>
        <p:spPr>
          <a:xfrm>
            <a:off x="4607496" y="1602170"/>
            <a:ext cx="4536504" cy="485116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7579701-F79B-A3BB-BF56-F65A24FCC3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043180"/>
              </p:ext>
            </p:extLst>
          </p:nvPr>
        </p:nvGraphicFramePr>
        <p:xfrm>
          <a:off x="106732" y="1628800"/>
          <a:ext cx="4896544" cy="44818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6756">
                  <a:extLst>
                    <a:ext uri="{9D8B030D-6E8A-4147-A177-3AD203B41FA5}">
                      <a16:colId xmlns:a16="http://schemas.microsoft.com/office/drawing/2014/main" val="15538557"/>
                    </a:ext>
                  </a:extLst>
                </a:gridCol>
                <a:gridCol w="3079788">
                  <a:extLst>
                    <a:ext uri="{9D8B030D-6E8A-4147-A177-3AD203B41FA5}">
                      <a16:colId xmlns:a16="http://schemas.microsoft.com/office/drawing/2014/main" val="3311838286"/>
                    </a:ext>
                  </a:extLst>
                </a:gridCol>
              </a:tblGrid>
              <a:tr h="21522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PLUi</a:t>
                      </a:r>
                      <a:endParaRPr lang="fr-FR" sz="14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Avancement</a:t>
                      </a:r>
                      <a:endParaRPr lang="fr-FR" sz="14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8403"/>
                  </a:ext>
                </a:extLst>
              </a:tr>
              <a:tr h="33551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Sud Gironde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Approuvé le 20/12/2022. Entré en vigueur le 23/01/2023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548452"/>
                  </a:ext>
                </a:extLst>
              </a:tr>
              <a:tr h="39978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Val de l'Eyre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A0EA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Arrêté le 04/10/2023. Enquête publique 1er trimestre 2024.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A0EA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59453"/>
                  </a:ext>
                </a:extLst>
              </a:tr>
              <a:tr h="20528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PLUi Bazadais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A0EA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Arrêté. Enquête publique automne 2023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A0EA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372059"/>
                  </a:ext>
                </a:extLst>
              </a:tr>
              <a:tr h="22924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Réolais Sud Gironde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Approuvé le 20/10/2022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786568"/>
                  </a:ext>
                </a:extLst>
              </a:tr>
              <a:tr h="24672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Convergence Garonne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- Finalisation PADD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986193"/>
                  </a:ext>
                </a:extLst>
              </a:tr>
              <a:tr h="33551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PLUi Latitude Nord Gironde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- Diagnostic finalisé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212202"/>
                  </a:ext>
                </a:extLst>
              </a:tr>
              <a:tr h="36113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Bordeaux Métropole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Approuvé - 11ème modification en application depuis le 27/03/2024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031580"/>
                  </a:ext>
                </a:extLst>
              </a:tr>
              <a:tr h="20528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CDC Estuaire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- Fin du diagnostic/PADD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513518"/>
                  </a:ext>
                </a:extLst>
              </a:tr>
              <a:tr h="17011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Pays Foyen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Approuvé le 28/11/2019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315405"/>
                  </a:ext>
                </a:extLst>
              </a:tr>
              <a:tr h="45200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Grand Saint-Emilionnais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révision - Phase finale. Présentation du projet global prévue au 1er trimestre 2024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164219"/>
                  </a:ext>
                </a:extLst>
              </a:tr>
              <a:tr h="2395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Créonnais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Approuvé le 21/01/2020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330515"/>
                  </a:ext>
                </a:extLst>
              </a:tr>
              <a:tr h="33551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PLUih Libournais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– 1</a:t>
                      </a:r>
                      <a:r>
                        <a:rPr lang="fr-FR" sz="1100" u="none" strike="noStrike" baseline="30000" dirty="0">
                          <a:effectLst/>
                        </a:rPr>
                        <a:t>ère</a:t>
                      </a:r>
                      <a:r>
                        <a:rPr lang="fr-FR" sz="1100" u="none" strike="noStrike" dirty="0">
                          <a:effectLst/>
                        </a:rPr>
                        <a:t> rédaction du PADD, diagnostic en cours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984800"/>
                  </a:ext>
                </a:extLst>
              </a:tr>
              <a:tr h="25840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PLUih Grand Blayais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- rédaction du règlement et des OAP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347611"/>
                  </a:ext>
                </a:extLst>
              </a:tr>
              <a:tr h="39657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PLUi Castillon Pujols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- Fin de diagnostic/début PADD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637866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BACBF9B5-56DD-A2D1-D1BA-870B601FE799}"/>
              </a:ext>
            </a:extLst>
          </p:cNvPr>
          <p:cNvSpPr txBox="1"/>
          <p:nvPr/>
        </p:nvSpPr>
        <p:spPr>
          <a:xfrm>
            <a:off x="106732" y="6152343"/>
            <a:ext cx="489654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/>
              <a:t>Sous réserve de la mise à jour du calendrier et des pièces sur les sites des PLUi</a:t>
            </a:r>
          </a:p>
        </p:txBody>
      </p:sp>
    </p:spTree>
    <p:extLst>
      <p:ext uri="{BB962C8B-B14F-4D97-AF65-F5344CB8AC3E}">
        <p14:creationId xmlns:p14="http://schemas.microsoft.com/office/powerpoint/2010/main" val="376434791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Conclusion en Gironde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284" y="1412776"/>
            <a:ext cx="8615431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La question des ressources en eau est de plus en plus centrale dans les esprits des acteurs de l’urbanisme.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Elle est néanmoins encore insuffisamment traduite dans la rédaction des documents.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Le rappel de la nécessité de faire apparaître clairement les ambitions démographiques et économiques des territoires, de les associer à des volumes de prélèvements dans des ressources aux enjeux de gestion spécifique et d’indiquer les moyens à mettre en œuvre pour organiser la fourniture de l’eau dans le futur doit être systématique.</a:t>
            </a:r>
          </a:p>
        </p:txBody>
      </p:sp>
    </p:spTree>
    <p:extLst>
      <p:ext uri="{BB962C8B-B14F-4D97-AF65-F5344CB8AC3E}">
        <p14:creationId xmlns:p14="http://schemas.microsoft.com/office/powerpoint/2010/main" val="197907291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F34441-8394-E009-10D3-6C7DE5093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Actualités hors Gironde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4E1A60-0C46-EE20-932B-91BC3B3E3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363272" cy="4938712"/>
          </a:xfrm>
        </p:spPr>
        <p:txBody>
          <a:bodyPr>
            <a:normAutofit fontScale="25000" lnSpcReduction="20000"/>
          </a:bodyPr>
          <a:lstStyle/>
          <a:p>
            <a:endParaRPr lang="fr-FR" sz="7200" dirty="0"/>
          </a:p>
          <a:p>
            <a:pPr algn="just"/>
            <a:r>
              <a:rPr lang="fr-FR" sz="7200" b="1" dirty="0"/>
              <a:t>Février 2024 : </a:t>
            </a:r>
            <a:r>
              <a:rPr lang="fr-FR" sz="7200" dirty="0"/>
              <a:t>Le </a:t>
            </a:r>
            <a:r>
              <a:rPr lang="fr-FR" sz="7200" u="sng" dirty="0"/>
              <a:t>juge administratif </a:t>
            </a:r>
            <a:r>
              <a:rPr lang="fr-FR" sz="7200" dirty="0"/>
              <a:t>a tranché en faveur des 9 maires du Var ayant décidé en 2023 de </a:t>
            </a:r>
            <a:r>
              <a:rPr lang="fr-FR" sz="7200" u="sng" dirty="0"/>
              <a:t>geler pour 5 ans la délivrance de PC</a:t>
            </a:r>
            <a:r>
              <a:rPr lang="fr-FR" sz="7200" dirty="0"/>
              <a:t>.</a:t>
            </a:r>
          </a:p>
          <a:p>
            <a:pPr marL="0" indent="0" algn="ctr">
              <a:buNone/>
            </a:pPr>
            <a:r>
              <a:rPr lang="fr-FR" sz="7200" i="1" dirty="0">
                <a:solidFill>
                  <a:schemeClr val="accent6">
                    <a:lumMod val="75000"/>
                  </a:schemeClr>
                </a:solidFill>
              </a:rPr>
              <a:t>	« </a:t>
            </a:r>
            <a:r>
              <a:rPr lang="fr-FR" sz="6000" i="1" dirty="0">
                <a:solidFill>
                  <a:schemeClr val="accent6">
                    <a:lumMod val="75000"/>
                  </a:schemeClr>
                </a:solidFill>
              </a:rPr>
              <a:t>L’insuffisance de la ressource en eau constitue bien un risque pour la santé et la salubrité publique et peut justifier le refus d’un permis de construire »</a:t>
            </a:r>
          </a:p>
          <a:p>
            <a:pPr marL="0" indent="0" algn="ctr">
              <a:buNone/>
            </a:pPr>
            <a:endParaRPr lang="fr-FR" sz="6000" i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sz="7200" b="1" dirty="0"/>
              <a:t>Début juillet 2024 </a:t>
            </a:r>
            <a:r>
              <a:rPr lang="fr-FR" sz="7200" dirty="0"/>
              <a:t>: Le </a:t>
            </a:r>
            <a:r>
              <a:rPr lang="fr-FR" sz="7200" u="sng" dirty="0"/>
              <a:t>SCoT de la Plaine du Roussillon </a:t>
            </a:r>
            <a:r>
              <a:rPr lang="fr-FR" sz="7200" dirty="0"/>
              <a:t>a été </a:t>
            </a:r>
            <a:r>
              <a:rPr lang="fr-FR" sz="7200" u="sng" dirty="0"/>
              <a:t>approuvé</a:t>
            </a:r>
            <a:r>
              <a:rPr lang="fr-FR" sz="7200" dirty="0"/>
              <a:t> par le comité syndical malgré les </a:t>
            </a:r>
            <a:r>
              <a:rPr lang="fr-FR" sz="7200" u="sng" dirty="0"/>
              <a:t>nombreuses oppositions </a:t>
            </a:r>
            <a:r>
              <a:rPr lang="fr-FR" sz="7200" dirty="0"/>
              <a:t>dans un contexte de </a:t>
            </a:r>
            <a:r>
              <a:rPr lang="fr-FR" sz="7200" u="sng" dirty="0"/>
              <a:t>sécheresse sévère persistante </a:t>
            </a:r>
            <a:r>
              <a:rPr lang="fr-FR" sz="7200" dirty="0"/>
              <a:t>depuis 2 ans.</a:t>
            </a:r>
          </a:p>
          <a:p>
            <a:pPr marL="0" indent="0" algn="ctr">
              <a:buNone/>
            </a:pPr>
            <a:r>
              <a:rPr lang="fr-FR" sz="6600" i="1" dirty="0">
                <a:solidFill>
                  <a:schemeClr val="accent6">
                    <a:lumMod val="75000"/>
                  </a:schemeClr>
                </a:solidFill>
              </a:rPr>
              <a:t>77 communes, 34 500 nouveaux logements dont 3 000 résidences secondaires projetés d’ici 2037…</a:t>
            </a:r>
          </a:p>
          <a:p>
            <a:pPr marL="0" indent="0" algn="just">
              <a:buNone/>
            </a:pPr>
            <a:r>
              <a:rPr lang="fr-FR" sz="7200" u="sng" dirty="0"/>
              <a:t>Avis favorable de la CLE </a:t>
            </a:r>
            <a:r>
              <a:rPr lang="fr-FR" sz="7200" dirty="0"/>
              <a:t>à la faveur du </a:t>
            </a:r>
            <a:r>
              <a:rPr lang="fr-FR" sz="7200" u="sng" dirty="0"/>
              <a:t>vote du Président </a:t>
            </a:r>
            <a:r>
              <a:rPr lang="fr-FR" sz="7200" dirty="0"/>
              <a:t>malgré les votes contre de la Région Occitanie, du Département, de l’Agence de l’Eau, de la DREAL, des syndicats mixtes et des associations.</a:t>
            </a:r>
          </a:p>
          <a:p>
            <a:pPr marL="0" indent="0" algn="ctr">
              <a:buNone/>
            </a:pPr>
            <a:endParaRPr lang="fr-FR" sz="7200" dirty="0"/>
          </a:p>
          <a:p>
            <a:pPr algn="just"/>
            <a:r>
              <a:rPr lang="fr-FR" sz="7200" b="1" dirty="0"/>
              <a:t>Fin juillet 2024 : </a:t>
            </a:r>
            <a:r>
              <a:rPr lang="fr-FR" sz="7200" dirty="0"/>
              <a:t>Le </a:t>
            </a:r>
            <a:r>
              <a:rPr lang="fr-FR" sz="7200" u="sng" dirty="0"/>
              <a:t>Préfet des Alpes Maritimes </a:t>
            </a:r>
            <a:r>
              <a:rPr lang="fr-FR" sz="7200" dirty="0"/>
              <a:t>a signé un « </a:t>
            </a:r>
            <a:r>
              <a:rPr lang="fr-FR" sz="7200" u="sng" dirty="0"/>
              <a:t>Dire de l’Etat </a:t>
            </a:r>
            <a:r>
              <a:rPr lang="fr-FR" sz="7200" dirty="0"/>
              <a:t>» dans lequel il enjoint aux collectivités de conditionner les projets d’urbanisme à la disponibilité de la ressource en eau. Les documents devront présenter un </a:t>
            </a:r>
            <a:r>
              <a:rPr lang="fr-FR" sz="7200" u="sng" dirty="0"/>
              <a:t>bilan prévisionnel des ressources et des besoins futurs </a:t>
            </a:r>
            <a:r>
              <a:rPr lang="fr-FR" sz="7200" dirty="0"/>
              <a:t>qui sera analysé par les services de l’Etat.</a:t>
            </a:r>
          </a:p>
          <a:p>
            <a:pPr marL="0" indent="0" algn="just">
              <a:buNone/>
            </a:pPr>
            <a:endParaRPr lang="fr-FR" sz="7200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73CBFE-909C-F3CF-8E31-81E9B1A33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3162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9462</TotalTime>
  <Words>1016</Words>
  <Application>Microsoft Office PowerPoint</Application>
  <PresentationFormat>Affichage à l'écran (4:3)</PresentationFormat>
  <Paragraphs>141</Paragraphs>
  <Slides>12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Aptos Narrow</vt:lpstr>
      <vt:lpstr>Arial</vt:lpstr>
      <vt:lpstr>Calibri</vt:lpstr>
      <vt:lpstr>Courier New</vt:lpstr>
      <vt:lpstr>Trebuchet MS</vt:lpstr>
      <vt:lpstr>Wingdings</vt:lpstr>
      <vt:lpstr>Office Theme</vt:lpstr>
      <vt:lpstr>Actualités urbanisme  Les procédures en cours</vt:lpstr>
      <vt:lpstr>Les SCoT girondins</vt:lpstr>
      <vt:lpstr>Cas particulier du SCoT du Bassin d’Arcachon et du Val de l’Eyre</vt:lpstr>
      <vt:lpstr>Cas particulier du SCoT du Bassin d’Arcachon et du Val de l’Eyre</vt:lpstr>
      <vt:lpstr>Cas particulier du SCoT du Bassin d’Arcachon et du Val de l’Eyre</vt:lpstr>
      <vt:lpstr>Cas particulier du SCoT du Bassin d’Arcachon et du Val de l’Eyre</vt:lpstr>
      <vt:lpstr>Cas particulier du SCoT du Bassin d’Arcachon et du Val de l’Eyre</vt:lpstr>
      <vt:lpstr>Cas particulier du SCoT du Bassin d’Arcachon et du Val de l’Eyre</vt:lpstr>
      <vt:lpstr>Cas particulier du SCoT de l’Aire Métropolitaine</vt:lpstr>
      <vt:lpstr>Les PLUi</vt:lpstr>
      <vt:lpstr>Conclusion en Gironde</vt:lpstr>
      <vt:lpstr>Actualités hors Gironde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420</cp:revision>
  <cp:lastPrinted>2016-10-18T07:35:07Z</cp:lastPrinted>
  <dcterms:created xsi:type="dcterms:W3CDTF">2015-09-15T19:44:09Z</dcterms:created>
  <dcterms:modified xsi:type="dcterms:W3CDTF">2024-09-30T11:31:17Z</dcterms:modified>
</cp:coreProperties>
</file>