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3"/>
  </p:notesMasterIdLst>
  <p:sldIdLst>
    <p:sldId id="274" r:id="rId2"/>
    <p:sldId id="314" r:id="rId3"/>
    <p:sldId id="324" r:id="rId4"/>
    <p:sldId id="301" r:id="rId5"/>
    <p:sldId id="315" r:id="rId6"/>
    <p:sldId id="325" r:id="rId7"/>
    <p:sldId id="303" r:id="rId8"/>
    <p:sldId id="326" r:id="rId9"/>
    <p:sldId id="265" r:id="rId10"/>
    <p:sldId id="310" r:id="rId11"/>
    <p:sldId id="592" r:id="rId12"/>
    <p:sldId id="321" r:id="rId13"/>
    <p:sldId id="593" r:id="rId14"/>
    <p:sldId id="594" r:id="rId15"/>
    <p:sldId id="596" r:id="rId16"/>
    <p:sldId id="322" r:id="rId17"/>
    <p:sldId id="316" r:id="rId18"/>
    <p:sldId id="319" r:id="rId19"/>
    <p:sldId id="312" r:id="rId20"/>
    <p:sldId id="597" r:id="rId21"/>
    <p:sldId id="320" r:id="rId22"/>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29200"/>
    <a:srgbClr val="FEED01"/>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6197"/>
  </p:normalViewPr>
  <p:slideViewPr>
    <p:cSldViewPr snapToGrid="0" snapToObjects="1">
      <p:cViewPr varScale="1">
        <p:scale>
          <a:sx n="106" d="100"/>
          <a:sy n="106" d="100"/>
        </p:scale>
        <p:origin x="127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o de Grissac" userId="d3f85db1-402d-49d1-8f7f-5bc735f26e17" providerId="ADAL" clId="{5F607803-26E4-4AF2-824C-CB5680770FA6}"/>
    <pc:docChg chg="modSld">
      <pc:chgData name="Bruno de Grissac" userId="d3f85db1-402d-49d1-8f7f-5bc735f26e17" providerId="ADAL" clId="{5F607803-26E4-4AF2-824C-CB5680770FA6}" dt="2024-09-30T11:35:26.801" v="33" actId="732"/>
      <pc:docMkLst>
        <pc:docMk/>
      </pc:docMkLst>
      <pc:sldChg chg="modSp mod">
        <pc:chgData name="Bruno de Grissac" userId="d3f85db1-402d-49d1-8f7f-5bc735f26e17" providerId="ADAL" clId="{5F607803-26E4-4AF2-824C-CB5680770FA6}" dt="2024-09-30T11:34:28.599" v="31" actId="6549"/>
        <pc:sldMkLst>
          <pc:docMk/>
          <pc:sldMk cId="3247484436" sldId="315"/>
        </pc:sldMkLst>
        <pc:spChg chg="mod">
          <ac:chgData name="Bruno de Grissac" userId="d3f85db1-402d-49d1-8f7f-5bc735f26e17" providerId="ADAL" clId="{5F607803-26E4-4AF2-824C-CB5680770FA6}" dt="2024-09-30T11:34:28.599" v="31" actId="6549"/>
          <ac:spMkLst>
            <pc:docMk/>
            <pc:sldMk cId="3247484436" sldId="315"/>
            <ac:spMk id="25" creationId="{5B763880-061D-EF7F-62BF-DF56B414F2D8}"/>
          </ac:spMkLst>
        </pc:spChg>
      </pc:sldChg>
      <pc:sldChg chg="modSp mod">
        <pc:chgData name="Bruno de Grissac" userId="d3f85db1-402d-49d1-8f7f-5bc735f26e17" providerId="ADAL" clId="{5F607803-26E4-4AF2-824C-CB5680770FA6}" dt="2024-09-30T11:35:26.801" v="33" actId="732"/>
        <pc:sldMkLst>
          <pc:docMk/>
          <pc:sldMk cId="2923552000" sldId="326"/>
        </pc:sldMkLst>
        <pc:picChg chg="mod modCrop">
          <ac:chgData name="Bruno de Grissac" userId="d3f85db1-402d-49d1-8f7f-5bc735f26e17" providerId="ADAL" clId="{5F607803-26E4-4AF2-824C-CB5680770FA6}" dt="2024-09-30T11:35:26.801" v="33" actId="732"/>
          <ac:picMkLst>
            <pc:docMk/>
            <pc:sldMk cId="2923552000" sldId="326"/>
            <ac:picMk id="16" creationId="{0EBB7AA3-2044-0388-B650-2E50CB837F56}"/>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BF71EF-FB55-4076-B86A-4EB133700F7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07A879F-C61F-49F1-A2EE-B9485D9E7F03}">
      <dgm:prSet/>
      <dgm:spPr/>
      <dgm:t>
        <a:bodyPr/>
        <a:lstStyle/>
        <a:p>
          <a:pPr>
            <a:lnSpc>
              <a:spcPct val="100000"/>
            </a:lnSpc>
          </a:pPr>
          <a:r>
            <a:rPr lang="fr-FR" b="1" dirty="0"/>
            <a:t>CLIMAX</a:t>
          </a:r>
          <a:r>
            <a:rPr lang="fr-FR" dirty="0"/>
            <a:t> </a:t>
          </a:r>
        </a:p>
        <a:p>
          <a:pPr>
            <a:lnSpc>
              <a:spcPct val="100000"/>
            </a:lnSpc>
          </a:pPr>
          <a:r>
            <a:rPr lang="fr-FR" dirty="0"/>
            <a:t>Septembre 2022</a:t>
          </a:r>
          <a:endParaRPr lang="en-US" dirty="0"/>
        </a:p>
      </dgm:t>
    </dgm:pt>
    <dgm:pt modelId="{4D6618C2-D98F-4956-83D4-0788DD7965F0}" type="parTrans" cxnId="{0D7E4190-6A19-4B8F-BA52-3643D0BA5110}">
      <dgm:prSet/>
      <dgm:spPr/>
      <dgm:t>
        <a:bodyPr/>
        <a:lstStyle/>
        <a:p>
          <a:endParaRPr lang="en-US"/>
        </a:p>
      </dgm:t>
    </dgm:pt>
    <dgm:pt modelId="{206DE733-87E4-48F8-8D54-623AA6673D25}" type="sibTrans" cxnId="{0D7E4190-6A19-4B8F-BA52-3643D0BA5110}">
      <dgm:prSet/>
      <dgm:spPr/>
      <dgm:t>
        <a:bodyPr/>
        <a:lstStyle/>
        <a:p>
          <a:endParaRPr lang="en-US"/>
        </a:p>
      </dgm:t>
    </dgm:pt>
    <dgm:pt modelId="{168059A4-BBC2-452E-AC7D-81D82F440BC0}">
      <dgm:prSet custT="1"/>
      <dgm:spPr/>
      <dgm:t>
        <a:bodyPr/>
        <a:lstStyle/>
        <a:p>
          <a:pPr>
            <a:lnSpc>
              <a:spcPct val="100000"/>
            </a:lnSpc>
          </a:pPr>
          <a:r>
            <a:rPr lang="fr-FR" sz="1050" dirty="0"/>
            <a:t>Éco-festival de Darwin</a:t>
          </a:r>
        </a:p>
        <a:p>
          <a:pPr>
            <a:lnSpc>
              <a:spcPct val="100000"/>
            </a:lnSpc>
          </a:pPr>
          <a:r>
            <a:rPr lang="fr-FR" sz="1050" dirty="0"/>
            <a:t>Thématique 2022 : l’eau</a:t>
          </a:r>
        </a:p>
        <a:p>
          <a:pPr>
            <a:lnSpc>
              <a:spcPct val="100000"/>
            </a:lnSpc>
          </a:pPr>
          <a:r>
            <a:rPr lang="fr-FR" sz="1050" dirty="0"/>
            <a:t>3 jours de sensibilisation en présence des EIEE</a:t>
          </a:r>
          <a:endParaRPr lang="en-US" sz="1050" dirty="0"/>
        </a:p>
      </dgm:t>
    </dgm:pt>
    <dgm:pt modelId="{58F23420-23DC-4716-869D-99D321529E0E}" type="parTrans" cxnId="{D087A722-EDDB-4EBC-A89F-D19538A43D8F}">
      <dgm:prSet/>
      <dgm:spPr/>
      <dgm:t>
        <a:bodyPr/>
        <a:lstStyle/>
        <a:p>
          <a:endParaRPr lang="en-US"/>
        </a:p>
      </dgm:t>
    </dgm:pt>
    <dgm:pt modelId="{7A05B6C9-3A5B-45BF-B142-5AA3F6F1C464}" type="sibTrans" cxnId="{D087A722-EDDB-4EBC-A89F-D19538A43D8F}">
      <dgm:prSet/>
      <dgm:spPr/>
      <dgm:t>
        <a:bodyPr/>
        <a:lstStyle/>
        <a:p>
          <a:endParaRPr lang="en-US"/>
        </a:p>
      </dgm:t>
    </dgm:pt>
    <dgm:pt modelId="{F0EC7F07-4B38-4919-91E3-4E05CDEBCF63}">
      <dgm:prSet/>
      <dgm:spPr/>
      <dgm:t>
        <a:bodyPr/>
        <a:lstStyle/>
        <a:p>
          <a:pPr>
            <a:lnSpc>
              <a:spcPct val="100000"/>
            </a:lnSpc>
          </a:pPr>
          <a:r>
            <a:rPr lang="fr-FR" b="1" dirty="0"/>
            <a:t>VILLAGES DE L’EAU</a:t>
          </a:r>
        </a:p>
        <a:p>
          <a:pPr>
            <a:lnSpc>
              <a:spcPct val="100000"/>
            </a:lnSpc>
          </a:pPr>
          <a:r>
            <a:rPr lang="fr-FR" dirty="0"/>
            <a:t>Mars 2023</a:t>
          </a:r>
        </a:p>
        <a:p>
          <a:pPr>
            <a:lnSpc>
              <a:spcPct val="100000"/>
            </a:lnSpc>
          </a:pPr>
          <a:r>
            <a:rPr lang="fr-FR" dirty="0"/>
            <a:t>Mars 2024</a:t>
          </a:r>
          <a:endParaRPr lang="en-US" dirty="0"/>
        </a:p>
      </dgm:t>
    </dgm:pt>
    <dgm:pt modelId="{5B0E4314-8BD6-49F8-96EF-0ADE7A0E3329}" type="parTrans" cxnId="{D7F36DE4-FEAE-4A75-A2A9-B3315F788FD3}">
      <dgm:prSet/>
      <dgm:spPr/>
      <dgm:t>
        <a:bodyPr/>
        <a:lstStyle/>
        <a:p>
          <a:endParaRPr lang="en-US"/>
        </a:p>
      </dgm:t>
    </dgm:pt>
    <dgm:pt modelId="{CC34BBA8-68A3-4811-87EF-7F1EF7008D2F}" type="sibTrans" cxnId="{D7F36DE4-FEAE-4A75-A2A9-B3315F788FD3}">
      <dgm:prSet/>
      <dgm:spPr/>
      <dgm:t>
        <a:bodyPr/>
        <a:lstStyle/>
        <a:p>
          <a:endParaRPr lang="en-US"/>
        </a:p>
      </dgm:t>
    </dgm:pt>
    <dgm:pt modelId="{47A58D31-E92E-4140-A6ED-48CEFA9962DE}">
      <dgm:prSet/>
      <dgm:spPr/>
      <dgm:t>
        <a:bodyPr/>
        <a:lstStyle/>
        <a:p>
          <a:pPr>
            <a:lnSpc>
              <a:spcPct val="100000"/>
            </a:lnSpc>
          </a:pPr>
          <a:r>
            <a:rPr lang="fr-FR" dirty="0"/>
            <a:t>Participation au Village de l’eau installé à Darwin à destination du grand public et des scolaires en 2023</a:t>
          </a:r>
        </a:p>
        <a:p>
          <a:pPr>
            <a:lnSpc>
              <a:spcPct val="100000"/>
            </a:lnSpc>
          </a:pPr>
          <a:r>
            <a:rPr lang="fr-FR" dirty="0"/>
            <a:t>Participation au « mini Village de l’eau » installé dans </a:t>
          </a:r>
          <a:r>
            <a:rPr lang="fr-FR" dirty="0" err="1"/>
            <a:t>Cubzadais</a:t>
          </a:r>
          <a:r>
            <a:rPr lang="fr-FR" dirty="0"/>
            <a:t> à destination des scolaires en 2024</a:t>
          </a:r>
          <a:endParaRPr lang="en-US" dirty="0"/>
        </a:p>
      </dgm:t>
    </dgm:pt>
    <dgm:pt modelId="{A172B3D1-0E14-43BB-AB59-645F6BD48E31}" type="parTrans" cxnId="{97BA859F-45EA-4FB2-8507-707A54E088A9}">
      <dgm:prSet/>
      <dgm:spPr/>
      <dgm:t>
        <a:bodyPr/>
        <a:lstStyle/>
        <a:p>
          <a:endParaRPr lang="en-US"/>
        </a:p>
      </dgm:t>
    </dgm:pt>
    <dgm:pt modelId="{652CC73A-8F4A-4FB1-A623-6CF013E0F5CB}" type="sibTrans" cxnId="{97BA859F-45EA-4FB2-8507-707A54E088A9}">
      <dgm:prSet/>
      <dgm:spPr/>
      <dgm:t>
        <a:bodyPr/>
        <a:lstStyle/>
        <a:p>
          <a:endParaRPr lang="en-US"/>
        </a:p>
      </dgm:t>
    </dgm:pt>
    <dgm:pt modelId="{66E8E6C8-0F9B-4DF5-A70C-951B57F935EA}">
      <dgm:prSet/>
      <dgm:spPr/>
      <dgm:t>
        <a:bodyPr/>
        <a:lstStyle/>
        <a:p>
          <a:pPr>
            <a:lnSpc>
              <a:spcPct val="100000"/>
            </a:lnSpc>
          </a:pPr>
          <a:r>
            <a:rPr lang="fr-FR" b="1" dirty="0"/>
            <a:t>ÉVÉNEMENTS GIRONDINS EN LIEN AVEC L’EAU &amp; L’ENVIRONNEMENT</a:t>
          </a:r>
          <a:endParaRPr lang="en-US" b="1" dirty="0"/>
        </a:p>
      </dgm:t>
    </dgm:pt>
    <dgm:pt modelId="{08615B7C-9F3E-455B-A2B3-800DD1AA822A}" type="parTrans" cxnId="{34D0E91B-F091-4C07-AB6D-FD148D567A1E}">
      <dgm:prSet/>
      <dgm:spPr/>
      <dgm:t>
        <a:bodyPr/>
        <a:lstStyle/>
        <a:p>
          <a:endParaRPr lang="en-US"/>
        </a:p>
      </dgm:t>
    </dgm:pt>
    <dgm:pt modelId="{39A20790-C679-4ADF-93C0-86979ACDE7D7}" type="sibTrans" cxnId="{34D0E91B-F091-4C07-AB6D-FD148D567A1E}">
      <dgm:prSet/>
      <dgm:spPr/>
      <dgm:t>
        <a:bodyPr/>
        <a:lstStyle/>
        <a:p>
          <a:endParaRPr lang="en-US"/>
        </a:p>
      </dgm:t>
    </dgm:pt>
    <dgm:pt modelId="{2C14B4E7-BB81-4BAA-9623-78EFADAB0745}">
      <dgm:prSet/>
      <dgm:spPr/>
      <dgm:t>
        <a:bodyPr/>
        <a:lstStyle/>
        <a:p>
          <a:pPr>
            <a:lnSpc>
              <a:spcPct val="100000"/>
            </a:lnSpc>
          </a:pPr>
          <a:r>
            <a:rPr lang="fr-FR" dirty="0"/>
            <a:t>Participation à l’évènement l’Eau l’EXPO au Domaine de Certes</a:t>
          </a:r>
        </a:p>
        <a:p>
          <a:pPr>
            <a:lnSpc>
              <a:spcPct val="100000"/>
            </a:lnSpc>
          </a:pPr>
          <a:r>
            <a:rPr lang="en-US" dirty="0" err="1"/>
            <a:t>Priorité</a:t>
          </a:r>
          <a:r>
            <a:rPr lang="en-US" dirty="0"/>
            <a:t> aux interventions </a:t>
          </a:r>
          <a:r>
            <a:rPr lang="en-US" dirty="0" err="1"/>
            <a:t>en</a:t>
          </a:r>
          <a:r>
            <a:rPr lang="en-US" dirty="0"/>
            <a:t> lien avec </a:t>
          </a:r>
          <a:r>
            <a:rPr lang="en-US" dirty="0" err="1"/>
            <a:t>l’environnement</a:t>
          </a:r>
          <a:endParaRPr lang="en-US" dirty="0"/>
        </a:p>
      </dgm:t>
    </dgm:pt>
    <dgm:pt modelId="{C0A3628A-7E18-485F-A5C6-4C59FBC27010}" type="parTrans" cxnId="{7EF4FE12-90ED-49D7-8B30-304AE233BE8C}">
      <dgm:prSet/>
      <dgm:spPr/>
      <dgm:t>
        <a:bodyPr/>
        <a:lstStyle/>
        <a:p>
          <a:endParaRPr lang="en-US"/>
        </a:p>
      </dgm:t>
    </dgm:pt>
    <dgm:pt modelId="{84F9E5B8-1465-478A-AEED-87B29E34A62B}" type="sibTrans" cxnId="{7EF4FE12-90ED-49D7-8B30-304AE233BE8C}">
      <dgm:prSet/>
      <dgm:spPr/>
      <dgm:t>
        <a:bodyPr/>
        <a:lstStyle/>
        <a:p>
          <a:endParaRPr lang="en-US"/>
        </a:p>
      </dgm:t>
    </dgm:pt>
    <dgm:pt modelId="{015A6CD0-AD5F-4917-961E-23BEB7B210A5}" type="pres">
      <dgm:prSet presAssocID="{8CBF71EF-FB55-4076-B86A-4EB133700F78}" presName="root" presStyleCnt="0">
        <dgm:presLayoutVars>
          <dgm:dir/>
          <dgm:resizeHandles val="exact"/>
        </dgm:presLayoutVars>
      </dgm:prSet>
      <dgm:spPr/>
    </dgm:pt>
    <dgm:pt modelId="{F02D6933-3295-4EC6-95E5-6ABF45A8F7B9}" type="pres">
      <dgm:prSet presAssocID="{707A879F-C61F-49F1-A2EE-B9485D9E7F03}" presName="compNode" presStyleCnt="0"/>
      <dgm:spPr/>
    </dgm:pt>
    <dgm:pt modelId="{D00F97E0-1AC9-464D-8796-DF7DF372D332}" type="pres">
      <dgm:prSet presAssocID="{707A879F-C61F-49F1-A2EE-B9485D9E7F03}" presName="bgRect" presStyleLbl="bgShp" presStyleIdx="0" presStyleCnt="3" custLinFactNeighborX="-1986" custLinFactNeighborY="19318"/>
      <dgm:spPr/>
    </dgm:pt>
    <dgm:pt modelId="{8AC79E6E-A834-41F9-AB61-9B00649E6268}" type="pres">
      <dgm:prSet presAssocID="{707A879F-C61F-49F1-A2EE-B9485D9E7F03}" presName="iconRect" presStyleLbl="node1" presStyleIdx="0" presStyleCnt="3" custLinFactNeighborX="-37519" custLinFactNeighborY="403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eux d’artifice"/>
        </a:ext>
      </dgm:extLst>
    </dgm:pt>
    <dgm:pt modelId="{5F5E6439-1F71-4291-BB1C-B2B95C96D580}" type="pres">
      <dgm:prSet presAssocID="{707A879F-C61F-49F1-A2EE-B9485D9E7F03}" presName="spaceRect" presStyleCnt="0"/>
      <dgm:spPr/>
    </dgm:pt>
    <dgm:pt modelId="{F5B552BA-BCAB-466E-9A81-1DAF7335F5DF}" type="pres">
      <dgm:prSet presAssocID="{707A879F-C61F-49F1-A2EE-B9485D9E7F03}" presName="parTx" presStyleLbl="revTx" presStyleIdx="0" presStyleCnt="6" custScaleX="91575" custScaleY="72947" custLinFactNeighborX="-21484" custLinFactNeighborY="49886">
        <dgm:presLayoutVars>
          <dgm:chMax val="0"/>
          <dgm:chPref val="0"/>
        </dgm:presLayoutVars>
      </dgm:prSet>
      <dgm:spPr/>
    </dgm:pt>
    <dgm:pt modelId="{DE0B5B57-0F9D-49AC-87C4-C93AA1AE1C17}" type="pres">
      <dgm:prSet presAssocID="{707A879F-C61F-49F1-A2EE-B9485D9E7F03}" presName="desTx" presStyleLbl="revTx" presStyleIdx="1" presStyleCnt="6" custAng="0" custScaleX="163620" custLinFactNeighborX="-37401" custLinFactNeighborY="16653">
        <dgm:presLayoutVars/>
      </dgm:prSet>
      <dgm:spPr/>
    </dgm:pt>
    <dgm:pt modelId="{D71CFA8C-4102-4EB2-B9A6-B3B58A91277D}" type="pres">
      <dgm:prSet presAssocID="{206DE733-87E4-48F8-8D54-623AA6673D25}" presName="sibTrans" presStyleCnt="0"/>
      <dgm:spPr/>
    </dgm:pt>
    <dgm:pt modelId="{37C7AC50-D620-4FB7-9440-16D2106AF22F}" type="pres">
      <dgm:prSet presAssocID="{F0EC7F07-4B38-4919-91E3-4E05CDEBCF63}" presName="compNode" presStyleCnt="0"/>
      <dgm:spPr/>
    </dgm:pt>
    <dgm:pt modelId="{DEC8B6DA-D32F-4699-80AC-E422C0FECD27}" type="pres">
      <dgm:prSet presAssocID="{F0EC7F07-4B38-4919-91E3-4E05CDEBCF63}" presName="bgRect" presStyleLbl="bgShp" presStyleIdx="1" presStyleCnt="3" custLinFactNeighborX="47" custLinFactNeighborY="802"/>
      <dgm:spPr/>
    </dgm:pt>
    <dgm:pt modelId="{B00A1FCA-59E3-4C7D-A629-986E1AB01A1F}" type="pres">
      <dgm:prSet presAssocID="{F0EC7F07-4B38-4919-91E3-4E05CDEBCF63}" presName="iconRect" presStyleLbl="node1" presStyleIdx="1" presStyleCnt="3" custLinFactNeighborX="-20961" custLinFactNeighborY="275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arth Globe Americas"/>
        </a:ext>
      </dgm:extLst>
    </dgm:pt>
    <dgm:pt modelId="{2C292C06-8D8A-47E0-A57D-8CB7F9195DA5}" type="pres">
      <dgm:prSet presAssocID="{F0EC7F07-4B38-4919-91E3-4E05CDEBCF63}" presName="spaceRect" presStyleCnt="0"/>
      <dgm:spPr/>
    </dgm:pt>
    <dgm:pt modelId="{251EE092-2CFA-4DC8-A0CC-56E99150DF18}" type="pres">
      <dgm:prSet presAssocID="{F0EC7F07-4B38-4919-91E3-4E05CDEBCF63}" presName="parTx" presStyleLbl="revTx" presStyleIdx="2" presStyleCnt="6" custLinFactNeighborX="-18814" custLinFactNeighborY="-551">
        <dgm:presLayoutVars>
          <dgm:chMax val="0"/>
          <dgm:chPref val="0"/>
        </dgm:presLayoutVars>
      </dgm:prSet>
      <dgm:spPr/>
    </dgm:pt>
    <dgm:pt modelId="{EF9EE851-4468-439D-B65F-18F37D370E32}" type="pres">
      <dgm:prSet presAssocID="{F0EC7F07-4B38-4919-91E3-4E05CDEBCF63}" presName="desTx" presStyleLbl="revTx" presStyleIdx="3" presStyleCnt="6" custScaleX="167475" custLinFactNeighborX="-49867" custLinFactNeighborY="43">
        <dgm:presLayoutVars/>
      </dgm:prSet>
      <dgm:spPr/>
    </dgm:pt>
    <dgm:pt modelId="{9E9149C3-3C44-4EF1-970B-7188C8A87D6E}" type="pres">
      <dgm:prSet presAssocID="{CC34BBA8-68A3-4811-87EF-7F1EF7008D2F}" presName="sibTrans" presStyleCnt="0"/>
      <dgm:spPr/>
    </dgm:pt>
    <dgm:pt modelId="{5AF965E3-C9A2-4529-A64A-09F42880BAA2}" type="pres">
      <dgm:prSet presAssocID="{66E8E6C8-0F9B-4DF5-A70C-951B57F935EA}" presName="compNode" presStyleCnt="0"/>
      <dgm:spPr/>
    </dgm:pt>
    <dgm:pt modelId="{E1E0B98B-500F-4D51-A328-220690DDFA21}" type="pres">
      <dgm:prSet presAssocID="{66E8E6C8-0F9B-4DF5-A70C-951B57F935EA}" presName="bgRect" presStyleLbl="bgShp" presStyleIdx="2" presStyleCnt="3" custLinFactNeighborX="-648" custLinFactNeighborY="-18453"/>
      <dgm:spPr/>
    </dgm:pt>
    <dgm:pt modelId="{E8037F11-DBFF-4325-858B-09E125B99449}" type="pres">
      <dgm:prSet presAssocID="{66E8E6C8-0F9B-4DF5-A70C-951B57F935EA}" presName="iconRect" presStyleLbl="node1" presStyleIdx="2" presStyleCnt="3" custLinFactNeighborX="-11466" custLinFactNeighborY="-2575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iagramme de flux"/>
        </a:ext>
      </dgm:extLst>
    </dgm:pt>
    <dgm:pt modelId="{906ABCDF-FC89-4677-A524-F58062D77ACB}" type="pres">
      <dgm:prSet presAssocID="{66E8E6C8-0F9B-4DF5-A70C-951B57F935EA}" presName="spaceRect" presStyleCnt="0"/>
      <dgm:spPr/>
    </dgm:pt>
    <dgm:pt modelId="{96037DC8-7BC8-428F-BE04-5B2BBC09DC8C}" type="pres">
      <dgm:prSet presAssocID="{66E8E6C8-0F9B-4DF5-A70C-951B57F935EA}" presName="parTx" presStyleLbl="revTx" presStyleIdx="4" presStyleCnt="6" custLinFactNeighborX="-15049" custLinFactNeighborY="-16898">
        <dgm:presLayoutVars>
          <dgm:chMax val="0"/>
          <dgm:chPref val="0"/>
        </dgm:presLayoutVars>
      </dgm:prSet>
      <dgm:spPr/>
    </dgm:pt>
    <dgm:pt modelId="{9328420B-9D10-4E5F-A8E1-B2214C024138}" type="pres">
      <dgm:prSet presAssocID="{66E8E6C8-0F9B-4DF5-A70C-951B57F935EA}" presName="desTx" presStyleLbl="revTx" presStyleIdx="5" presStyleCnt="6" custScaleX="127220" custLinFactNeighborX="-25449" custLinFactNeighborY="-15937">
        <dgm:presLayoutVars/>
      </dgm:prSet>
      <dgm:spPr/>
    </dgm:pt>
  </dgm:ptLst>
  <dgm:cxnLst>
    <dgm:cxn modelId="{348F2112-140D-4774-BC5C-2B17890902E1}" type="presOf" srcId="{F0EC7F07-4B38-4919-91E3-4E05CDEBCF63}" destId="{251EE092-2CFA-4DC8-A0CC-56E99150DF18}" srcOrd="0" destOrd="0" presId="urn:microsoft.com/office/officeart/2018/2/layout/IconVerticalSolidList"/>
    <dgm:cxn modelId="{7EF4FE12-90ED-49D7-8B30-304AE233BE8C}" srcId="{66E8E6C8-0F9B-4DF5-A70C-951B57F935EA}" destId="{2C14B4E7-BB81-4BAA-9623-78EFADAB0745}" srcOrd="0" destOrd="0" parTransId="{C0A3628A-7E18-485F-A5C6-4C59FBC27010}" sibTransId="{84F9E5B8-1465-478A-AEED-87B29E34A62B}"/>
    <dgm:cxn modelId="{08CEE314-1B9F-45C0-AC22-15B7A1318103}" type="presOf" srcId="{168059A4-BBC2-452E-AC7D-81D82F440BC0}" destId="{DE0B5B57-0F9D-49AC-87C4-C93AA1AE1C17}" srcOrd="0" destOrd="0" presId="urn:microsoft.com/office/officeart/2018/2/layout/IconVerticalSolidList"/>
    <dgm:cxn modelId="{34D0E91B-F091-4C07-AB6D-FD148D567A1E}" srcId="{8CBF71EF-FB55-4076-B86A-4EB133700F78}" destId="{66E8E6C8-0F9B-4DF5-A70C-951B57F935EA}" srcOrd="2" destOrd="0" parTransId="{08615B7C-9F3E-455B-A2B3-800DD1AA822A}" sibTransId="{39A20790-C679-4ADF-93C0-86979ACDE7D7}"/>
    <dgm:cxn modelId="{D087A722-EDDB-4EBC-A89F-D19538A43D8F}" srcId="{707A879F-C61F-49F1-A2EE-B9485D9E7F03}" destId="{168059A4-BBC2-452E-AC7D-81D82F440BC0}" srcOrd="0" destOrd="0" parTransId="{58F23420-23DC-4716-869D-99D321529E0E}" sibTransId="{7A05B6C9-3A5B-45BF-B142-5AA3F6F1C464}"/>
    <dgm:cxn modelId="{C34DC82B-423D-459E-8CFF-7FA59EF2A48B}" type="presOf" srcId="{47A58D31-E92E-4140-A6ED-48CEFA9962DE}" destId="{EF9EE851-4468-439D-B65F-18F37D370E32}" srcOrd="0" destOrd="0" presId="urn:microsoft.com/office/officeart/2018/2/layout/IconVerticalSolidList"/>
    <dgm:cxn modelId="{88CE1A38-A954-4280-8FA4-8C192C63EEFE}" type="presOf" srcId="{2C14B4E7-BB81-4BAA-9623-78EFADAB0745}" destId="{9328420B-9D10-4E5F-A8E1-B2214C024138}" srcOrd="0" destOrd="0" presId="urn:microsoft.com/office/officeart/2018/2/layout/IconVerticalSolidList"/>
    <dgm:cxn modelId="{0D7E4190-6A19-4B8F-BA52-3643D0BA5110}" srcId="{8CBF71EF-FB55-4076-B86A-4EB133700F78}" destId="{707A879F-C61F-49F1-A2EE-B9485D9E7F03}" srcOrd="0" destOrd="0" parTransId="{4D6618C2-D98F-4956-83D4-0788DD7965F0}" sibTransId="{206DE733-87E4-48F8-8D54-623AA6673D25}"/>
    <dgm:cxn modelId="{4DB2609D-3FB1-4A07-9913-617D8F22EBD7}" type="presOf" srcId="{707A879F-C61F-49F1-A2EE-B9485D9E7F03}" destId="{F5B552BA-BCAB-466E-9A81-1DAF7335F5DF}" srcOrd="0" destOrd="0" presId="urn:microsoft.com/office/officeart/2018/2/layout/IconVerticalSolidList"/>
    <dgm:cxn modelId="{97BA859F-45EA-4FB2-8507-707A54E088A9}" srcId="{F0EC7F07-4B38-4919-91E3-4E05CDEBCF63}" destId="{47A58D31-E92E-4140-A6ED-48CEFA9962DE}" srcOrd="0" destOrd="0" parTransId="{A172B3D1-0E14-43BB-AB59-645F6BD48E31}" sibTransId="{652CC73A-8F4A-4FB1-A623-6CF013E0F5CB}"/>
    <dgm:cxn modelId="{FA70CFC4-5801-4A23-842A-369923516C0C}" type="presOf" srcId="{8CBF71EF-FB55-4076-B86A-4EB133700F78}" destId="{015A6CD0-AD5F-4917-961E-23BEB7B210A5}" srcOrd="0" destOrd="0" presId="urn:microsoft.com/office/officeart/2018/2/layout/IconVerticalSolidList"/>
    <dgm:cxn modelId="{D7F36DE4-FEAE-4A75-A2A9-B3315F788FD3}" srcId="{8CBF71EF-FB55-4076-B86A-4EB133700F78}" destId="{F0EC7F07-4B38-4919-91E3-4E05CDEBCF63}" srcOrd="1" destOrd="0" parTransId="{5B0E4314-8BD6-49F8-96EF-0ADE7A0E3329}" sibTransId="{CC34BBA8-68A3-4811-87EF-7F1EF7008D2F}"/>
    <dgm:cxn modelId="{2A36E7F3-BE54-4767-8EA0-B747D2AC664B}" type="presOf" srcId="{66E8E6C8-0F9B-4DF5-A70C-951B57F935EA}" destId="{96037DC8-7BC8-428F-BE04-5B2BBC09DC8C}" srcOrd="0" destOrd="0" presId="urn:microsoft.com/office/officeart/2018/2/layout/IconVerticalSolidList"/>
    <dgm:cxn modelId="{21BD2B72-DDE6-4D1E-B2AD-EDD9CE041BD0}" type="presParOf" srcId="{015A6CD0-AD5F-4917-961E-23BEB7B210A5}" destId="{F02D6933-3295-4EC6-95E5-6ABF45A8F7B9}" srcOrd="0" destOrd="0" presId="urn:microsoft.com/office/officeart/2018/2/layout/IconVerticalSolidList"/>
    <dgm:cxn modelId="{898D755A-3EB1-4894-8BDC-65B5B918BFA0}" type="presParOf" srcId="{F02D6933-3295-4EC6-95E5-6ABF45A8F7B9}" destId="{D00F97E0-1AC9-464D-8796-DF7DF372D332}" srcOrd="0" destOrd="0" presId="urn:microsoft.com/office/officeart/2018/2/layout/IconVerticalSolidList"/>
    <dgm:cxn modelId="{70A86943-DDB7-46B2-94FB-8EF7455F5370}" type="presParOf" srcId="{F02D6933-3295-4EC6-95E5-6ABF45A8F7B9}" destId="{8AC79E6E-A834-41F9-AB61-9B00649E6268}" srcOrd="1" destOrd="0" presId="urn:microsoft.com/office/officeart/2018/2/layout/IconVerticalSolidList"/>
    <dgm:cxn modelId="{59ECF91B-638D-4774-B2A5-C4AA4A626EF1}" type="presParOf" srcId="{F02D6933-3295-4EC6-95E5-6ABF45A8F7B9}" destId="{5F5E6439-1F71-4291-BB1C-B2B95C96D580}" srcOrd="2" destOrd="0" presId="urn:microsoft.com/office/officeart/2018/2/layout/IconVerticalSolidList"/>
    <dgm:cxn modelId="{552F4D83-6B12-41D9-B83C-0F2B85673E12}" type="presParOf" srcId="{F02D6933-3295-4EC6-95E5-6ABF45A8F7B9}" destId="{F5B552BA-BCAB-466E-9A81-1DAF7335F5DF}" srcOrd="3" destOrd="0" presId="urn:microsoft.com/office/officeart/2018/2/layout/IconVerticalSolidList"/>
    <dgm:cxn modelId="{583A3F28-30CF-4496-AEEA-73D471516BDD}" type="presParOf" srcId="{F02D6933-3295-4EC6-95E5-6ABF45A8F7B9}" destId="{DE0B5B57-0F9D-49AC-87C4-C93AA1AE1C17}" srcOrd="4" destOrd="0" presId="urn:microsoft.com/office/officeart/2018/2/layout/IconVerticalSolidList"/>
    <dgm:cxn modelId="{7A3C4908-35C6-40F3-820D-98AF2F89E80B}" type="presParOf" srcId="{015A6CD0-AD5F-4917-961E-23BEB7B210A5}" destId="{D71CFA8C-4102-4EB2-B9A6-B3B58A91277D}" srcOrd="1" destOrd="0" presId="urn:microsoft.com/office/officeart/2018/2/layout/IconVerticalSolidList"/>
    <dgm:cxn modelId="{CF1DA46F-7F6D-434F-B200-365DCF738590}" type="presParOf" srcId="{015A6CD0-AD5F-4917-961E-23BEB7B210A5}" destId="{37C7AC50-D620-4FB7-9440-16D2106AF22F}" srcOrd="2" destOrd="0" presId="urn:microsoft.com/office/officeart/2018/2/layout/IconVerticalSolidList"/>
    <dgm:cxn modelId="{BB6B4C8F-9F68-4F79-AA1B-FD847B2851B4}" type="presParOf" srcId="{37C7AC50-D620-4FB7-9440-16D2106AF22F}" destId="{DEC8B6DA-D32F-4699-80AC-E422C0FECD27}" srcOrd="0" destOrd="0" presId="urn:microsoft.com/office/officeart/2018/2/layout/IconVerticalSolidList"/>
    <dgm:cxn modelId="{E0175ACB-AB36-45AE-B450-A87EE583B537}" type="presParOf" srcId="{37C7AC50-D620-4FB7-9440-16D2106AF22F}" destId="{B00A1FCA-59E3-4C7D-A629-986E1AB01A1F}" srcOrd="1" destOrd="0" presId="urn:microsoft.com/office/officeart/2018/2/layout/IconVerticalSolidList"/>
    <dgm:cxn modelId="{478AE974-B1BE-475D-9C74-1155FC6F001E}" type="presParOf" srcId="{37C7AC50-D620-4FB7-9440-16D2106AF22F}" destId="{2C292C06-8D8A-47E0-A57D-8CB7F9195DA5}" srcOrd="2" destOrd="0" presId="urn:microsoft.com/office/officeart/2018/2/layout/IconVerticalSolidList"/>
    <dgm:cxn modelId="{64332F81-1AEE-4808-A14E-9548D21E848B}" type="presParOf" srcId="{37C7AC50-D620-4FB7-9440-16D2106AF22F}" destId="{251EE092-2CFA-4DC8-A0CC-56E99150DF18}" srcOrd="3" destOrd="0" presId="urn:microsoft.com/office/officeart/2018/2/layout/IconVerticalSolidList"/>
    <dgm:cxn modelId="{9E4A8F2B-20AB-4274-A8D8-752D2F7A8E49}" type="presParOf" srcId="{37C7AC50-D620-4FB7-9440-16D2106AF22F}" destId="{EF9EE851-4468-439D-B65F-18F37D370E32}" srcOrd="4" destOrd="0" presId="urn:microsoft.com/office/officeart/2018/2/layout/IconVerticalSolidList"/>
    <dgm:cxn modelId="{6795C856-0E40-453F-B9A9-408135ACD0DC}" type="presParOf" srcId="{015A6CD0-AD5F-4917-961E-23BEB7B210A5}" destId="{9E9149C3-3C44-4EF1-970B-7188C8A87D6E}" srcOrd="3" destOrd="0" presId="urn:microsoft.com/office/officeart/2018/2/layout/IconVerticalSolidList"/>
    <dgm:cxn modelId="{A1944E56-CCDA-4FEC-BF5C-60ABADDADBA6}" type="presParOf" srcId="{015A6CD0-AD5F-4917-961E-23BEB7B210A5}" destId="{5AF965E3-C9A2-4529-A64A-09F42880BAA2}" srcOrd="4" destOrd="0" presId="urn:microsoft.com/office/officeart/2018/2/layout/IconVerticalSolidList"/>
    <dgm:cxn modelId="{463D4D6D-16E2-47DC-9128-EF3A65FC5583}" type="presParOf" srcId="{5AF965E3-C9A2-4529-A64A-09F42880BAA2}" destId="{E1E0B98B-500F-4D51-A328-220690DDFA21}" srcOrd="0" destOrd="0" presId="urn:microsoft.com/office/officeart/2018/2/layout/IconVerticalSolidList"/>
    <dgm:cxn modelId="{1404A580-59EA-4FEB-ABFD-0E14D5D7665A}" type="presParOf" srcId="{5AF965E3-C9A2-4529-A64A-09F42880BAA2}" destId="{E8037F11-DBFF-4325-858B-09E125B99449}" srcOrd="1" destOrd="0" presId="urn:microsoft.com/office/officeart/2018/2/layout/IconVerticalSolidList"/>
    <dgm:cxn modelId="{1B3AF9EA-E6CD-4EC2-9F78-D1666B42B141}" type="presParOf" srcId="{5AF965E3-C9A2-4529-A64A-09F42880BAA2}" destId="{906ABCDF-FC89-4677-A524-F58062D77ACB}" srcOrd="2" destOrd="0" presId="urn:microsoft.com/office/officeart/2018/2/layout/IconVerticalSolidList"/>
    <dgm:cxn modelId="{73625F57-188D-4A13-B85E-2B87A81C75E3}" type="presParOf" srcId="{5AF965E3-C9A2-4529-A64A-09F42880BAA2}" destId="{96037DC8-7BC8-428F-BE04-5B2BBC09DC8C}" srcOrd="3" destOrd="0" presId="urn:microsoft.com/office/officeart/2018/2/layout/IconVerticalSolidList"/>
    <dgm:cxn modelId="{221D645A-7555-4127-8277-153D12739570}" type="presParOf" srcId="{5AF965E3-C9A2-4529-A64A-09F42880BAA2}" destId="{9328420B-9D10-4E5F-A8E1-B2214C024138}" srcOrd="4"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0F97E0-1AC9-464D-8796-DF7DF372D332}">
      <dsp:nvSpPr>
        <dsp:cNvPr id="0" name=""/>
        <dsp:cNvSpPr/>
      </dsp:nvSpPr>
      <dsp:spPr>
        <a:xfrm>
          <a:off x="-304821" y="252069"/>
          <a:ext cx="5969580" cy="12683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79E6E-A834-41F9-AB61-9B00649E6268}">
      <dsp:nvSpPr>
        <dsp:cNvPr id="0" name=""/>
        <dsp:cNvSpPr/>
      </dsp:nvSpPr>
      <dsp:spPr>
        <a:xfrm>
          <a:off x="0" y="573546"/>
          <a:ext cx="697566" cy="6975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B552BA-BCAB-466E-9A81-1DAF7335F5DF}">
      <dsp:nvSpPr>
        <dsp:cNvPr id="0" name=""/>
        <dsp:cNvSpPr/>
      </dsp:nvSpPr>
      <dsp:spPr>
        <a:xfrm>
          <a:off x="735190" y="594891"/>
          <a:ext cx="2252735" cy="676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107" tIns="98107" rIns="98107" bIns="98107" numCol="1" spcCol="1270" anchor="ctr" anchorCtr="0">
          <a:noAutofit/>
        </a:bodyPr>
        <a:lstStyle/>
        <a:p>
          <a:pPr marL="0" lvl="0" indent="0" algn="l" defTabSz="622300">
            <a:lnSpc>
              <a:spcPct val="100000"/>
            </a:lnSpc>
            <a:spcBef>
              <a:spcPct val="0"/>
            </a:spcBef>
            <a:spcAft>
              <a:spcPct val="35000"/>
            </a:spcAft>
            <a:buNone/>
          </a:pPr>
          <a:r>
            <a:rPr lang="fr-FR" sz="1400" b="1" kern="1200" dirty="0"/>
            <a:t>CLIMAX</a:t>
          </a:r>
          <a:r>
            <a:rPr lang="fr-FR" sz="1400" kern="1200" dirty="0"/>
            <a:t> </a:t>
          </a:r>
        </a:p>
        <a:p>
          <a:pPr marL="0" lvl="0" indent="0" algn="l" defTabSz="622300">
            <a:lnSpc>
              <a:spcPct val="100000"/>
            </a:lnSpc>
            <a:spcBef>
              <a:spcPct val="0"/>
            </a:spcBef>
            <a:spcAft>
              <a:spcPct val="35000"/>
            </a:spcAft>
            <a:buNone/>
          </a:pPr>
          <a:r>
            <a:rPr lang="fr-FR" sz="1400" kern="1200" dirty="0"/>
            <a:t>Septembre 2022</a:t>
          </a:r>
          <a:endParaRPr lang="en-US" sz="1400" kern="1200" dirty="0"/>
        </a:p>
      </dsp:txBody>
      <dsp:txXfrm>
        <a:off x="735190" y="594891"/>
        <a:ext cx="2252735" cy="676217"/>
      </dsp:txXfrm>
    </dsp:sp>
    <dsp:sp modelId="{DE0B5B57-0F9D-49AC-87C4-C93AA1AE1C17}">
      <dsp:nvSpPr>
        <dsp:cNvPr id="0" name=""/>
        <dsp:cNvSpPr/>
      </dsp:nvSpPr>
      <dsp:spPr>
        <a:xfrm>
          <a:off x="2363522" y="218269"/>
          <a:ext cx="2970544"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466725">
            <a:lnSpc>
              <a:spcPct val="100000"/>
            </a:lnSpc>
            <a:spcBef>
              <a:spcPct val="0"/>
            </a:spcBef>
            <a:spcAft>
              <a:spcPct val="35000"/>
            </a:spcAft>
            <a:buNone/>
          </a:pPr>
          <a:r>
            <a:rPr lang="fr-FR" sz="1050" kern="1200" dirty="0"/>
            <a:t>Éco-festival de Darwin</a:t>
          </a:r>
        </a:p>
        <a:p>
          <a:pPr marL="0" lvl="0" indent="0" algn="l" defTabSz="466725">
            <a:lnSpc>
              <a:spcPct val="100000"/>
            </a:lnSpc>
            <a:spcBef>
              <a:spcPct val="0"/>
            </a:spcBef>
            <a:spcAft>
              <a:spcPct val="35000"/>
            </a:spcAft>
            <a:buNone/>
          </a:pPr>
          <a:r>
            <a:rPr lang="fr-FR" sz="1050" kern="1200" dirty="0"/>
            <a:t>Thématique 2022 : l’eau</a:t>
          </a:r>
        </a:p>
        <a:p>
          <a:pPr marL="0" lvl="0" indent="0" algn="l" defTabSz="466725">
            <a:lnSpc>
              <a:spcPct val="100000"/>
            </a:lnSpc>
            <a:spcBef>
              <a:spcPct val="0"/>
            </a:spcBef>
            <a:spcAft>
              <a:spcPct val="35000"/>
            </a:spcAft>
            <a:buNone/>
          </a:pPr>
          <a:r>
            <a:rPr lang="fr-FR" sz="1050" kern="1200" dirty="0"/>
            <a:t>3 jours de sensibilisation en présence des EIEE</a:t>
          </a:r>
          <a:endParaRPr lang="en-US" sz="1050" kern="1200" dirty="0"/>
        </a:p>
      </dsp:txBody>
      <dsp:txXfrm>
        <a:off x="2363522" y="218269"/>
        <a:ext cx="2970544" cy="1268302"/>
      </dsp:txXfrm>
    </dsp:sp>
    <dsp:sp modelId="{DEC8B6DA-D32F-4699-80AC-E422C0FECD27}">
      <dsp:nvSpPr>
        <dsp:cNvPr id="0" name=""/>
        <dsp:cNvSpPr/>
      </dsp:nvSpPr>
      <dsp:spPr>
        <a:xfrm>
          <a:off x="-302016" y="1602609"/>
          <a:ext cx="5969580" cy="12683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0A1FCA-59E3-4C7D-A629-986E1AB01A1F}">
      <dsp:nvSpPr>
        <dsp:cNvPr id="0" name=""/>
        <dsp:cNvSpPr/>
      </dsp:nvSpPr>
      <dsp:spPr>
        <a:xfrm>
          <a:off x="0" y="1897002"/>
          <a:ext cx="697566" cy="6975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1EE092-2CFA-4DC8-A0CC-56E99150DF18}">
      <dsp:nvSpPr>
        <dsp:cNvPr id="0" name=""/>
        <dsp:cNvSpPr/>
      </dsp:nvSpPr>
      <dsp:spPr>
        <a:xfrm>
          <a:off x="654665" y="1585449"/>
          <a:ext cx="2686311"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622300">
            <a:lnSpc>
              <a:spcPct val="100000"/>
            </a:lnSpc>
            <a:spcBef>
              <a:spcPct val="0"/>
            </a:spcBef>
            <a:spcAft>
              <a:spcPct val="35000"/>
            </a:spcAft>
            <a:buNone/>
          </a:pPr>
          <a:r>
            <a:rPr lang="fr-FR" sz="1400" b="1" kern="1200" dirty="0"/>
            <a:t>VILLAGES DE L’EAU</a:t>
          </a:r>
        </a:p>
        <a:p>
          <a:pPr marL="0" lvl="0" indent="0" algn="l" defTabSz="622300">
            <a:lnSpc>
              <a:spcPct val="100000"/>
            </a:lnSpc>
            <a:spcBef>
              <a:spcPct val="0"/>
            </a:spcBef>
            <a:spcAft>
              <a:spcPct val="35000"/>
            </a:spcAft>
            <a:buNone/>
          </a:pPr>
          <a:r>
            <a:rPr lang="fr-FR" sz="1400" kern="1200" dirty="0"/>
            <a:t>Mars 2023</a:t>
          </a:r>
        </a:p>
        <a:p>
          <a:pPr marL="0" lvl="0" indent="0" algn="l" defTabSz="622300">
            <a:lnSpc>
              <a:spcPct val="100000"/>
            </a:lnSpc>
            <a:spcBef>
              <a:spcPct val="0"/>
            </a:spcBef>
            <a:spcAft>
              <a:spcPct val="35000"/>
            </a:spcAft>
            <a:buNone/>
          </a:pPr>
          <a:r>
            <a:rPr lang="fr-FR" sz="1400" kern="1200" dirty="0"/>
            <a:t>Mars 2024</a:t>
          </a:r>
          <a:endParaRPr lang="en-US" sz="1400" kern="1200" dirty="0"/>
        </a:p>
      </dsp:txBody>
      <dsp:txXfrm>
        <a:off x="654665" y="1585449"/>
        <a:ext cx="2686311" cy="1268302"/>
      </dsp:txXfrm>
    </dsp:sp>
    <dsp:sp modelId="{EF9EE851-4468-439D-B65F-18F37D370E32}">
      <dsp:nvSpPr>
        <dsp:cNvPr id="0" name=""/>
        <dsp:cNvSpPr/>
      </dsp:nvSpPr>
      <dsp:spPr>
        <a:xfrm>
          <a:off x="2328527" y="1592982"/>
          <a:ext cx="3040532"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488950">
            <a:lnSpc>
              <a:spcPct val="100000"/>
            </a:lnSpc>
            <a:spcBef>
              <a:spcPct val="0"/>
            </a:spcBef>
            <a:spcAft>
              <a:spcPct val="35000"/>
            </a:spcAft>
            <a:buNone/>
          </a:pPr>
          <a:r>
            <a:rPr lang="fr-FR" sz="1100" kern="1200" dirty="0"/>
            <a:t>Participation au Village de l’eau installé à Darwin à destination du grand public et des scolaires en 2023</a:t>
          </a:r>
        </a:p>
        <a:p>
          <a:pPr marL="0" lvl="0" indent="0" algn="l" defTabSz="488950">
            <a:lnSpc>
              <a:spcPct val="100000"/>
            </a:lnSpc>
            <a:spcBef>
              <a:spcPct val="0"/>
            </a:spcBef>
            <a:spcAft>
              <a:spcPct val="35000"/>
            </a:spcAft>
            <a:buNone/>
          </a:pPr>
          <a:r>
            <a:rPr lang="fr-FR" sz="1100" kern="1200" dirty="0"/>
            <a:t>Participation au « mini Village de l’eau » installé dans </a:t>
          </a:r>
          <a:r>
            <a:rPr lang="fr-FR" sz="1100" kern="1200" dirty="0" err="1"/>
            <a:t>Cubzadais</a:t>
          </a:r>
          <a:r>
            <a:rPr lang="fr-FR" sz="1100" kern="1200" dirty="0"/>
            <a:t> à destination des scolaires en 2024</a:t>
          </a:r>
          <a:endParaRPr lang="en-US" sz="1100" kern="1200" dirty="0"/>
        </a:p>
      </dsp:txBody>
      <dsp:txXfrm>
        <a:off x="2328527" y="1592982"/>
        <a:ext cx="3040532" cy="1268302"/>
      </dsp:txXfrm>
    </dsp:sp>
    <dsp:sp modelId="{E1E0B98B-500F-4D51-A328-220690DDFA21}">
      <dsp:nvSpPr>
        <dsp:cNvPr id="0" name=""/>
        <dsp:cNvSpPr/>
      </dsp:nvSpPr>
      <dsp:spPr>
        <a:xfrm>
          <a:off x="-304821" y="2943776"/>
          <a:ext cx="5969580" cy="12683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037F11-DBFF-4325-858B-09E125B99449}">
      <dsp:nvSpPr>
        <dsp:cNvPr id="0" name=""/>
        <dsp:cNvSpPr/>
      </dsp:nvSpPr>
      <dsp:spPr>
        <a:xfrm>
          <a:off x="0" y="3283533"/>
          <a:ext cx="697566" cy="6975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037DC8-7BC8-428F-BE04-5B2BBC09DC8C}">
      <dsp:nvSpPr>
        <dsp:cNvPr id="0" name=""/>
        <dsp:cNvSpPr/>
      </dsp:nvSpPr>
      <dsp:spPr>
        <a:xfrm>
          <a:off x="755804" y="2963498"/>
          <a:ext cx="2686311"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622300">
            <a:lnSpc>
              <a:spcPct val="100000"/>
            </a:lnSpc>
            <a:spcBef>
              <a:spcPct val="0"/>
            </a:spcBef>
            <a:spcAft>
              <a:spcPct val="35000"/>
            </a:spcAft>
            <a:buNone/>
          </a:pPr>
          <a:r>
            <a:rPr lang="fr-FR" sz="1400" b="1" kern="1200" dirty="0"/>
            <a:t>ÉVÉNEMENTS GIRONDINS EN LIEN AVEC L’EAU &amp; L’ENVIRONNEMENT</a:t>
          </a:r>
          <a:endParaRPr lang="en-US" sz="1400" b="1" kern="1200" dirty="0"/>
        </a:p>
      </dsp:txBody>
      <dsp:txXfrm>
        <a:off x="755804" y="2963498"/>
        <a:ext cx="2686311" cy="1268302"/>
      </dsp:txXfrm>
    </dsp:sp>
    <dsp:sp modelId="{9328420B-9D10-4E5F-A8E1-B2214C024138}">
      <dsp:nvSpPr>
        <dsp:cNvPr id="0" name=""/>
        <dsp:cNvSpPr/>
      </dsp:nvSpPr>
      <dsp:spPr>
        <a:xfrm>
          <a:off x="3137257" y="2975686"/>
          <a:ext cx="2309697"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488950">
            <a:lnSpc>
              <a:spcPct val="100000"/>
            </a:lnSpc>
            <a:spcBef>
              <a:spcPct val="0"/>
            </a:spcBef>
            <a:spcAft>
              <a:spcPct val="35000"/>
            </a:spcAft>
            <a:buNone/>
          </a:pPr>
          <a:r>
            <a:rPr lang="fr-FR" sz="1100" kern="1200" dirty="0"/>
            <a:t>Participation à l’évènement l’Eau l’EXPO au Domaine de Certes</a:t>
          </a:r>
        </a:p>
        <a:p>
          <a:pPr marL="0" lvl="0" indent="0" algn="l" defTabSz="488950">
            <a:lnSpc>
              <a:spcPct val="100000"/>
            </a:lnSpc>
            <a:spcBef>
              <a:spcPct val="0"/>
            </a:spcBef>
            <a:spcAft>
              <a:spcPct val="35000"/>
            </a:spcAft>
            <a:buNone/>
          </a:pPr>
          <a:r>
            <a:rPr lang="en-US" sz="1100" kern="1200" dirty="0" err="1"/>
            <a:t>Priorité</a:t>
          </a:r>
          <a:r>
            <a:rPr lang="en-US" sz="1100" kern="1200" dirty="0"/>
            <a:t> aux interventions </a:t>
          </a:r>
          <a:r>
            <a:rPr lang="en-US" sz="1100" kern="1200" dirty="0" err="1"/>
            <a:t>en</a:t>
          </a:r>
          <a:r>
            <a:rPr lang="en-US" sz="1100" kern="1200" dirty="0"/>
            <a:t> lien avec </a:t>
          </a:r>
          <a:r>
            <a:rPr lang="en-US" sz="1100" kern="1200" dirty="0" err="1"/>
            <a:t>l’environnement</a:t>
          </a:r>
          <a:endParaRPr lang="en-US" sz="1100" kern="1200" dirty="0"/>
        </a:p>
      </dsp:txBody>
      <dsp:txXfrm>
        <a:off x="3137257" y="2975686"/>
        <a:ext cx="2309697" cy="12683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A8E0FB4-5847-48EF-BF6B-46E3DB00BB62}" type="datetimeFigureOut">
              <a:rPr lang="fr-FR" smtClean="0"/>
              <a:t>30/09/2024</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5542E1B-FF86-4826-ADD6-20ED3B8E2014}" type="slidenum">
              <a:rPr lang="fr-FR" smtClean="0"/>
              <a:t>‹N°›</a:t>
            </a:fld>
            <a:endParaRPr lang="fr-FR"/>
          </a:p>
        </p:txBody>
      </p:sp>
    </p:spTree>
    <p:extLst>
      <p:ext uri="{BB962C8B-B14F-4D97-AF65-F5344CB8AC3E}">
        <p14:creationId xmlns:p14="http://schemas.microsoft.com/office/powerpoint/2010/main" val="32763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11</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2075" y="744538"/>
            <a:ext cx="6615113"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946150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30/09/2024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722622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30/09/2024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3732926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90B626D-DE6D-A146-B971-6F4610ED6F9E}" type="datetimeFigureOut">
              <a:rPr lang="fr-FR" smtClean="0"/>
              <a:t>30/09/2024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992530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90B626D-DE6D-A146-B971-6F4610ED6F9E}" type="datetimeFigureOut">
              <a:rPr lang="fr-FR" smtClean="0"/>
              <a:t>30/09/2024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834839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90B626D-DE6D-A146-B971-6F4610ED6F9E}" type="datetimeFigureOut">
              <a:rPr lang="fr-FR" smtClean="0"/>
              <a:t>30/09/2024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27718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90B626D-DE6D-A146-B971-6F4610ED6F9E}" type="datetimeFigureOut">
              <a:rPr lang="fr-FR" smtClean="0"/>
              <a:t>30/09/2024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428691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0B626D-DE6D-A146-B971-6F4610ED6F9E}" type="datetimeFigureOut">
              <a:rPr lang="fr-FR" smtClean="0"/>
              <a:t>30/09/2024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322636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90B626D-DE6D-A146-B971-6F4610ED6F9E}" type="datetimeFigureOut">
              <a:rPr lang="fr-FR" smtClean="0"/>
              <a:t>30/09/2024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427499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90B626D-DE6D-A146-B971-6F4610ED6F9E}" type="datetimeFigureOut">
              <a:rPr lang="fr-FR" smtClean="0"/>
              <a:t>30/09/2024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539320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30/09/2024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2297328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30/09/2024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670198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0B626D-DE6D-A146-B971-6F4610ED6F9E}" type="datetimeFigureOut">
              <a:rPr lang="fr-FR" smtClean="0"/>
              <a:t>30/09/2024</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E2EEA-9929-3A4C-80D9-EC587BE145F0}" type="slidenum">
              <a:rPr lang="fr-FR" smtClean="0"/>
              <a:t>‹N°›</a:t>
            </a:fld>
            <a:endParaRPr lang="fr-FR"/>
          </a:p>
        </p:txBody>
      </p:sp>
    </p:spTree>
    <p:extLst>
      <p:ext uri="{BB962C8B-B14F-4D97-AF65-F5344CB8AC3E}">
        <p14:creationId xmlns:p14="http://schemas.microsoft.com/office/powerpoint/2010/main" val="30212154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2.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sv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37.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40.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50.png"/><Relationship Id="rId3" Type="http://schemas.openxmlformats.org/officeDocument/2006/relationships/image" Target="../media/image11.png"/><Relationship Id="rId7" Type="http://schemas.openxmlformats.org/officeDocument/2006/relationships/image" Target="../media/image46.png"/><Relationship Id="rId12" Type="http://schemas.openxmlformats.org/officeDocument/2006/relationships/image" Target="../media/image49.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8.png"/><Relationship Id="rId5" Type="http://schemas.openxmlformats.org/officeDocument/2006/relationships/image" Target="../media/image44.png"/><Relationship Id="rId10" Type="http://schemas.microsoft.com/office/2007/relationships/hdphoto" Target="../media/hdphoto2.wdp"/><Relationship Id="rId4" Type="http://schemas.openxmlformats.org/officeDocument/2006/relationships/image" Target="../media/image12.svg"/><Relationship Id="rId9" Type="http://schemas.openxmlformats.org/officeDocument/2006/relationships/image" Target="../media/image47.png"/><Relationship Id="rId1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53.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g"/><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62.png"/><Relationship Id="rId3" Type="http://schemas.openxmlformats.org/officeDocument/2006/relationships/image" Target="../media/image2.png"/><Relationship Id="rId7" Type="http://schemas.openxmlformats.org/officeDocument/2006/relationships/diagramLayout" Target="../diagrams/layout1.xml"/><Relationship Id="rId12" Type="http://schemas.openxmlformats.org/officeDocument/2006/relationships/image" Target="../media/image61.jp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image" Target="../media/image60.emf"/><Relationship Id="rId5" Type="http://schemas.openxmlformats.org/officeDocument/2006/relationships/image" Target="../media/image12.svg"/><Relationship Id="rId15" Type="http://schemas.openxmlformats.org/officeDocument/2006/relationships/image" Target="../media/image64.png"/><Relationship Id="rId10" Type="http://schemas.microsoft.com/office/2007/relationships/diagramDrawing" Target="../diagrams/drawing1.xml"/><Relationship Id="rId4" Type="http://schemas.openxmlformats.org/officeDocument/2006/relationships/image" Target="../media/image11.png"/><Relationship Id="rId9" Type="http://schemas.openxmlformats.org/officeDocument/2006/relationships/diagramColors" Target="../diagrams/colors1.xml"/><Relationship Id="rId14" Type="http://schemas.openxmlformats.org/officeDocument/2006/relationships/image" Target="../media/image63.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2.svg"/><Relationship Id="rId9" Type="http://schemas.openxmlformats.org/officeDocument/2006/relationships/image" Target="../media/image67.svg"/></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2.svg"/><Relationship Id="rId9" Type="http://schemas.openxmlformats.org/officeDocument/2006/relationships/image" Target="../media/image69.png"/></Relationships>
</file>

<file path=ppt/slides/_rels/slide21.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4.png"/><Relationship Id="rId3" Type="http://schemas.openxmlformats.org/officeDocument/2006/relationships/image" Target="../media/image11.png"/><Relationship Id="rId7" Type="http://schemas.openxmlformats.org/officeDocument/2006/relationships/image" Target="../media/image2.png"/><Relationship Id="rId12" Type="http://schemas.openxmlformats.org/officeDocument/2006/relationships/image" Target="../media/image73.png"/><Relationship Id="rId2" Type="http://schemas.openxmlformats.org/officeDocument/2006/relationships/image" Target="../media/image65.jpeg"/><Relationship Id="rId16"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10.svg"/><Relationship Id="rId11" Type="http://schemas.microsoft.com/office/2007/relationships/hdphoto" Target="../media/hdphoto3.wdp"/><Relationship Id="rId5" Type="http://schemas.openxmlformats.org/officeDocument/2006/relationships/image" Target="../media/image9.png"/><Relationship Id="rId15" Type="http://schemas.openxmlformats.org/officeDocument/2006/relationships/image" Target="../media/image76.png"/><Relationship Id="rId10" Type="http://schemas.openxmlformats.org/officeDocument/2006/relationships/image" Target="../media/image72.png"/><Relationship Id="rId4" Type="http://schemas.openxmlformats.org/officeDocument/2006/relationships/image" Target="../media/image12.svg"/><Relationship Id="rId9" Type="http://schemas.openxmlformats.org/officeDocument/2006/relationships/image" Target="../media/image71.svg"/><Relationship Id="rId1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Gouttelettes et ondulations d’eau">
            <a:extLst>
              <a:ext uri="{FF2B5EF4-FFF2-40B4-BE49-F238E27FC236}">
                <a16:creationId xmlns:a16="http://schemas.microsoft.com/office/drawing/2014/main" id="{A503E01E-F5F7-07C2-E5E9-ACD39DFAEAB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80" y="4"/>
            <a:ext cx="2848938" cy="6858000"/>
          </a:xfrm>
          <a:prstGeom prst="rect">
            <a:avLst/>
          </a:prstGeom>
        </p:spPr>
      </p:pic>
      <p:sp>
        <p:nvSpPr>
          <p:cNvPr id="8" name="Rectangle 7">
            <a:extLst>
              <a:ext uri="{FF2B5EF4-FFF2-40B4-BE49-F238E27FC236}">
                <a16:creationId xmlns:a16="http://schemas.microsoft.com/office/drawing/2014/main" id="{1AB18C9E-306C-7F02-7761-C679C5B9E77B}"/>
              </a:ext>
            </a:extLst>
          </p:cNvPr>
          <p:cNvSpPr/>
          <p:nvPr/>
        </p:nvSpPr>
        <p:spPr>
          <a:xfrm>
            <a:off x="0" y="7"/>
            <a:ext cx="2909898" cy="6857993"/>
          </a:xfrm>
          <a:prstGeom prst="rect">
            <a:avLst/>
          </a:prstGeom>
          <a:solidFill>
            <a:srgbClr val="283F4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53E9EB70-5840-8C3E-7A75-B0FA210C195A}"/>
              </a:ext>
            </a:extLst>
          </p:cNvPr>
          <p:cNvSpPr txBox="1"/>
          <p:nvPr/>
        </p:nvSpPr>
        <p:spPr>
          <a:xfrm>
            <a:off x="3174294" y="2153792"/>
            <a:ext cx="8861762" cy="3231654"/>
          </a:xfrm>
          <a:prstGeom prst="rect">
            <a:avLst/>
          </a:prstGeom>
          <a:noFill/>
        </p:spPr>
        <p:txBody>
          <a:bodyPr wrap="square" rtlCol="0">
            <a:spAutoFit/>
          </a:bodyPr>
          <a:lstStyle/>
          <a:p>
            <a:r>
              <a:rPr lang="fr-FR" sz="2800" b="1" dirty="0">
                <a:solidFill>
                  <a:srgbClr val="0070C0"/>
                </a:solidFill>
                <a:latin typeface="Nirmala Text" panose="020B0502040204020203" pitchFamily="34" charset="0"/>
                <a:ea typeface="Nirmala Text" panose="020B0502040204020203" pitchFamily="34" charset="0"/>
                <a:cs typeface="Nirmala Text" panose="020B0502040204020203" pitchFamily="34" charset="0"/>
              </a:rPr>
              <a:t>NAPPES PROFONDES DE GIRONDE</a:t>
            </a:r>
          </a:p>
          <a:p>
            <a:endPar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endParaRPr>
          </a:p>
          <a:p>
            <a:r>
              <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rPr>
              <a:t>PLAN DE COMMUNICATION 2022/2025</a:t>
            </a:r>
          </a:p>
          <a:p>
            <a:r>
              <a:rPr lang="fr-FR" sz="2800" b="1" dirty="0">
                <a:solidFill>
                  <a:srgbClr val="F29200"/>
                </a:solidFill>
                <a:latin typeface="Nirmala Text" panose="020B0604020202020204" pitchFamily="34" charset="0"/>
                <a:ea typeface="Nirmala Text" panose="020B0604020202020204" pitchFamily="34" charset="0"/>
                <a:cs typeface="Nirmala Text" panose="020B0604020202020204" pitchFamily="34" charset="0"/>
              </a:rPr>
              <a:t>POINT SUR LA MISE EN OEUVRE</a:t>
            </a:r>
          </a:p>
          <a:p>
            <a:endPar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endParaRPr>
          </a:p>
          <a:p>
            <a:endPar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endParaRPr>
          </a:p>
          <a:p>
            <a:pPr algn="r"/>
            <a:r>
              <a:rPr lang="fr-FR" b="1" i="1" dirty="0">
                <a:solidFill>
                  <a:srgbClr val="0070C0"/>
                </a:solidFill>
                <a:latin typeface="Calibri Light" panose="020F0302020204030204" pitchFamily="34" charset="0"/>
                <a:ea typeface="Nirmala Text" panose="020B0604020202020204" pitchFamily="34" charset="0"/>
                <a:cs typeface="Calibri Light" panose="020F0302020204030204" pitchFamily="34" charset="0"/>
              </a:rPr>
              <a:t>Commission locale de l'eau</a:t>
            </a:r>
          </a:p>
          <a:p>
            <a:pPr algn="r"/>
            <a:r>
              <a:rPr lang="fr-FR" b="1" i="1" dirty="0">
                <a:solidFill>
                  <a:srgbClr val="0070C0"/>
                </a:solidFill>
                <a:latin typeface="Calibri Light" panose="020F0302020204030204" pitchFamily="34" charset="0"/>
                <a:ea typeface="Nirmala Text" panose="020B0604020202020204" pitchFamily="34" charset="0"/>
                <a:cs typeface="Calibri Light" panose="020F0302020204030204" pitchFamily="34" charset="0"/>
              </a:rPr>
              <a:t>Réunion du 13 mai 2024</a:t>
            </a:r>
            <a:endParaRPr lang="fr-FR" b="1" i="1" dirty="0">
              <a:solidFill>
                <a:srgbClr val="0070C0"/>
              </a:solidFill>
              <a:highlight>
                <a:srgbClr val="FFFF00"/>
              </a:highlight>
              <a:latin typeface="Calibri Light" panose="020F0302020204030204" pitchFamily="34" charset="0"/>
              <a:ea typeface="Nirmala Text" panose="020B0604020202020204" pitchFamily="34" charset="0"/>
              <a:cs typeface="Calibri Light" panose="020F0302020204030204" pitchFamily="34" charset="0"/>
            </a:endParaRPr>
          </a:p>
        </p:txBody>
      </p:sp>
      <p:cxnSp>
        <p:nvCxnSpPr>
          <p:cNvPr id="5" name="Connecteur droit 4">
            <a:extLst>
              <a:ext uri="{FF2B5EF4-FFF2-40B4-BE49-F238E27FC236}">
                <a16:creationId xmlns:a16="http://schemas.microsoft.com/office/drawing/2014/main" id="{4447435F-0833-5608-FAAD-B9CA7CBD6F05}"/>
              </a:ext>
            </a:extLst>
          </p:cNvPr>
          <p:cNvCxnSpPr>
            <a:cxnSpLocks/>
          </p:cNvCxnSpPr>
          <p:nvPr/>
        </p:nvCxnSpPr>
        <p:spPr>
          <a:xfrm>
            <a:off x="-1309142" y="8252397"/>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DA920E62-0DEF-1044-84E7-D4B53C814031}"/>
              </a:ext>
            </a:extLst>
          </p:cNvPr>
          <p:cNvPicPr>
            <a:picLocks noChangeAspect="1"/>
          </p:cNvPicPr>
          <p:nvPr/>
        </p:nvPicPr>
        <p:blipFill>
          <a:blip r:embed="rId3"/>
          <a:stretch>
            <a:fillRect/>
          </a:stretch>
        </p:blipFill>
        <p:spPr>
          <a:xfrm>
            <a:off x="842248" y="5342890"/>
            <a:ext cx="1225402" cy="1231499"/>
          </a:xfrm>
          <a:prstGeom prst="rect">
            <a:avLst/>
          </a:prstGeom>
        </p:spPr>
      </p:pic>
    </p:spTree>
    <p:extLst>
      <p:ext uri="{BB962C8B-B14F-4D97-AF65-F5344CB8AC3E}">
        <p14:creationId xmlns:p14="http://schemas.microsoft.com/office/powerpoint/2010/main" val="284572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07E723-B2AC-B2D8-6D07-0EE268153FDC}"/>
              </a:ext>
            </a:extLst>
          </p:cNvPr>
          <p:cNvSpPr>
            <a:spLocks noGrp="1"/>
          </p:cNvSpPr>
          <p:nvPr>
            <p:ph idx="1"/>
          </p:nvPr>
        </p:nvSpPr>
        <p:spPr>
          <a:xfrm>
            <a:off x="1912716" y="647864"/>
            <a:ext cx="8285112" cy="5602013"/>
          </a:xfrm>
        </p:spPr>
        <p:txBody>
          <a:bodyPr>
            <a:normAutofit/>
          </a:bodyPr>
          <a:lstStyle/>
          <a:p>
            <a:endParaRPr lang="fr-FR" sz="2000" dirty="0"/>
          </a:p>
          <a:p>
            <a:pPr marL="0" indent="0">
              <a:buNone/>
            </a:pPr>
            <a:endParaRPr lang="fr-FR" sz="2000" dirty="0"/>
          </a:p>
          <a:p>
            <a:pPr lvl="1"/>
            <a:endParaRPr lang="fr-FR" sz="1600" dirty="0"/>
          </a:p>
        </p:txBody>
      </p:sp>
      <p:sp>
        <p:nvSpPr>
          <p:cNvPr id="9" name="Espace réservé du contenu 2">
            <a:extLst>
              <a:ext uri="{FF2B5EF4-FFF2-40B4-BE49-F238E27FC236}">
                <a16:creationId xmlns:a16="http://schemas.microsoft.com/office/drawing/2014/main" id="{6AF9CA64-1273-8D09-BCFB-17DE6F529469}"/>
              </a:ext>
            </a:extLst>
          </p:cNvPr>
          <p:cNvSpPr txBox="1">
            <a:spLocks/>
          </p:cNvSpPr>
          <p:nvPr/>
        </p:nvSpPr>
        <p:spPr>
          <a:xfrm>
            <a:off x="1739294" y="561744"/>
            <a:ext cx="8458534" cy="560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000" dirty="0"/>
          </a:p>
          <a:p>
            <a:pPr lvl="1"/>
            <a:endParaRPr lang="fr-FR" sz="1600" dirty="0"/>
          </a:p>
        </p:txBody>
      </p:sp>
      <p:sp>
        <p:nvSpPr>
          <p:cNvPr id="16" name="Espace réservé du contenu 2">
            <a:extLst>
              <a:ext uri="{FF2B5EF4-FFF2-40B4-BE49-F238E27FC236}">
                <a16:creationId xmlns:a16="http://schemas.microsoft.com/office/drawing/2014/main" id="{D246C0D1-B8EA-0377-2EFD-0BB57708270F}"/>
              </a:ext>
            </a:extLst>
          </p:cNvPr>
          <p:cNvSpPr txBox="1">
            <a:spLocks/>
          </p:cNvSpPr>
          <p:nvPr/>
        </p:nvSpPr>
        <p:spPr>
          <a:xfrm>
            <a:off x="1565877" y="874503"/>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endParaRPr lang="fr-FR" dirty="0"/>
          </a:p>
        </p:txBody>
      </p:sp>
      <p:grpSp>
        <p:nvGrpSpPr>
          <p:cNvPr id="12" name="Groupe 11">
            <a:extLst>
              <a:ext uri="{FF2B5EF4-FFF2-40B4-BE49-F238E27FC236}">
                <a16:creationId xmlns:a16="http://schemas.microsoft.com/office/drawing/2014/main" id="{0554D542-5000-7142-25B7-DD751863DB1A}"/>
              </a:ext>
            </a:extLst>
          </p:cNvPr>
          <p:cNvGrpSpPr/>
          <p:nvPr/>
        </p:nvGrpSpPr>
        <p:grpSpPr>
          <a:xfrm>
            <a:off x="0" y="5316"/>
            <a:ext cx="2448909" cy="6858000"/>
            <a:chOff x="-47979" y="0"/>
            <a:chExt cx="2448909" cy="6858000"/>
          </a:xfrm>
          <a:solidFill>
            <a:srgbClr val="FF0000">
              <a:alpha val="75000"/>
            </a:srgbClr>
          </a:solidFill>
        </p:grpSpPr>
        <p:pic>
          <p:nvPicPr>
            <p:cNvPr id="14" name="Image 13" descr="Loupe sur arrière-plan clair">
              <a:extLst>
                <a:ext uri="{FF2B5EF4-FFF2-40B4-BE49-F238E27FC236}">
                  <a16:creationId xmlns:a16="http://schemas.microsoft.com/office/drawing/2014/main" id="{A4A0D378-FB44-6CB6-7017-F87A48A3AF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979" y="0"/>
              <a:ext cx="2434914" cy="6858000"/>
            </a:xfrm>
            <a:prstGeom prst="rect">
              <a:avLst/>
            </a:prstGeom>
            <a:grpFill/>
          </p:spPr>
        </p:pic>
        <p:sp>
          <p:nvSpPr>
            <p:cNvPr id="15" name="Rectangle 14">
              <a:extLst>
                <a:ext uri="{FF2B5EF4-FFF2-40B4-BE49-F238E27FC236}">
                  <a16:creationId xmlns:a16="http://schemas.microsoft.com/office/drawing/2014/main" id="{9EF8C79D-D4D0-D760-A3E2-455DB8B76741}"/>
                </a:ext>
              </a:extLst>
            </p:cNvPr>
            <p:cNvSpPr/>
            <p:nvPr/>
          </p:nvSpPr>
          <p:spPr>
            <a:xfrm>
              <a:off x="-31558" y="1"/>
              <a:ext cx="2432488"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1" name="ZoneTexte 10">
            <a:extLst>
              <a:ext uri="{FF2B5EF4-FFF2-40B4-BE49-F238E27FC236}">
                <a16:creationId xmlns:a16="http://schemas.microsoft.com/office/drawing/2014/main" id="{FB7DB45C-3ACA-AAA1-4B1F-590FCBCEBB08}"/>
              </a:ext>
            </a:extLst>
          </p:cNvPr>
          <p:cNvSpPr txBox="1"/>
          <p:nvPr/>
        </p:nvSpPr>
        <p:spPr>
          <a:xfrm>
            <a:off x="0" y="4137528"/>
            <a:ext cx="2342941" cy="861774"/>
          </a:xfrm>
          <a:prstGeom prst="rect">
            <a:avLst/>
          </a:prstGeom>
          <a:noFill/>
        </p:spPr>
        <p:txBody>
          <a:bodyPr wrap="square" rtlCol="0">
            <a:spAutoFit/>
          </a:bodyPr>
          <a:lstStyle/>
          <a:p>
            <a:r>
              <a:rPr lang="fr-FR" b="1" dirty="0">
                <a:solidFill>
                  <a:schemeClr val="bg1"/>
                </a:solidFill>
                <a:latin typeface="Nirmala UI" panose="020B0502040204020203" pitchFamily="34" charset="0"/>
                <a:cs typeface="Nirmala UI" panose="020B0502040204020203" pitchFamily="34" charset="0"/>
              </a:rPr>
              <a:t> COMMUNICATION</a:t>
            </a:r>
          </a:p>
          <a:p>
            <a:pPr algn="r"/>
            <a:r>
              <a:rPr lang="fr-FR" b="1" dirty="0">
                <a:solidFill>
                  <a:srgbClr val="002060"/>
                </a:solidFill>
                <a:latin typeface="Nirmala UI" panose="020B0502040204020203" pitchFamily="34" charset="0"/>
                <a:cs typeface="Nirmala UI" panose="020B0502040204020203" pitchFamily="34" charset="0"/>
              </a:rPr>
              <a:t> </a:t>
            </a:r>
            <a:r>
              <a:rPr lang="fr-FR" sz="3200" b="1" dirty="0">
                <a:solidFill>
                  <a:srgbClr val="002060"/>
                </a:solidFill>
                <a:latin typeface="Nirmala UI" panose="020B0502040204020203" pitchFamily="34" charset="0"/>
                <a:cs typeface="Nirmala UI" panose="020B0502040204020203" pitchFamily="34" charset="0"/>
              </a:rPr>
              <a:t>22/25</a:t>
            </a:r>
            <a:r>
              <a:rPr lang="fr-FR" sz="2400" b="1" dirty="0">
                <a:solidFill>
                  <a:srgbClr val="002060"/>
                </a:solidFill>
                <a:latin typeface="Nirmala UI" panose="020B0502040204020203" pitchFamily="34" charset="0"/>
                <a:cs typeface="Nirmala UI" panose="020B0502040204020203" pitchFamily="34" charset="0"/>
              </a:rPr>
              <a:t>  </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3" name="Connecteur droit 12">
            <a:extLst>
              <a:ext uri="{FF2B5EF4-FFF2-40B4-BE49-F238E27FC236}">
                <a16:creationId xmlns:a16="http://schemas.microsoft.com/office/drawing/2014/main" id="{1BF7A6E7-5474-FBF6-5ADD-3471EAE1EC91}"/>
              </a:ext>
            </a:extLst>
          </p:cNvPr>
          <p:cNvCxnSpPr>
            <a:cxnSpLocks/>
          </p:cNvCxnSpPr>
          <p:nvPr/>
        </p:nvCxnSpPr>
        <p:spPr>
          <a:xfrm>
            <a:off x="151946" y="5008672"/>
            <a:ext cx="2192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049F381D-6227-29BB-B5C7-65422DA6566F}"/>
              </a:ext>
            </a:extLst>
          </p:cNvPr>
          <p:cNvPicPr>
            <a:picLocks noChangeAspect="1"/>
          </p:cNvPicPr>
          <p:nvPr/>
        </p:nvPicPr>
        <p:blipFill>
          <a:blip r:embed="rId3"/>
          <a:stretch>
            <a:fillRect/>
          </a:stretch>
        </p:blipFill>
        <p:spPr>
          <a:xfrm>
            <a:off x="640838" y="5333864"/>
            <a:ext cx="1225402" cy="1231499"/>
          </a:xfrm>
          <a:prstGeom prst="rect">
            <a:avLst/>
          </a:prstGeom>
        </p:spPr>
      </p:pic>
      <p:pic>
        <p:nvPicPr>
          <p:cNvPr id="2" name="Image 1">
            <a:extLst>
              <a:ext uri="{FF2B5EF4-FFF2-40B4-BE49-F238E27FC236}">
                <a16:creationId xmlns:a16="http://schemas.microsoft.com/office/drawing/2014/main" id="{0A5A35D4-E3B2-21EB-FD6F-3C47C5C5D84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2280" t="9369" r="44794" b="8113"/>
          <a:stretch/>
        </p:blipFill>
        <p:spPr>
          <a:xfrm>
            <a:off x="9411872" y="5317"/>
            <a:ext cx="2763707" cy="6926174"/>
          </a:xfrm>
          <a:prstGeom prst="rect">
            <a:avLst/>
          </a:prstGeom>
        </p:spPr>
      </p:pic>
      <p:grpSp>
        <p:nvGrpSpPr>
          <p:cNvPr id="4" name="Groupe 3">
            <a:extLst>
              <a:ext uri="{FF2B5EF4-FFF2-40B4-BE49-F238E27FC236}">
                <a16:creationId xmlns:a16="http://schemas.microsoft.com/office/drawing/2014/main" id="{C984FA7A-665D-B435-6A62-95724A2EEDA2}"/>
              </a:ext>
            </a:extLst>
          </p:cNvPr>
          <p:cNvGrpSpPr/>
          <p:nvPr/>
        </p:nvGrpSpPr>
        <p:grpSpPr>
          <a:xfrm>
            <a:off x="3533370" y="2690021"/>
            <a:ext cx="7672340" cy="1327612"/>
            <a:chOff x="2569877" y="2975225"/>
            <a:chExt cx="6204345" cy="1327612"/>
          </a:xfrm>
        </p:grpSpPr>
        <p:sp>
          <p:nvSpPr>
            <p:cNvPr id="25" name="ZoneTexte 24">
              <a:extLst>
                <a:ext uri="{FF2B5EF4-FFF2-40B4-BE49-F238E27FC236}">
                  <a16:creationId xmlns:a16="http://schemas.microsoft.com/office/drawing/2014/main" id="{D3879220-DBEC-8EB4-83B3-7EF32EE042F2}"/>
                </a:ext>
              </a:extLst>
            </p:cNvPr>
            <p:cNvSpPr txBox="1"/>
            <p:nvPr/>
          </p:nvSpPr>
          <p:spPr>
            <a:xfrm>
              <a:off x="3119091" y="3102508"/>
              <a:ext cx="5655131" cy="1200329"/>
            </a:xfrm>
            <a:prstGeom prst="rect">
              <a:avLst/>
            </a:prstGeom>
            <a:solidFill>
              <a:schemeClr val="bg1">
                <a:alpha val="70000"/>
              </a:schemeClr>
            </a:solidFill>
          </p:spPr>
          <p:txBody>
            <a:bodyPr wrap="square" rtlCol="0">
              <a:spAutoFit/>
            </a:bodyPr>
            <a:lstStyle/>
            <a:p>
              <a:r>
                <a:rPr lang="fr-FR" sz="3600" b="1" dirty="0">
                  <a:latin typeface="+mj-lt"/>
                </a:rPr>
                <a:t>RAPPEL DES </a:t>
              </a:r>
              <a:r>
                <a:rPr lang="fr-FR" sz="3600" b="1" dirty="0"/>
                <a:t>ENJEUX</a:t>
              </a:r>
              <a:r>
                <a:rPr lang="fr-FR" sz="3600" dirty="0"/>
                <a:t> &amp; </a:t>
              </a:r>
              <a:r>
                <a:rPr lang="fr-FR" sz="3600" b="1" dirty="0"/>
                <a:t>ACTIONS </a:t>
              </a:r>
            </a:p>
            <a:p>
              <a:pPr algn="r"/>
              <a:r>
                <a:rPr lang="fr-FR" sz="3600" b="1" dirty="0"/>
                <a:t> de COMMUNICATION</a:t>
              </a:r>
              <a:endParaRPr lang="fr-FR" sz="2400" dirty="0"/>
            </a:p>
          </p:txBody>
        </p:sp>
        <p:pic>
          <p:nvPicPr>
            <p:cNvPr id="26" name="Graphique 25" descr="Brainstorming de groupe avec un remplissage uni">
              <a:extLst>
                <a:ext uri="{FF2B5EF4-FFF2-40B4-BE49-F238E27FC236}">
                  <a16:creationId xmlns:a16="http://schemas.microsoft.com/office/drawing/2014/main" id="{53188A65-01E7-8C06-65DA-2305B200E2C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569878" y="2975225"/>
              <a:ext cx="504943" cy="604338"/>
            </a:xfrm>
            <a:prstGeom prst="rect">
              <a:avLst/>
            </a:prstGeom>
          </p:spPr>
        </p:pic>
        <p:cxnSp>
          <p:nvCxnSpPr>
            <p:cNvPr id="21" name="Connecteur droit 20">
              <a:extLst>
                <a:ext uri="{FF2B5EF4-FFF2-40B4-BE49-F238E27FC236}">
                  <a16:creationId xmlns:a16="http://schemas.microsoft.com/office/drawing/2014/main" id="{5AC688CE-9E17-6517-5D09-A952F4F683EA}"/>
                </a:ext>
              </a:extLst>
            </p:cNvPr>
            <p:cNvCxnSpPr>
              <a:cxnSpLocks/>
            </p:cNvCxnSpPr>
            <p:nvPr/>
          </p:nvCxnSpPr>
          <p:spPr>
            <a:xfrm flipV="1">
              <a:off x="2569877" y="3665682"/>
              <a:ext cx="4353379" cy="829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3" name="Connecteur droit 22">
            <a:extLst>
              <a:ext uri="{FF2B5EF4-FFF2-40B4-BE49-F238E27FC236}">
                <a16:creationId xmlns:a16="http://schemas.microsoft.com/office/drawing/2014/main" id="{A646D894-1989-E9A9-840C-230019A8EDB5}"/>
              </a:ext>
            </a:extLst>
          </p:cNvPr>
          <p:cNvCxnSpPr>
            <a:cxnSpLocks/>
          </p:cNvCxnSpPr>
          <p:nvPr/>
        </p:nvCxnSpPr>
        <p:spPr>
          <a:xfrm>
            <a:off x="7102968" y="4001454"/>
            <a:ext cx="401868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FF95125B-38EA-E7B2-E710-4B09D3ED782B}"/>
              </a:ext>
            </a:extLst>
          </p:cNvPr>
          <p:cNvSpPr txBox="1"/>
          <p:nvPr/>
        </p:nvSpPr>
        <p:spPr>
          <a:xfrm>
            <a:off x="2328845" y="5749973"/>
            <a:ext cx="7868983" cy="523220"/>
          </a:xfrm>
          <a:prstGeom prst="rect">
            <a:avLst/>
          </a:prstGeom>
          <a:noFill/>
        </p:spPr>
        <p:txBody>
          <a:bodyPr wrap="square" rtlCol="0">
            <a:spAutoFit/>
          </a:bodyPr>
          <a:lstStyle/>
          <a:p>
            <a:r>
              <a:rPr lang="fr-FR" sz="2800" b="1" dirty="0">
                <a:latin typeface="+mj-lt"/>
              </a:rPr>
              <a:t>      </a:t>
            </a:r>
            <a:r>
              <a:rPr lang="fr-FR" sz="2800" b="1" i="1" dirty="0">
                <a:latin typeface="+mj-lt"/>
              </a:rPr>
              <a:t>Plan de communication arrêté le 1</a:t>
            </a:r>
            <a:r>
              <a:rPr lang="fr-FR" sz="2800" b="1" i="1" baseline="30000" dirty="0">
                <a:latin typeface="+mj-lt"/>
              </a:rPr>
              <a:t>er</a:t>
            </a:r>
            <a:r>
              <a:rPr lang="fr-FR" sz="2800" b="1" i="1" dirty="0">
                <a:latin typeface="+mj-lt"/>
              </a:rPr>
              <a:t> juillet 2022</a:t>
            </a:r>
          </a:p>
        </p:txBody>
      </p:sp>
      <p:cxnSp>
        <p:nvCxnSpPr>
          <p:cNvPr id="6" name="Connecteur droit 5">
            <a:extLst>
              <a:ext uri="{FF2B5EF4-FFF2-40B4-BE49-F238E27FC236}">
                <a16:creationId xmlns:a16="http://schemas.microsoft.com/office/drawing/2014/main" id="{C692347E-6E7D-F777-65F3-897A6FBB096A}"/>
              </a:ext>
            </a:extLst>
          </p:cNvPr>
          <p:cNvCxnSpPr>
            <a:cxnSpLocks/>
          </p:cNvCxnSpPr>
          <p:nvPr/>
        </p:nvCxnSpPr>
        <p:spPr>
          <a:xfrm>
            <a:off x="2052671" y="6249877"/>
            <a:ext cx="7471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33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07E723-B2AC-B2D8-6D07-0EE268153FDC}"/>
              </a:ext>
            </a:extLst>
          </p:cNvPr>
          <p:cNvSpPr>
            <a:spLocks noGrp="1"/>
          </p:cNvSpPr>
          <p:nvPr>
            <p:ph idx="1"/>
          </p:nvPr>
        </p:nvSpPr>
        <p:spPr>
          <a:xfrm>
            <a:off x="1912716" y="627993"/>
            <a:ext cx="8285112" cy="5602013"/>
          </a:xfrm>
        </p:spPr>
        <p:txBody>
          <a:bodyPr>
            <a:normAutofit/>
          </a:bodyPr>
          <a:lstStyle/>
          <a:p>
            <a:endParaRPr lang="fr-FR" sz="2000" dirty="0"/>
          </a:p>
          <a:p>
            <a:pPr marL="0" indent="0">
              <a:buNone/>
            </a:pPr>
            <a:endParaRPr lang="fr-FR" sz="2000" dirty="0"/>
          </a:p>
          <a:p>
            <a:pPr lvl="1"/>
            <a:endParaRPr lang="fr-FR" sz="1600" dirty="0"/>
          </a:p>
        </p:txBody>
      </p:sp>
      <p:sp>
        <p:nvSpPr>
          <p:cNvPr id="9" name="Espace réservé du contenu 2">
            <a:extLst>
              <a:ext uri="{FF2B5EF4-FFF2-40B4-BE49-F238E27FC236}">
                <a16:creationId xmlns:a16="http://schemas.microsoft.com/office/drawing/2014/main" id="{6AF9CA64-1273-8D09-BCFB-17DE6F529469}"/>
              </a:ext>
            </a:extLst>
          </p:cNvPr>
          <p:cNvSpPr txBox="1">
            <a:spLocks/>
          </p:cNvSpPr>
          <p:nvPr/>
        </p:nvSpPr>
        <p:spPr>
          <a:xfrm>
            <a:off x="1739294" y="541873"/>
            <a:ext cx="8285112" cy="560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000" dirty="0"/>
          </a:p>
          <a:p>
            <a:pPr lvl="1"/>
            <a:endParaRPr lang="fr-FR" sz="1600" dirty="0"/>
          </a:p>
        </p:txBody>
      </p:sp>
      <p:sp>
        <p:nvSpPr>
          <p:cNvPr id="16" name="Espace réservé du contenu 2">
            <a:extLst>
              <a:ext uri="{FF2B5EF4-FFF2-40B4-BE49-F238E27FC236}">
                <a16:creationId xmlns:a16="http://schemas.microsoft.com/office/drawing/2014/main" id="{D246C0D1-B8EA-0377-2EFD-0BB57708270F}"/>
              </a:ext>
            </a:extLst>
          </p:cNvPr>
          <p:cNvSpPr txBox="1">
            <a:spLocks/>
          </p:cNvSpPr>
          <p:nvPr/>
        </p:nvSpPr>
        <p:spPr>
          <a:xfrm>
            <a:off x="1565877" y="854632"/>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endParaRPr lang="fr-FR" dirty="0"/>
          </a:p>
        </p:txBody>
      </p:sp>
      <p:sp>
        <p:nvSpPr>
          <p:cNvPr id="17" name="Espace réservé du contenu 2">
            <a:extLst>
              <a:ext uri="{FF2B5EF4-FFF2-40B4-BE49-F238E27FC236}">
                <a16:creationId xmlns:a16="http://schemas.microsoft.com/office/drawing/2014/main" id="{C29F34F8-5D31-9F57-AA02-EB93362AAD5C}"/>
              </a:ext>
            </a:extLst>
          </p:cNvPr>
          <p:cNvSpPr txBox="1">
            <a:spLocks/>
          </p:cNvSpPr>
          <p:nvPr/>
        </p:nvSpPr>
        <p:spPr>
          <a:xfrm>
            <a:off x="1565877" y="854632"/>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pPr marL="0" indent="0">
              <a:buNone/>
            </a:pPr>
            <a:endParaRPr lang="fr-FR" dirty="0"/>
          </a:p>
        </p:txBody>
      </p:sp>
      <p:sp>
        <p:nvSpPr>
          <p:cNvPr id="22" name="ZoneTexte 21">
            <a:extLst>
              <a:ext uri="{FF2B5EF4-FFF2-40B4-BE49-F238E27FC236}">
                <a16:creationId xmlns:a16="http://schemas.microsoft.com/office/drawing/2014/main" id="{E142B1EB-3580-CE59-5D62-FC3BEA51E109}"/>
              </a:ext>
            </a:extLst>
          </p:cNvPr>
          <p:cNvSpPr txBox="1"/>
          <p:nvPr/>
        </p:nvSpPr>
        <p:spPr>
          <a:xfrm>
            <a:off x="2694469" y="520547"/>
            <a:ext cx="7868983" cy="2369880"/>
          </a:xfrm>
          <a:prstGeom prst="rect">
            <a:avLst/>
          </a:prstGeom>
          <a:noFill/>
        </p:spPr>
        <p:txBody>
          <a:bodyPr wrap="square" rtlCol="0">
            <a:spAutoFit/>
          </a:bodyPr>
          <a:lstStyle/>
          <a:p>
            <a:r>
              <a:rPr lang="fr-FR" sz="2800" b="1" dirty="0">
                <a:latin typeface="+mj-lt"/>
              </a:rPr>
              <a:t>      Parler d'EAU plutôt que de nappes</a:t>
            </a:r>
            <a:r>
              <a:rPr lang="fr-FR" sz="2800" b="1" dirty="0"/>
              <a:t> … </a:t>
            </a:r>
          </a:p>
          <a:p>
            <a:pPr marL="742932" lvl="1" indent="-285744">
              <a:buFont typeface="Arial" panose="020B0604020202020204" pitchFamily="34" charset="0"/>
              <a:buChar char="•"/>
            </a:pPr>
            <a:r>
              <a:rPr lang="fr-FR" sz="2000" b="1" dirty="0">
                <a:latin typeface="+mj-lt"/>
              </a:rPr>
              <a:t>Eau souterraine de Gironde ? Eau des nappes de Gironde ? </a:t>
            </a:r>
            <a:r>
              <a:rPr lang="fr-FR" sz="2000" b="1" dirty="0" err="1">
                <a:latin typeface="+mj-lt"/>
              </a:rPr>
              <a:t>EauX</a:t>
            </a:r>
            <a:r>
              <a:rPr lang="fr-FR" sz="2000" b="1" dirty="0">
                <a:latin typeface="+mj-lt"/>
              </a:rPr>
              <a:t> de Gironde ?</a:t>
            </a:r>
          </a:p>
          <a:p>
            <a:pPr marL="742932" lvl="1" indent="-285744">
              <a:buFont typeface="Arial" panose="020B0604020202020204" pitchFamily="34" charset="0"/>
              <a:buChar char="•"/>
            </a:pPr>
            <a:r>
              <a:rPr lang="fr-FR" sz="2000" b="1" dirty="0">
                <a:latin typeface="+mj-lt"/>
              </a:rPr>
              <a:t>Aujourd’hui une stratégie en suspens pour développer les actions prioritaires, prendre le temps de valider l’intérêt de cette évolution sans créer de confusion avec Eau de Bordeaux,  et renforcer les acquis</a:t>
            </a:r>
            <a:endParaRPr lang="fr-FR" dirty="0"/>
          </a:p>
        </p:txBody>
      </p:sp>
      <p:grpSp>
        <p:nvGrpSpPr>
          <p:cNvPr id="12" name="Groupe 11">
            <a:extLst>
              <a:ext uri="{FF2B5EF4-FFF2-40B4-BE49-F238E27FC236}">
                <a16:creationId xmlns:a16="http://schemas.microsoft.com/office/drawing/2014/main" id="{0554D542-5000-7142-25B7-DD751863DB1A}"/>
              </a:ext>
            </a:extLst>
          </p:cNvPr>
          <p:cNvGrpSpPr/>
          <p:nvPr/>
        </p:nvGrpSpPr>
        <p:grpSpPr>
          <a:xfrm>
            <a:off x="0" y="-14555"/>
            <a:ext cx="2448909" cy="6858000"/>
            <a:chOff x="-47979" y="0"/>
            <a:chExt cx="2448909" cy="6858000"/>
          </a:xfrm>
          <a:solidFill>
            <a:srgbClr val="FF0000">
              <a:alpha val="75000"/>
            </a:srgbClr>
          </a:solidFill>
        </p:grpSpPr>
        <p:pic>
          <p:nvPicPr>
            <p:cNvPr id="14" name="Image 13" descr="Loupe sur arrière-plan clair">
              <a:extLst>
                <a:ext uri="{FF2B5EF4-FFF2-40B4-BE49-F238E27FC236}">
                  <a16:creationId xmlns:a16="http://schemas.microsoft.com/office/drawing/2014/main" id="{A4A0D378-FB44-6CB6-7017-F87A48A3AF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979" y="0"/>
              <a:ext cx="2434914" cy="6858000"/>
            </a:xfrm>
            <a:prstGeom prst="rect">
              <a:avLst/>
            </a:prstGeom>
            <a:grpFill/>
          </p:spPr>
        </p:pic>
        <p:sp>
          <p:nvSpPr>
            <p:cNvPr id="15" name="Rectangle 14">
              <a:extLst>
                <a:ext uri="{FF2B5EF4-FFF2-40B4-BE49-F238E27FC236}">
                  <a16:creationId xmlns:a16="http://schemas.microsoft.com/office/drawing/2014/main" id="{9EF8C79D-D4D0-D760-A3E2-455DB8B76741}"/>
                </a:ext>
              </a:extLst>
            </p:cNvPr>
            <p:cNvSpPr/>
            <p:nvPr/>
          </p:nvSpPr>
          <p:spPr>
            <a:xfrm>
              <a:off x="-31558" y="1"/>
              <a:ext cx="2432488"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1" name="ZoneTexte 10">
            <a:extLst>
              <a:ext uri="{FF2B5EF4-FFF2-40B4-BE49-F238E27FC236}">
                <a16:creationId xmlns:a16="http://schemas.microsoft.com/office/drawing/2014/main" id="{FB7DB45C-3ACA-AAA1-4B1F-590FCBCEBB08}"/>
              </a:ext>
            </a:extLst>
          </p:cNvPr>
          <p:cNvSpPr txBox="1"/>
          <p:nvPr/>
        </p:nvSpPr>
        <p:spPr>
          <a:xfrm>
            <a:off x="0" y="4117657"/>
            <a:ext cx="2453767" cy="861774"/>
          </a:xfrm>
          <a:prstGeom prst="rect">
            <a:avLst/>
          </a:prstGeom>
          <a:noFill/>
        </p:spPr>
        <p:txBody>
          <a:bodyPr wrap="square" rtlCol="0">
            <a:spAutoFit/>
          </a:bodyPr>
          <a:lstStyle/>
          <a:p>
            <a:r>
              <a:rPr lang="fr-FR" b="1" dirty="0">
                <a:solidFill>
                  <a:schemeClr val="bg1"/>
                </a:solidFill>
                <a:latin typeface="Nirmala UI" panose="020B0502040204020203" pitchFamily="34" charset="0"/>
                <a:cs typeface="Nirmala UI" panose="020B0502040204020203" pitchFamily="34" charset="0"/>
              </a:rPr>
              <a:t> RAPPEL</a:t>
            </a:r>
          </a:p>
          <a:p>
            <a:r>
              <a:rPr lang="fr-FR" b="1" dirty="0">
                <a:solidFill>
                  <a:srgbClr val="002060"/>
                </a:solidFill>
                <a:latin typeface="Nirmala UI" panose="020B0502040204020203" pitchFamily="34" charset="0"/>
                <a:cs typeface="Nirmala UI" panose="020B0502040204020203" pitchFamily="34" charset="0"/>
              </a:rPr>
              <a:t> </a:t>
            </a:r>
            <a:r>
              <a:rPr lang="fr-FR" sz="3200" b="1" dirty="0">
                <a:solidFill>
                  <a:srgbClr val="002060"/>
                </a:solidFill>
                <a:latin typeface="Nirmala UI" panose="020B0502040204020203" pitchFamily="34" charset="0"/>
                <a:cs typeface="Nirmala UI" panose="020B0502040204020203" pitchFamily="34" charset="0"/>
              </a:rPr>
              <a:t>STRATEGIE</a:t>
            </a:r>
            <a:r>
              <a:rPr lang="fr-FR" sz="2400" b="1" dirty="0">
                <a:solidFill>
                  <a:srgbClr val="002060"/>
                </a:solidFill>
                <a:latin typeface="Nirmala UI" panose="020B0502040204020203" pitchFamily="34" charset="0"/>
                <a:cs typeface="Nirmala UI" panose="020B0502040204020203" pitchFamily="34" charset="0"/>
              </a:rPr>
              <a:t>  </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3" name="Connecteur droit 12">
            <a:extLst>
              <a:ext uri="{FF2B5EF4-FFF2-40B4-BE49-F238E27FC236}">
                <a16:creationId xmlns:a16="http://schemas.microsoft.com/office/drawing/2014/main" id="{1BF7A6E7-5474-FBF6-5ADD-3471EAE1EC91}"/>
              </a:ext>
            </a:extLst>
          </p:cNvPr>
          <p:cNvCxnSpPr>
            <a:cxnSpLocks/>
          </p:cNvCxnSpPr>
          <p:nvPr/>
        </p:nvCxnSpPr>
        <p:spPr>
          <a:xfrm>
            <a:off x="151946" y="4988801"/>
            <a:ext cx="2192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A10354C5-6D89-BBBA-F349-20AC6E3BB0E1}"/>
              </a:ext>
            </a:extLst>
          </p:cNvPr>
          <p:cNvCxnSpPr>
            <a:cxnSpLocks/>
          </p:cNvCxnSpPr>
          <p:nvPr/>
        </p:nvCxnSpPr>
        <p:spPr>
          <a:xfrm>
            <a:off x="1866240" y="969285"/>
            <a:ext cx="7471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Graphique 4" descr="Eau contour">
            <a:extLst>
              <a:ext uri="{FF2B5EF4-FFF2-40B4-BE49-F238E27FC236}">
                <a16:creationId xmlns:a16="http://schemas.microsoft.com/office/drawing/2014/main" id="{4C72BDBC-52D8-1FF1-017C-E95634C18E9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22171" y="488231"/>
            <a:ext cx="505619" cy="505619"/>
          </a:xfrm>
          <a:prstGeom prst="rect">
            <a:avLst/>
          </a:prstGeom>
        </p:spPr>
      </p:pic>
      <p:pic>
        <p:nvPicPr>
          <p:cNvPr id="20" name="Image 19">
            <a:extLst>
              <a:ext uri="{FF2B5EF4-FFF2-40B4-BE49-F238E27FC236}">
                <a16:creationId xmlns:a16="http://schemas.microsoft.com/office/drawing/2014/main" id="{049F381D-6227-29BB-B5C7-65422DA6566F}"/>
              </a:ext>
            </a:extLst>
          </p:cNvPr>
          <p:cNvPicPr>
            <a:picLocks noChangeAspect="1"/>
          </p:cNvPicPr>
          <p:nvPr/>
        </p:nvPicPr>
        <p:blipFill>
          <a:blip r:embed="rId5"/>
          <a:stretch>
            <a:fillRect/>
          </a:stretch>
        </p:blipFill>
        <p:spPr>
          <a:xfrm>
            <a:off x="640838" y="5313993"/>
            <a:ext cx="1225402" cy="1231499"/>
          </a:xfrm>
          <a:prstGeom prst="rect">
            <a:avLst/>
          </a:prstGeom>
        </p:spPr>
      </p:pic>
      <p:pic>
        <p:nvPicPr>
          <p:cNvPr id="2" name="Image 1">
            <a:extLst>
              <a:ext uri="{FF2B5EF4-FFF2-40B4-BE49-F238E27FC236}">
                <a16:creationId xmlns:a16="http://schemas.microsoft.com/office/drawing/2014/main" id="{0A5A35D4-E3B2-21EB-FD6F-3C47C5C5D84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280" t="9369" r="44794" b="8113"/>
          <a:stretch/>
        </p:blipFill>
        <p:spPr>
          <a:xfrm>
            <a:off x="9421444" y="-68174"/>
            <a:ext cx="2763707" cy="6926174"/>
          </a:xfrm>
          <a:prstGeom prst="rect">
            <a:avLst/>
          </a:prstGeom>
        </p:spPr>
      </p:pic>
      <p:sp>
        <p:nvSpPr>
          <p:cNvPr id="24" name="Espace réservé du contenu 4">
            <a:extLst>
              <a:ext uri="{FF2B5EF4-FFF2-40B4-BE49-F238E27FC236}">
                <a16:creationId xmlns:a16="http://schemas.microsoft.com/office/drawing/2014/main" id="{C5752476-C314-F44C-2F2E-590D382FFE45}"/>
              </a:ext>
            </a:extLst>
          </p:cNvPr>
          <p:cNvSpPr txBox="1">
            <a:spLocks/>
          </p:cNvSpPr>
          <p:nvPr/>
        </p:nvSpPr>
        <p:spPr>
          <a:xfrm>
            <a:off x="2547496" y="4069746"/>
            <a:ext cx="6628387" cy="2603410"/>
          </a:xfrm>
          <a:prstGeom prst="rect">
            <a:avLst/>
          </a:prstGeom>
          <a:solidFill>
            <a:schemeClr val="accent2">
              <a:lumMod val="20000"/>
              <a:lumOff val="80000"/>
              <a:alpha val="70000"/>
            </a:schemeClr>
          </a:solidFill>
          <a:effectLst>
            <a:softEdge rad="201104"/>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54004" algn="l">
              <a:tabLst>
                <a:tab pos="354004" algn="l"/>
              </a:tabLst>
            </a:pPr>
            <a:endParaRPr lang="fr-FR" dirty="0"/>
          </a:p>
          <a:p>
            <a:pPr marL="354004" algn="l">
              <a:tabLst>
                <a:tab pos="354004" algn="l"/>
              </a:tabLst>
            </a:pPr>
            <a:r>
              <a:rPr lang="fr-FR" dirty="0"/>
              <a:t>LES TRIBUS</a:t>
            </a:r>
          </a:p>
          <a:p>
            <a:pPr marL="354004" algn="l">
              <a:tabLst>
                <a:tab pos="354004" algn="l"/>
              </a:tabLst>
            </a:pPr>
            <a:r>
              <a:rPr lang="fr-FR" sz="1900" dirty="0"/>
              <a:t>Regroupement d’individus/citoyens/consommateurs autour d’affinités, de valeurs et d’engagements communs</a:t>
            </a:r>
          </a:p>
          <a:p>
            <a:pPr marL="354004" algn="l">
              <a:tabLst>
                <a:tab pos="354004" algn="l"/>
              </a:tabLst>
            </a:pPr>
            <a:r>
              <a:rPr lang="fr-FR" sz="1900" dirty="0"/>
              <a:t>Ces « tribus » connaissent un développement fulgurant avec la démocratisation des réseaux sociaux</a:t>
            </a:r>
          </a:p>
          <a:p>
            <a:pPr marL="354004" algn="l">
              <a:tabLst>
                <a:tab pos="354004" algn="l"/>
              </a:tabLst>
            </a:pPr>
            <a:endParaRPr lang="fr-FR" sz="2600" dirty="0"/>
          </a:p>
        </p:txBody>
      </p:sp>
      <p:grpSp>
        <p:nvGrpSpPr>
          <p:cNvPr id="4" name="Groupe 3">
            <a:extLst>
              <a:ext uri="{FF2B5EF4-FFF2-40B4-BE49-F238E27FC236}">
                <a16:creationId xmlns:a16="http://schemas.microsoft.com/office/drawing/2014/main" id="{C984FA7A-665D-B435-6A62-95724A2EEDA2}"/>
              </a:ext>
            </a:extLst>
          </p:cNvPr>
          <p:cNvGrpSpPr/>
          <p:nvPr/>
        </p:nvGrpSpPr>
        <p:grpSpPr>
          <a:xfrm>
            <a:off x="2466389" y="3588735"/>
            <a:ext cx="6329018" cy="1016894"/>
            <a:chOff x="2445204" y="3039721"/>
            <a:chExt cx="6329018" cy="1016894"/>
          </a:xfrm>
        </p:grpSpPr>
        <p:sp>
          <p:nvSpPr>
            <p:cNvPr id="25" name="ZoneTexte 24">
              <a:extLst>
                <a:ext uri="{FF2B5EF4-FFF2-40B4-BE49-F238E27FC236}">
                  <a16:creationId xmlns:a16="http://schemas.microsoft.com/office/drawing/2014/main" id="{D3879220-DBEC-8EB4-83B3-7EF32EE042F2}"/>
                </a:ext>
              </a:extLst>
            </p:cNvPr>
            <p:cNvSpPr txBox="1"/>
            <p:nvPr/>
          </p:nvSpPr>
          <p:spPr>
            <a:xfrm>
              <a:off x="3119091" y="3102508"/>
              <a:ext cx="5655131" cy="954107"/>
            </a:xfrm>
            <a:prstGeom prst="rect">
              <a:avLst/>
            </a:prstGeom>
            <a:solidFill>
              <a:schemeClr val="bg1">
                <a:alpha val="70000"/>
              </a:schemeClr>
            </a:solidFill>
          </p:spPr>
          <p:txBody>
            <a:bodyPr wrap="square" rtlCol="0">
              <a:spAutoFit/>
            </a:bodyPr>
            <a:lstStyle/>
            <a:p>
              <a:r>
                <a:rPr lang="fr-FR" sz="2800" b="1" dirty="0">
                  <a:latin typeface="+mj-lt"/>
                </a:rPr>
                <a:t>Développer une </a:t>
              </a:r>
              <a:r>
                <a:rPr lang="fr-FR" sz="2800" b="1" dirty="0"/>
                <a:t>Communauté</a:t>
              </a:r>
            </a:p>
            <a:p>
              <a:pPr algn="r"/>
              <a:r>
                <a:rPr lang="fr-FR" sz="2800" b="1" dirty="0"/>
                <a:t> d’écocitoyens girondins</a:t>
              </a:r>
              <a:endParaRPr lang="fr-FR" dirty="0"/>
            </a:p>
          </p:txBody>
        </p:sp>
        <p:pic>
          <p:nvPicPr>
            <p:cNvPr id="26" name="Graphique 25" descr="Brainstorming de groupe avec un remplissage uni">
              <a:extLst>
                <a:ext uri="{FF2B5EF4-FFF2-40B4-BE49-F238E27FC236}">
                  <a16:creationId xmlns:a16="http://schemas.microsoft.com/office/drawing/2014/main" id="{53188A65-01E7-8C06-65DA-2305B200E2CE}"/>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569877" y="3039721"/>
              <a:ext cx="539841" cy="539841"/>
            </a:xfrm>
            <a:prstGeom prst="rect">
              <a:avLst/>
            </a:prstGeom>
          </p:spPr>
        </p:pic>
        <p:cxnSp>
          <p:nvCxnSpPr>
            <p:cNvPr id="21" name="Connecteur droit 20">
              <a:extLst>
                <a:ext uri="{FF2B5EF4-FFF2-40B4-BE49-F238E27FC236}">
                  <a16:creationId xmlns:a16="http://schemas.microsoft.com/office/drawing/2014/main" id="{5AC688CE-9E17-6517-5D09-A952F4F683EA}"/>
                </a:ext>
              </a:extLst>
            </p:cNvPr>
            <p:cNvCxnSpPr>
              <a:cxnSpLocks/>
            </p:cNvCxnSpPr>
            <p:nvPr/>
          </p:nvCxnSpPr>
          <p:spPr>
            <a:xfrm>
              <a:off x="2445204" y="3587853"/>
              <a:ext cx="285831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3" name="Connecteur droit 22">
            <a:extLst>
              <a:ext uri="{FF2B5EF4-FFF2-40B4-BE49-F238E27FC236}">
                <a16:creationId xmlns:a16="http://schemas.microsoft.com/office/drawing/2014/main" id="{A646D894-1989-E9A9-840C-230019A8EDB5}"/>
              </a:ext>
            </a:extLst>
          </p:cNvPr>
          <p:cNvCxnSpPr>
            <a:cxnSpLocks/>
          </p:cNvCxnSpPr>
          <p:nvPr/>
        </p:nvCxnSpPr>
        <p:spPr>
          <a:xfrm>
            <a:off x="5227054" y="4516503"/>
            <a:ext cx="371219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24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07E723-B2AC-B2D8-6D07-0EE268153FDC}"/>
              </a:ext>
            </a:extLst>
          </p:cNvPr>
          <p:cNvSpPr>
            <a:spLocks noGrp="1"/>
          </p:cNvSpPr>
          <p:nvPr>
            <p:ph idx="1"/>
          </p:nvPr>
        </p:nvSpPr>
        <p:spPr>
          <a:xfrm>
            <a:off x="3073326" y="759506"/>
            <a:ext cx="8285112" cy="5602013"/>
          </a:xfrm>
        </p:spPr>
        <p:txBody>
          <a:bodyPr>
            <a:normAutofit/>
          </a:bodyPr>
          <a:lstStyle/>
          <a:p>
            <a:endParaRPr lang="fr-FR" sz="2000" dirty="0"/>
          </a:p>
          <a:p>
            <a:pPr marL="0" indent="0">
              <a:buNone/>
            </a:pPr>
            <a:endParaRPr lang="fr-FR" sz="2000" dirty="0"/>
          </a:p>
          <a:p>
            <a:pPr lvl="1"/>
            <a:endParaRPr lang="fr-FR" sz="1600" dirty="0"/>
          </a:p>
        </p:txBody>
      </p:sp>
      <p:sp>
        <p:nvSpPr>
          <p:cNvPr id="9" name="Espace réservé du contenu 2">
            <a:extLst>
              <a:ext uri="{FF2B5EF4-FFF2-40B4-BE49-F238E27FC236}">
                <a16:creationId xmlns:a16="http://schemas.microsoft.com/office/drawing/2014/main" id="{6AF9CA64-1273-8D09-BCFB-17DE6F529469}"/>
              </a:ext>
            </a:extLst>
          </p:cNvPr>
          <p:cNvSpPr txBox="1">
            <a:spLocks/>
          </p:cNvSpPr>
          <p:nvPr/>
        </p:nvSpPr>
        <p:spPr>
          <a:xfrm>
            <a:off x="2899904" y="673386"/>
            <a:ext cx="8285112" cy="560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000" dirty="0"/>
          </a:p>
          <a:p>
            <a:pPr lvl="1"/>
            <a:endParaRPr lang="fr-FR" sz="1600" dirty="0"/>
          </a:p>
        </p:txBody>
      </p:sp>
      <p:sp>
        <p:nvSpPr>
          <p:cNvPr id="16" name="Espace réservé du contenu 2">
            <a:extLst>
              <a:ext uri="{FF2B5EF4-FFF2-40B4-BE49-F238E27FC236}">
                <a16:creationId xmlns:a16="http://schemas.microsoft.com/office/drawing/2014/main" id="{D246C0D1-B8EA-0377-2EFD-0BB57708270F}"/>
              </a:ext>
            </a:extLst>
          </p:cNvPr>
          <p:cNvSpPr txBox="1">
            <a:spLocks/>
          </p:cNvSpPr>
          <p:nvPr/>
        </p:nvSpPr>
        <p:spPr>
          <a:xfrm>
            <a:off x="2726487" y="986145"/>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endParaRPr lang="fr-FR" dirty="0"/>
          </a:p>
        </p:txBody>
      </p:sp>
      <p:sp>
        <p:nvSpPr>
          <p:cNvPr id="17" name="Espace réservé du contenu 2">
            <a:extLst>
              <a:ext uri="{FF2B5EF4-FFF2-40B4-BE49-F238E27FC236}">
                <a16:creationId xmlns:a16="http://schemas.microsoft.com/office/drawing/2014/main" id="{C29F34F8-5D31-9F57-AA02-EB93362AAD5C}"/>
              </a:ext>
            </a:extLst>
          </p:cNvPr>
          <p:cNvSpPr txBox="1">
            <a:spLocks/>
          </p:cNvSpPr>
          <p:nvPr/>
        </p:nvSpPr>
        <p:spPr>
          <a:xfrm>
            <a:off x="2726487" y="986145"/>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pPr marL="0" indent="0">
              <a:buNone/>
            </a:pPr>
            <a:endParaRPr lang="fr-FR" dirty="0"/>
          </a:p>
        </p:txBody>
      </p:sp>
      <p:grpSp>
        <p:nvGrpSpPr>
          <p:cNvPr id="12" name="Groupe 11">
            <a:extLst>
              <a:ext uri="{FF2B5EF4-FFF2-40B4-BE49-F238E27FC236}">
                <a16:creationId xmlns:a16="http://schemas.microsoft.com/office/drawing/2014/main" id="{0554D542-5000-7142-25B7-DD751863DB1A}"/>
              </a:ext>
            </a:extLst>
          </p:cNvPr>
          <p:cNvGrpSpPr/>
          <p:nvPr/>
        </p:nvGrpSpPr>
        <p:grpSpPr>
          <a:xfrm>
            <a:off x="-49709" y="0"/>
            <a:ext cx="2448909" cy="6858000"/>
            <a:chOff x="-47979" y="0"/>
            <a:chExt cx="2448909" cy="6858000"/>
          </a:xfrm>
          <a:solidFill>
            <a:srgbClr val="FF0000">
              <a:alpha val="75000"/>
            </a:srgbClr>
          </a:solidFill>
        </p:grpSpPr>
        <p:pic>
          <p:nvPicPr>
            <p:cNvPr id="14" name="Image 13" descr="Loupe sur arrière-plan clair">
              <a:extLst>
                <a:ext uri="{FF2B5EF4-FFF2-40B4-BE49-F238E27FC236}">
                  <a16:creationId xmlns:a16="http://schemas.microsoft.com/office/drawing/2014/main" id="{A4A0D378-FB44-6CB6-7017-F87A48A3AF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979" y="0"/>
              <a:ext cx="2434914" cy="6858000"/>
            </a:xfrm>
            <a:prstGeom prst="rect">
              <a:avLst/>
            </a:prstGeom>
            <a:grpFill/>
          </p:spPr>
        </p:pic>
        <p:sp>
          <p:nvSpPr>
            <p:cNvPr id="15" name="Rectangle 14">
              <a:extLst>
                <a:ext uri="{FF2B5EF4-FFF2-40B4-BE49-F238E27FC236}">
                  <a16:creationId xmlns:a16="http://schemas.microsoft.com/office/drawing/2014/main" id="{9EF8C79D-D4D0-D760-A3E2-455DB8B76741}"/>
                </a:ext>
              </a:extLst>
            </p:cNvPr>
            <p:cNvSpPr/>
            <p:nvPr/>
          </p:nvSpPr>
          <p:spPr>
            <a:xfrm>
              <a:off x="-31558" y="1"/>
              <a:ext cx="2432488"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13" name="Connecteur droit 12">
            <a:extLst>
              <a:ext uri="{FF2B5EF4-FFF2-40B4-BE49-F238E27FC236}">
                <a16:creationId xmlns:a16="http://schemas.microsoft.com/office/drawing/2014/main" id="{1BF7A6E7-5474-FBF6-5ADD-3471EAE1EC91}"/>
              </a:ext>
            </a:extLst>
          </p:cNvPr>
          <p:cNvCxnSpPr>
            <a:cxnSpLocks/>
          </p:cNvCxnSpPr>
          <p:nvPr/>
        </p:nvCxnSpPr>
        <p:spPr>
          <a:xfrm>
            <a:off x="151946" y="5003356"/>
            <a:ext cx="2192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049F381D-6227-29BB-B5C7-65422DA6566F}"/>
              </a:ext>
            </a:extLst>
          </p:cNvPr>
          <p:cNvPicPr>
            <a:picLocks noChangeAspect="1"/>
          </p:cNvPicPr>
          <p:nvPr/>
        </p:nvPicPr>
        <p:blipFill>
          <a:blip r:embed="rId3"/>
          <a:stretch>
            <a:fillRect/>
          </a:stretch>
        </p:blipFill>
        <p:spPr>
          <a:xfrm>
            <a:off x="640838" y="5328548"/>
            <a:ext cx="1225402" cy="1231499"/>
          </a:xfrm>
          <a:prstGeom prst="rect">
            <a:avLst/>
          </a:prstGeom>
        </p:spPr>
      </p:pic>
      <p:sp>
        <p:nvSpPr>
          <p:cNvPr id="27" name="ZoneTexte 26">
            <a:extLst>
              <a:ext uri="{FF2B5EF4-FFF2-40B4-BE49-F238E27FC236}">
                <a16:creationId xmlns:a16="http://schemas.microsoft.com/office/drawing/2014/main" id="{54D70803-E8E1-97D7-B3C3-FA1E2DD2A640}"/>
              </a:ext>
            </a:extLst>
          </p:cNvPr>
          <p:cNvSpPr txBox="1"/>
          <p:nvPr/>
        </p:nvSpPr>
        <p:spPr>
          <a:xfrm>
            <a:off x="4122167" y="281236"/>
            <a:ext cx="6308373" cy="707886"/>
          </a:xfrm>
          <a:prstGeom prst="rect">
            <a:avLst/>
          </a:prstGeom>
          <a:noFill/>
        </p:spPr>
        <p:txBody>
          <a:bodyPr wrap="square" rtlCol="0">
            <a:spAutoFit/>
          </a:bodyPr>
          <a:lstStyle/>
          <a:p>
            <a:pPr algn="ctr"/>
            <a:r>
              <a:rPr lang="fr-FR" sz="2000" b="1" dirty="0">
                <a:solidFill>
                  <a:srgbClr val="002060"/>
                </a:solidFill>
                <a:latin typeface="Nirmala UI" panose="020B0502040204020203" pitchFamily="34" charset="0"/>
                <a:cs typeface="Nirmala UI" panose="020B0502040204020203" pitchFamily="34" charset="0"/>
              </a:rPr>
              <a:t>MISE EN PLACE D’ACTIONS PAR GROUPE CIBLES</a:t>
            </a:r>
          </a:p>
          <a:p>
            <a:pPr algn="ctr"/>
            <a:r>
              <a:rPr lang="fr-FR" sz="2000" b="1" dirty="0">
                <a:solidFill>
                  <a:srgbClr val="002060"/>
                </a:solidFill>
                <a:latin typeface="Nirmala UI" panose="020B0502040204020203" pitchFamily="34" charset="0"/>
                <a:cs typeface="Nirmala UI" panose="020B0502040204020203" pitchFamily="34" charset="0"/>
              </a:rPr>
              <a:t>2 GROUPES CIBLES</a:t>
            </a:r>
          </a:p>
        </p:txBody>
      </p:sp>
      <p:grpSp>
        <p:nvGrpSpPr>
          <p:cNvPr id="29" name="Groupe 28">
            <a:extLst>
              <a:ext uri="{FF2B5EF4-FFF2-40B4-BE49-F238E27FC236}">
                <a16:creationId xmlns:a16="http://schemas.microsoft.com/office/drawing/2014/main" id="{BDE8038C-8275-1B75-19E1-56D076989958}"/>
              </a:ext>
            </a:extLst>
          </p:cNvPr>
          <p:cNvGrpSpPr/>
          <p:nvPr/>
        </p:nvGrpSpPr>
        <p:grpSpPr>
          <a:xfrm>
            <a:off x="3122187" y="1080860"/>
            <a:ext cx="3103483" cy="1957865"/>
            <a:chOff x="3470099" y="1528228"/>
            <a:chExt cx="3103482" cy="1957865"/>
          </a:xfrm>
        </p:grpSpPr>
        <p:sp>
          <p:nvSpPr>
            <p:cNvPr id="30" name="Ellipse 29">
              <a:extLst>
                <a:ext uri="{FF2B5EF4-FFF2-40B4-BE49-F238E27FC236}">
                  <a16:creationId xmlns:a16="http://schemas.microsoft.com/office/drawing/2014/main" id="{041DEE3E-E57D-9BB6-BCC4-74889845E469}"/>
                </a:ext>
              </a:extLst>
            </p:cNvPr>
            <p:cNvSpPr/>
            <p:nvPr/>
          </p:nvSpPr>
          <p:spPr>
            <a:xfrm>
              <a:off x="3470099" y="1528228"/>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INSTITUTIONNELS</a:t>
              </a:r>
            </a:p>
            <a:p>
              <a:pPr algn="ctr"/>
              <a:r>
                <a:rPr lang="fr-FR" sz="2000" b="1" dirty="0"/>
                <a:t> GIRONDINS</a:t>
              </a:r>
            </a:p>
            <a:p>
              <a:pPr algn="ctr"/>
              <a:endParaRPr lang="fr-FR" dirty="0"/>
            </a:p>
            <a:p>
              <a:pPr algn="ctr"/>
              <a:endParaRPr lang="fr-FR" dirty="0"/>
            </a:p>
          </p:txBody>
        </p:sp>
        <p:pic>
          <p:nvPicPr>
            <p:cNvPr id="31" name="Graphique 30" descr="Homme sirène avec un remplissage uni">
              <a:extLst>
                <a:ext uri="{FF2B5EF4-FFF2-40B4-BE49-F238E27FC236}">
                  <a16:creationId xmlns:a16="http://schemas.microsoft.com/office/drawing/2014/main" id="{2D31740F-6FCB-DAE9-AA1B-A3393636897D}"/>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45636" b="22811"/>
            <a:stretch/>
          </p:blipFill>
          <p:spPr>
            <a:xfrm>
              <a:off x="4763906" y="2683424"/>
              <a:ext cx="515868" cy="732468"/>
            </a:xfrm>
            <a:prstGeom prst="rect">
              <a:avLst/>
            </a:prstGeom>
          </p:spPr>
        </p:pic>
      </p:grpSp>
      <p:grpSp>
        <p:nvGrpSpPr>
          <p:cNvPr id="7" name="Groupe 6">
            <a:extLst>
              <a:ext uri="{FF2B5EF4-FFF2-40B4-BE49-F238E27FC236}">
                <a16:creationId xmlns:a16="http://schemas.microsoft.com/office/drawing/2014/main" id="{975EAC3F-00C9-C28C-77BE-D7856121F741}"/>
              </a:ext>
            </a:extLst>
          </p:cNvPr>
          <p:cNvGrpSpPr/>
          <p:nvPr/>
        </p:nvGrpSpPr>
        <p:grpSpPr>
          <a:xfrm>
            <a:off x="8169240" y="1067735"/>
            <a:ext cx="3103483" cy="1957865"/>
            <a:chOff x="5943991" y="497318"/>
            <a:chExt cx="3103483" cy="1957865"/>
          </a:xfrm>
        </p:grpSpPr>
        <p:sp>
          <p:nvSpPr>
            <p:cNvPr id="28" name="Ellipse 27">
              <a:extLst>
                <a:ext uri="{FF2B5EF4-FFF2-40B4-BE49-F238E27FC236}">
                  <a16:creationId xmlns:a16="http://schemas.microsoft.com/office/drawing/2014/main" id="{FD7AD808-78D7-6346-6FB4-6A60458C8DDF}"/>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GRAND PUBLIC GIRONDIN</a:t>
              </a:r>
            </a:p>
            <a:p>
              <a:pPr algn="ctr"/>
              <a:endParaRPr lang="fr-FR" dirty="0"/>
            </a:p>
            <a:p>
              <a:pPr algn="ctr"/>
              <a:endParaRPr lang="fr-FR" dirty="0"/>
            </a:p>
          </p:txBody>
        </p:sp>
        <p:pic>
          <p:nvPicPr>
            <p:cNvPr id="32" name="Graphique 31" descr="Enfants avec un remplissage uni">
              <a:extLst>
                <a:ext uri="{FF2B5EF4-FFF2-40B4-BE49-F238E27FC236}">
                  <a16:creationId xmlns:a16="http://schemas.microsoft.com/office/drawing/2014/main" id="{83EA6A44-FD3C-1780-2CEA-D45E3A0218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4801" y="1265083"/>
              <a:ext cx="1190100" cy="1190100"/>
            </a:xfrm>
            <a:prstGeom prst="rect">
              <a:avLst/>
            </a:prstGeom>
          </p:spPr>
        </p:pic>
      </p:grpSp>
      <p:sp>
        <p:nvSpPr>
          <p:cNvPr id="33" name="ZoneTexte 32">
            <a:extLst>
              <a:ext uri="{FF2B5EF4-FFF2-40B4-BE49-F238E27FC236}">
                <a16:creationId xmlns:a16="http://schemas.microsoft.com/office/drawing/2014/main" id="{566B7A36-ABDA-99AA-6D54-1C5FD8C4A85C}"/>
              </a:ext>
            </a:extLst>
          </p:cNvPr>
          <p:cNvSpPr txBox="1"/>
          <p:nvPr/>
        </p:nvSpPr>
        <p:spPr>
          <a:xfrm>
            <a:off x="3358396" y="3126181"/>
            <a:ext cx="3384488" cy="1569660"/>
          </a:xfrm>
          <a:prstGeom prst="rect">
            <a:avLst/>
          </a:prstGeom>
          <a:noFill/>
        </p:spPr>
        <p:txBody>
          <a:bodyPr wrap="square" rtlCol="0">
            <a:spAutoFit/>
          </a:bodyPr>
          <a:lstStyle/>
          <a:p>
            <a:pPr marL="285744" indent="-285744">
              <a:buFont typeface="Arial" panose="020B0604020202020204" pitchFamily="34" charset="0"/>
              <a:buChar char="•"/>
            </a:pPr>
            <a:r>
              <a:rPr lang="fr-FR" sz="1600" b="1" dirty="0">
                <a:solidFill>
                  <a:schemeClr val="accent6"/>
                </a:solidFill>
              </a:rPr>
              <a:t>maires</a:t>
            </a:r>
          </a:p>
          <a:p>
            <a:pPr marL="285744" indent="-285744">
              <a:buFont typeface="Arial" panose="020B0604020202020204" pitchFamily="34" charset="0"/>
              <a:buChar char="•"/>
            </a:pPr>
            <a:r>
              <a:rPr lang="fr-FR" sz="1600" b="1" dirty="0">
                <a:solidFill>
                  <a:schemeClr val="accent6"/>
                </a:solidFill>
              </a:rPr>
              <a:t>présidents de groupements</a:t>
            </a:r>
          </a:p>
          <a:p>
            <a:pPr algn="r"/>
            <a:r>
              <a:rPr lang="fr-FR" sz="1600" b="1" dirty="0">
                <a:solidFill>
                  <a:schemeClr val="accent6"/>
                </a:solidFill>
              </a:rPr>
              <a:t>(</a:t>
            </a:r>
            <a:r>
              <a:rPr lang="fr-FR" sz="1600" b="1" dirty="0" err="1">
                <a:solidFill>
                  <a:schemeClr val="accent6"/>
                </a:solidFill>
              </a:rPr>
              <a:t>CdC</a:t>
            </a:r>
            <a:r>
              <a:rPr lang="fr-FR" sz="1600" b="1" dirty="0">
                <a:solidFill>
                  <a:schemeClr val="accent6"/>
                </a:solidFill>
              </a:rPr>
              <a:t>, syndicats des eaux…)</a:t>
            </a:r>
          </a:p>
          <a:p>
            <a:pPr marL="285744" indent="-285744">
              <a:buFont typeface="Arial" panose="020B0604020202020204" pitchFamily="34" charset="0"/>
              <a:buChar char="•"/>
            </a:pPr>
            <a:r>
              <a:rPr lang="fr-FR" sz="1600" b="1" dirty="0">
                <a:solidFill>
                  <a:schemeClr val="accent6"/>
                </a:solidFill>
              </a:rPr>
              <a:t>élus environnement, urbanisme ...</a:t>
            </a:r>
          </a:p>
          <a:p>
            <a:pPr marL="285744" indent="-285744">
              <a:buFont typeface="Arial" panose="020B0604020202020204" pitchFamily="34" charset="0"/>
              <a:buChar char="•"/>
            </a:pPr>
            <a:r>
              <a:rPr lang="fr-FR" sz="1600" b="1" dirty="0">
                <a:solidFill>
                  <a:schemeClr val="accent6"/>
                </a:solidFill>
              </a:rPr>
              <a:t>professionnels de l’eau </a:t>
            </a:r>
          </a:p>
          <a:p>
            <a:pPr marL="285744" indent="-285744">
              <a:buFont typeface="Arial" panose="020B0604020202020204" pitchFamily="34" charset="0"/>
              <a:buChar char="•"/>
            </a:pPr>
            <a:r>
              <a:rPr lang="fr-FR" sz="1600" b="1" dirty="0">
                <a:solidFill>
                  <a:schemeClr val="accent6"/>
                </a:solidFill>
              </a:rPr>
              <a:t>partenaires </a:t>
            </a:r>
          </a:p>
        </p:txBody>
      </p:sp>
      <p:sp>
        <p:nvSpPr>
          <p:cNvPr id="34" name="ZoneTexte 33">
            <a:extLst>
              <a:ext uri="{FF2B5EF4-FFF2-40B4-BE49-F238E27FC236}">
                <a16:creationId xmlns:a16="http://schemas.microsoft.com/office/drawing/2014/main" id="{6010CFDD-36D1-FC66-D621-20DF8B759BFA}"/>
              </a:ext>
            </a:extLst>
          </p:cNvPr>
          <p:cNvSpPr txBox="1"/>
          <p:nvPr/>
        </p:nvSpPr>
        <p:spPr>
          <a:xfrm>
            <a:off x="8685480" y="3089748"/>
            <a:ext cx="2643737" cy="1323439"/>
          </a:xfrm>
          <a:prstGeom prst="rect">
            <a:avLst/>
          </a:prstGeom>
          <a:noFill/>
        </p:spPr>
        <p:txBody>
          <a:bodyPr wrap="square" rtlCol="0">
            <a:spAutoFit/>
          </a:bodyPr>
          <a:lstStyle/>
          <a:p>
            <a:r>
              <a:rPr lang="fr-FR" sz="1600" b="1" dirty="0">
                <a:solidFill>
                  <a:srgbClr val="0070C0"/>
                </a:solidFill>
              </a:rPr>
              <a:t>Grand public au sens large :</a:t>
            </a:r>
          </a:p>
          <a:p>
            <a:pPr marL="285744" indent="-285744">
              <a:buFont typeface="Arial" panose="020B0604020202020204" pitchFamily="34" charset="0"/>
              <a:buChar char="•"/>
            </a:pPr>
            <a:r>
              <a:rPr lang="fr-FR" sz="1600" b="1" dirty="0">
                <a:solidFill>
                  <a:srgbClr val="0070C0"/>
                </a:solidFill>
              </a:rPr>
              <a:t>particuliers Girondins</a:t>
            </a:r>
          </a:p>
          <a:p>
            <a:pPr marL="285744" indent="-285744">
              <a:buFont typeface="Arial" panose="020B0604020202020204" pitchFamily="34" charset="0"/>
              <a:buChar char="•"/>
            </a:pPr>
            <a:r>
              <a:rPr lang="fr-FR" sz="1600" b="1" dirty="0">
                <a:solidFill>
                  <a:srgbClr val="0070C0"/>
                </a:solidFill>
              </a:rPr>
              <a:t>scolaires </a:t>
            </a:r>
          </a:p>
          <a:p>
            <a:pPr marL="285744" indent="-285744">
              <a:buFont typeface="Arial" panose="020B0604020202020204" pitchFamily="34" charset="0"/>
              <a:buChar char="•"/>
            </a:pPr>
            <a:r>
              <a:rPr lang="fr-FR" sz="1600" b="1" dirty="0">
                <a:solidFill>
                  <a:srgbClr val="0070C0"/>
                </a:solidFill>
              </a:rPr>
              <a:t>entreprises</a:t>
            </a:r>
          </a:p>
          <a:p>
            <a:pPr marL="285744" indent="-285744">
              <a:buFont typeface="Arial" panose="020B0604020202020204" pitchFamily="34" charset="0"/>
              <a:buChar char="•"/>
            </a:pPr>
            <a:r>
              <a:rPr lang="fr-FR" sz="1600" b="1" dirty="0">
                <a:solidFill>
                  <a:srgbClr val="0070C0"/>
                </a:solidFill>
              </a:rPr>
              <a:t>… </a:t>
            </a:r>
          </a:p>
        </p:txBody>
      </p:sp>
      <p:sp>
        <p:nvSpPr>
          <p:cNvPr id="35" name="Espace réservé du contenu 2">
            <a:extLst>
              <a:ext uri="{FF2B5EF4-FFF2-40B4-BE49-F238E27FC236}">
                <a16:creationId xmlns:a16="http://schemas.microsoft.com/office/drawing/2014/main" id="{57C0B286-B4C7-A06B-CEFA-079E500FC86B}"/>
              </a:ext>
            </a:extLst>
          </p:cNvPr>
          <p:cNvSpPr txBox="1">
            <a:spLocks/>
          </p:cNvSpPr>
          <p:nvPr/>
        </p:nvSpPr>
        <p:spPr>
          <a:xfrm>
            <a:off x="3782937" y="5260842"/>
            <a:ext cx="6446332" cy="10772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gn="ctr">
              <a:buFont typeface="+mj-lt"/>
              <a:buAutoNum type="arabicPeriod"/>
            </a:pPr>
            <a:r>
              <a:rPr lang="fr-FR" sz="1600" b="1" dirty="0"/>
              <a:t>DÉVELOPPEMENT D’UNE STRATÉGIE DIGITALE GLOBALE</a:t>
            </a:r>
          </a:p>
          <a:p>
            <a:pPr marL="457189" indent="-457189">
              <a:buFont typeface="+mj-lt"/>
              <a:buAutoNum type="arabicPeriod"/>
            </a:pPr>
            <a:r>
              <a:rPr lang="fr-FR" sz="1600" b="1" dirty="0"/>
              <a:t>ACTIONS DÉDIÉES AUX INSTITUTIONNELS</a:t>
            </a:r>
          </a:p>
          <a:p>
            <a:pPr marL="457189" indent="-457189" algn="r">
              <a:buFont typeface="+mj-lt"/>
              <a:buAutoNum type="arabicPeriod"/>
            </a:pPr>
            <a:r>
              <a:rPr lang="fr-FR" sz="1600" b="1" dirty="0"/>
              <a:t>ACTIONS DÉDIÉES AU GRAND PUBLIC &amp; SCOLAIRES</a:t>
            </a:r>
          </a:p>
          <a:p>
            <a:pPr lvl="1"/>
            <a:endParaRPr lang="fr-FR" sz="1800" b="1" dirty="0"/>
          </a:p>
          <a:p>
            <a:pPr marL="457189" lvl="1" indent="-457189">
              <a:spcBef>
                <a:spcPts val="1000"/>
              </a:spcBef>
              <a:buFont typeface="+mj-lt"/>
              <a:buAutoNum type="arabicPeriod"/>
            </a:pPr>
            <a:endParaRPr lang="fr-FR" sz="1800" b="1" dirty="0"/>
          </a:p>
        </p:txBody>
      </p:sp>
      <p:sp>
        <p:nvSpPr>
          <p:cNvPr id="2" name="Flèche : droite 1">
            <a:extLst>
              <a:ext uri="{FF2B5EF4-FFF2-40B4-BE49-F238E27FC236}">
                <a16:creationId xmlns:a16="http://schemas.microsoft.com/office/drawing/2014/main" id="{79D641CE-9908-AFF9-50FC-6DC313B2FB15}"/>
              </a:ext>
            </a:extLst>
          </p:cNvPr>
          <p:cNvSpPr/>
          <p:nvPr/>
        </p:nvSpPr>
        <p:spPr>
          <a:xfrm rot="5400000">
            <a:off x="3609519" y="4867672"/>
            <a:ext cx="645648" cy="47422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droite 22">
            <a:extLst>
              <a:ext uri="{FF2B5EF4-FFF2-40B4-BE49-F238E27FC236}">
                <a16:creationId xmlns:a16="http://schemas.microsoft.com/office/drawing/2014/main" id="{4057AEE2-B28A-C682-8162-B172E40F14A2}"/>
              </a:ext>
            </a:extLst>
          </p:cNvPr>
          <p:cNvSpPr/>
          <p:nvPr/>
        </p:nvSpPr>
        <p:spPr>
          <a:xfrm rot="5400000">
            <a:off x="9729752" y="4891048"/>
            <a:ext cx="645648" cy="47422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31636B68-7BB9-425E-FDAB-3841B213A598}"/>
              </a:ext>
            </a:extLst>
          </p:cNvPr>
          <p:cNvSpPr txBox="1"/>
          <p:nvPr/>
        </p:nvSpPr>
        <p:spPr>
          <a:xfrm>
            <a:off x="0" y="4132212"/>
            <a:ext cx="2453767" cy="861774"/>
          </a:xfrm>
          <a:prstGeom prst="rect">
            <a:avLst/>
          </a:prstGeom>
          <a:noFill/>
        </p:spPr>
        <p:txBody>
          <a:bodyPr wrap="square" rtlCol="0">
            <a:spAutoFit/>
          </a:bodyPr>
          <a:lstStyle/>
          <a:p>
            <a:r>
              <a:rPr lang="fr-FR" b="1" dirty="0">
                <a:solidFill>
                  <a:schemeClr val="bg1"/>
                </a:solidFill>
                <a:latin typeface="Nirmala UI" panose="020B0502040204020203" pitchFamily="34" charset="0"/>
                <a:cs typeface="Nirmala UI" panose="020B0502040204020203" pitchFamily="34" charset="0"/>
              </a:rPr>
              <a:t> RAPPEL</a:t>
            </a:r>
          </a:p>
          <a:p>
            <a:r>
              <a:rPr lang="fr-FR" b="1" dirty="0">
                <a:solidFill>
                  <a:srgbClr val="002060"/>
                </a:solidFill>
                <a:latin typeface="Nirmala UI" panose="020B0502040204020203" pitchFamily="34" charset="0"/>
                <a:cs typeface="Nirmala UI" panose="020B0502040204020203" pitchFamily="34" charset="0"/>
              </a:rPr>
              <a:t> </a:t>
            </a:r>
            <a:r>
              <a:rPr lang="fr-FR" sz="3200" b="1" dirty="0">
                <a:solidFill>
                  <a:srgbClr val="002060"/>
                </a:solidFill>
                <a:latin typeface="Nirmala UI" panose="020B0502040204020203" pitchFamily="34" charset="0"/>
                <a:cs typeface="Nirmala UI" panose="020B0502040204020203" pitchFamily="34" charset="0"/>
              </a:rPr>
              <a:t>STRATEGIE</a:t>
            </a:r>
            <a:r>
              <a:rPr lang="fr-FR" sz="2400" b="1" dirty="0">
                <a:solidFill>
                  <a:srgbClr val="002060"/>
                </a:solidFill>
                <a:latin typeface="Nirmala UI" panose="020B0502040204020203" pitchFamily="34" charset="0"/>
                <a:cs typeface="Nirmala UI" panose="020B0502040204020203" pitchFamily="34" charset="0"/>
              </a:rPr>
              <a:t>  </a:t>
            </a:r>
            <a:endParaRPr lang="fr-FR" b="1" dirty="0">
              <a:solidFill>
                <a:srgbClr val="002060"/>
              </a:solidFill>
              <a:latin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26716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Cravate rouge avec costume bleu formel">
            <a:extLst>
              <a:ext uri="{FF2B5EF4-FFF2-40B4-BE49-F238E27FC236}">
                <a16:creationId xmlns:a16="http://schemas.microsoft.com/office/drawing/2014/main" id="{F50E1726-C82D-5988-ED1E-767E37DC8F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
            <a:ext cx="2577330" cy="6858000"/>
          </a:xfrm>
          <a:prstGeom prst="rect">
            <a:avLst/>
          </a:prstGeom>
        </p:spPr>
      </p:pic>
      <p:sp>
        <p:nvSpPr>
          <p:cNvPr id="21" name="Rectangle 20">
            <a:extLst>
              <a:ext uri="{FF2B5EF4-FFF2-40B4-BE49-F238E27FC236}">
                <a16:creationId xmlns:a16="http://schemas.microsoft.com/office/drawing/2014/main" id="{7AD5FFDB-A88D-8AFA-4E03-E71C89500290}"/>
              </a:ext>
            </a:extLst>
          </p:cNvPr>
          <p:cNvSpPr/>
          <p:nvPr/>
        </p:nvSpPr>
        <p:spPr>
          <a:xfrm>
            <a:off x="4110" y="0"/>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8" name="Groupe 27">
            <a:extLst>
              <a:ext uri="{FF2B5EF4-FFF2-40B4-BE49-F238E27FC236}">
                <a16:creationId xmlns:a16="http://schemas.microsoft.com/office/drawing/2014/main" id="{93872F13-1E3B-3936-DC20-DE5DEB102727}"/>
              </a:ext>
            </a:extLst>
          </p:cNvPr>
          <p:cNvGrpSpPr/>
          <p:nvPr/>
        </p:nvGrpSpPr>
        <p:grpSpPr>
          <a:xfrm>
            <a:off x="52106" y="63010"/>
            <a:ext cx="2473118" cy="1569660"/>
            <a:chOff x="3347314" y="1277622"/>
            <a:chExt cx="3103482" cy="1957865"/>
          </a:xfrm>
        </p:grpSpPr>
        <p:sp>
          <p:nvSpPr>
            <p:cNvPr id="30" name="Ellipse 29">
              <a:extLst>
                <a:ext uri="{FF2B5EF4-FFF2-40B4-BE49-F238E27FC236}">
                  <a16:creationId xmlns:a16="http://schemas.microsoft.com/office/drawing/2014/main" id="{02671331-34D9-1EFA-8A54-3DDB6CC8CCC4}"/>
                </a:ext>
              </a:extLst>
            </p:cNvPr>
            <p:cNvSpPr/>
            <p:nvPr/>
          </p:nvSpPr>
          <p:spPr>
            <a:xfrm>
              <a:off x="3347314" y="1277622"/>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32" name="Graphique 31" descr="Homme sirène avec un remplissage uni">
              <a:extLst>
                <a:ext uri="{FF2B5EF4-FFF2-40B4-BE49-F238E27FC236}">
                  <a16:creationId xmlns:a16="http://schemas.microsoft.com/office/drawing/2014/main" id="{6E60E8FA-16CF-21C1-CB13-BB3DE2909FE3}"/>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5636" b="22811"/>
            <a:stretch/>
          </p:blipFill>
          <p:spPr>
            <a:xfrm>
              <a:off x="4751360" y="2286263"/>
              <a:ext cx="515868" cy="732468"/>
            </a:xfrm>
            <a:prstGeom prst="rect">
              <a:avLst/>
            </a:prstGeom>
          </p:spPr>
        </p:pic>
      </p:grpSp>
      <p:sp>
        <p:nvSpPr>
          <p:cNvPr id="23" name="ZoneTexte 22">
            <a:extLst>
              <a:ext uri="{FF2B5EF4-FFF2-40B4-BE49-F238E27FC236}">
                <a16:creationId xmlns:a16="http://schemas.microsoft.com/office/drawing/2014/main" id="{0AB0F110-A28E-C3C2-33C3-2C7E9FB5ADBE}"/>
              </a:ext>
            </a:extLst>
          </p:cNvPr>
          <p:cNvSpPr txBox="1"/>
          <p:nvPr/>
        </p:nvSpPr>
        <p:spPr>
          <a:xfrm>
            <a:off x="2783699" y="226846"/>
            <a:ext cx="9356195" cy="1508105"/>
          </a:xfrm>
          <a:prstGeom prst="rect">
            <a:avLst/>
          </a:prstGeom>
          <a:solidFill>
            <a:schemeClr val="accent6">
              <a:lumMod val="20000"/>
              <a:lumOff val="80000"/>
            </a:schemeClr>
          </a:solidFill>
          <a:ln>
            <a:solidFill>
              <a:schemeClr val="accent1"/>
            </a:solidFill>
          </a:ln>
          <a:effectLst>
            <a:softEdge rad="0"/>
          </a:effectLst>
        </p:spPr>
        <p:txBody>
          <a:bodyPr wrap="square" rtlCol="0">
            <a:spAutoFit/>
          </a:bodyPr>
          <a:lstStyle/>
          <a:p>
            <a:r>
              <a:rPr lang="fr-FR" sz="2000" b="1" dirty="0"/>
              <a:t>DIFFUSION DE SUPPORTS RÉDACTIONNELS RENFORCÉE</a:t>
            </a:r>
          </a:p>
          <a:p>
            <a:endParaRPr lang="fr-FR" dirty="0"/>
          </a:p>
          <a:p>
            <a:r>
              <a:rPr lang="fr-FR" dirty="0"/>
              <a:t>Une diffusion plus régulière des supports rédactionnels d’actualité et de bilan </a:t>
            </a:r>
            <a:r>
              <a:rPr lang="fr-FR" b="1" dirty="0"/>
              <a:t>CLE/SMEGREG/SAGE </a:t>
            </a:r>
            <a:r>
              <a:rPr lang="fr-FR" dirty="0"/>
              <a:t>pour relayer les informations essentielles et impliquer les élus en s’appuyant sur leurs réseaux et leurs outils de communication</a:t>
            </a:r>
          </a:p>
        </p:txBody>
      </p:sp>
      <p:sp>
        <p:nvSpPr>
          <p:cNvPr id="25" name="Espace réservé du contenu 2">
            <a:extLst>
              <a:ext uri="{FF2B5EF4-FFF2-40B4-BE49-F238E27FC236}">
                <a16:creationId xmlns:a16="http://schemas.microsoft.com/office/drawing/2014/main" id="{5B763880-061D-EF7F-62BF-DF56B414F2D8}"/>
              </a:ext>
            </a:extLst>
          </p:cNvPr>
          <p:cNvSpPr>
            <a:spLocks noGrp="1"/>
          </p:cNvSpPr>
          <p:nvPr>
            <p:ph idx="1"/>
          </p:nvPr>
        </p:nvSpPr>
        <p:spPr>
          <a:xfrm>
            <a:off x="2703874" y="2118103"/>
            <a:ext cx="5583924" cy="4641815"/>
          </a:xfrm>
        </p:spPr>
        <p:txBody>
          <a:bodyPr>
            <a:normAutofit fontScale="55000" lnSpcReduction="20000"/>
          </a:bodyPr>
          <a:lstStyle/>
          <a:p>
            <a:pPr marL="0" indent="0">
              <a:buNone/>
            </a:pPr>
            <a:endParaRPr lang="fr-FR" sz="1400" dirty="0"/>
          </a:p>
          <a:p>
            <a:r>
              <a:rPr lang="fr-FR" sz="3800" b="1" dirty="0">
                <a:solidFill>
                  <a:srgbClr val="00B050"/>
                </a:solidFill>
              </a:rPr>
              <a:t>LA LETTRE </a:t>
            </a:r>
            <a:r>
              <a:rPr lang="fr-FR" sz="3800" dirty="0">
                <a:solidFill>
                  <a:srgbClr val="00B050"/>
                </a:solidFill>
              </a:rPr>
              <a:t>DES NAPPES PROFONDES (infolettre)</a:t>
            </a:r>
          </a:p>
          <a:p>
            <a:pPr marL="0" indent="0">
              <a:buNone/>
            </a:pPr>
            <a:endParaRPr lang="fr-FR" sz="1800" b="1" dirty="0">
              <a:solidFill>
                <a:srgbClr val="00B050"/>
              </a:solidFill>
            </a:endParaRPr>
          </a:p>
          <a:p>
            <a:pPr lvl="1"/>
            <a:r>
              <a:rPr lang="fr-FR" sz="3300" b="1" dirty="0"/>
              <a:t>Une diffusion accrue : </a:t>
            </a:r>
            <a:r>
              <a:rPr lang="fr-FR" sz="3300" b="1" dirty="0">
                <a:solidFill>
                  <a:srgbClr val="0070C0"/>
                </a:solidFill>
              </a:rPr>
              <a:t>9 lettres diffusées </a:t>
            </a:r>
            <a:r>
              <a:rPr lang="fr-FR" sz="3300" dirty="0">
                <a:solidFill>
                  <a:srgbClr val="0070C0"/>
                </a:solidFill>
              </a:rPr>
              <a:t>entre</a:t>
            </a:r>
            <a:r>
              <a:rPr lang="fr-FR" sz="3300" b="1" dirty="0">
                <a:solidFill>
                  <a:srgbClr val="0070C0"/>
                </a:solidFill>
              </a:rPr>
              <a:t> 2022 et 2024 </a:t>
            </a:r>
            <a:r>
              <a:rPr lang="fr-FR" sz="3300" dirty="0"/>
              <a:t>(vs 7 lettres diffusées entre 2015 et 2021) </a:t>
            </a:r>
          </a:p>
          <a:p>
            <a:pPr lvl="1"/>
            <a:r>
              <a:rPr lang="fr-FR" sz="3300" dirty="0"/>
              <a:t>3602 abonnés</a:t>
            </a:r>
          </a:p>
          <a:p>
            <a:pPr marL="457200" lvl="1" indent="0">
              <a:buNone/>
            </a:pPr>
            <a:endParaRPr lang="fr-FR" sz="3300" dirty="0"/>
          </a:p>
          <a:p>
            <a:pPr marL="457200" lvl="1" indent="0">
              <a:buNone/>
            </a:pPr>
            <a:endParaRPr lang="fr-FR" sz="3300" dirty="0"/>
          </a:p>
          <a:p>
            <a:pPr marL="457200" lvl="1" indent="0">
              <a:buNone/>
            </a:pPr>
            <a:endParaRPr lang="fr-FR" sz="3300" dirty="0"/>
          </a:p>
          <a:p>
            <a:pPr lvl="1"/>
            <a:r>
              <a:rPr lang="fr-FR" sz="3300" dirty="0"/>
              <a:t>un contenu allégé : </a:t>
            </a:r>
            <a:r>
              <a:rPr lang="fr-FR" sz="3300" b="1" dirty="0"/>
              <a:t>5 à 6 articles d’actualités récentes</a:t>
            </a:r>
          </a:p>
          <a:p>
            <a:pPr lvl="1"/>
            <a:r>
              <a:rPr lang="fr-FR" sz="3300" b="1" dirty="0"/>
              <a:t>des interviews d’acteurs locaux et nationaux </a:t>
            </a:r>
            <a:r>
              <a:rPr lang="fr-FR" sz="3300" dirty="0"/>
              <a:t>via</a:t>
            </a:r>
            <a:r>
              <a:rPr lang="fr-FR" sz="3300" b="1" dirty="0"/>
              <a:t> éditos, 3 questions à, paroles d’expert </a:t>
            </a:r>
          </a:p>
          <a:p>
            <a:pPr lvl="1"/>
            <a:r>
              <a:rPr lang="fr-FR" sz="3300" dirty="0"/>
              <a:t>renvoi sur le site web pour article complet et chaque article intégré dans le nouveau site depuis 1</a:t>
            </a:r>
            <a:r>
              <a:rPr lang="fr-FR" sz="3300" baseline="30000" dirty="0"/>
              <a:t>re</a:t>
            </a:r>
            <a:r>
              <a:rPr lang="fr-FR" sz="3300" dirty="0"/>
              <a:t> lettre</a:t>
            </a:r>
          </a:p>
          <a:p>
            <a:pPr lvl="1"/>
            <a:r>
              <a:rPr lang="fr-FR" sz="3300" dirty="0"/>
              <a:t>Un graphisme revisité dès le prochain numéro (17) </a:t>
            </a:r>
            <a:endParaRPr lang="fr-FR" sz="1800" b="1" dirty="0"/>
          </a:p>
          <a:p>
            <a:endParaRPr lang="fr-FR" sz="1400" b="1" dirty="0"/>
          </a:p>
        </p:txBody>
      </p:sp>
      <p:cxnSp>
        <p:nvCxnSpPr>
          <p:cNvPr id="33" name="Connecteur droit 32">
            <a:extLst>
              <a:ext uri="{FF2B5EF4-FFF2-40B4-BE49-F238E27FC236}">
                <a16:creationId xmlns:a16="http://schemas.microsoft.com/office/drawing/2014/main" id="{BF299D97-A56A-E3AE-B040-28CF3FEBD614}"/>
              </a:ext>
            </a:extLst>
          </p:cNvPr>
          <p:cNvCxnSpPr>
            <a:cxnSpLocks/>
          </p:cNvCxnSpPr>
          <p:nvPr/>
        </p:nvCxnSpPr>
        <p:spPr>
          <a:xfrm>
            <a:off x="2584136" y="2645966"/>
            <a:ext cx="492128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AEA6EBE9-097E-A9BE-27E8-03A3C140EF98}"/>
              </a:ext>
            </a:extLst>
          </p:cNvPr>
          <p:cNvSpPr txBox="1"/>
          <p:nvPr/>
        </p:nvSpPr>
        <p:spPr>
          <a:xfrm>
            <a:off x="-4109" y="2576303"/>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 REALISEE</a:t>
            </a:r>
          </a:p>
        </p:txBody>
      </p:sp>
      <p:pic>
        <p:nvPicPr>
          <p:cNvPr id="3" name="Image 2">
            <a:extLst>
              <a:ext uri="{FF2B5EF4-FFF2-40B4-BE49-F238E27FC236}">
                <a16:creationId xmlns:a16="http://schemas.microsoft.com/office/drawing/2014/main" id="{B48F1561-9FE5-0B55-2773-9FD551DD5FFE}"/>
              </a:ext>
            </a:extLst>
          </p:cNvPr>
          <p:cNvPicPr>
            <a:picLocks noChangeAspect="1"/>
          </p:cNvPicPr>
          <p:nvPr/>
        </p:nvPicPr>
        <p:blipFill>
          <a:blip r:embed="rId5"/>
          <a:stretch>
            <a:fillRect/>
          </a:stretch>
        </p:blipFill>
        <p:spPr>
          <a:xfrm>
            <a:off x="864408" y="5854170"/>
            <a:ext cx="702378" cy="705873"/>
          </a:xfrm>
          <a:prstGeom prst="rect">
            <a:avLst/>
          </a:prstGeom>
        </p:spPr>
      </p:pic>
      <p:sp>
        <p:nvSpPr>
          <p:cNvPr id="4" name="ZoneTexte 3">
            <a:extLst>
              <a:ext uri="{FF2B5EF4-FFF2-40B4-BE49-F238E27FC236}">
                <a16:creationId xmlns:a16="http://schemas.microsoft.com/office/drawing/2014/main" id="{CD73A043-485B-66E4-1088-C044547B5EAF}"/>
              </a:ext>
            </a:extLst>
          </p:cNvPr>
          <p:cNvSpPr txBox="1"/>
          <p:nvPr/>
        </p:nvSpPr>
        <p:spPr>
          <a:xfrm>
            <a:off x="72856" y="5101972"/>
            <a:ext cx="2458112" cy="400110"/>
          </a:xfrm>
          <a:prstGeom prst="rect">
            <a:avLst/>
          </a:prstGeom>
          <a:noFill/>
        </p:spPr>
        <p:txBody>
          <a:bodyPr wrap="square" rtlCol="0">
            <a:spAutoFit/>
          </a:bodyPr>
          <a:lstStyle/>
          <a:p>
            <a:pPr algn="r"/>
            <a:r>
              <a:rPr lang="fr-FR" sz="2000" b="1" dirty="0">
                <a:solidFill>
                  <a:srgbClr val="002060"/>
                </a:solidFill>
                <a:latin typeface="Nirmala UI" panose="020B0502040204020203" pitchFamily="34" charset="0"/>
                <a:cs typeface="Nirmala UI" panose="020B0502040204020203" pitchFamily="34" charset="0"/>
              </a:rPr>
              <a:t>INTENSIFIEES</a:t>
            </a:r>
          </a:p>
        </p:txBody>
      </p:sp>
      <p:cxnSp>
        <p:nvCxnSpPr>
          <p:cNvPr id="5" name="Connecteur droit 4">
            <a:extLst>
              <a:ext uri="{FF2B5EF4-FFF2-40B4-BE49-F238E27FC236}">
                <a16:creationId xmlns:a16="http://schemas.microsoft.com/office/drawing/2014/main" id="{4D9E7C0C-2D00-64F4-2CFA-58CFB946C01A}"/>
              </a:ext>
            </a:extLst>
          </p:cNvPr>
          <p:cNvCxnSpPr>
            <a:cxnSpLocks/>
          </p:cNvCxnSpPr>
          <p:nvPr/>
        </p:nvCxnSpPr>
        <p:spPr>
          <a:xfrm>
            <a:off x="187211" y="5532656"/>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86D87A24-3D8C-A2D3-7561-669D8AD651C8}"/>
              </a:ext>
            </a:extLst>
          </p:cNvPr>
          <p:cNvSpPr txBox="1"/>
          <p:nvPr/>
        </p:nvSpPr>
        <p:spPr>
          <a:xfrm>
            <a:off x="62661" y="4532534"/>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 DES PUBLICATIONS</a:t>
            </a:r>
          </a:p>
        </p:txBody>
      </p:sp>
      <p:pic>
        <p:nvPicPr>
          <p:cNvPr id="8" name="Image 7" descr="Une image contenant texte, Visage humain, personne, journal&#10;&#10;Description générée automatiquement">
            <a:extLst>
              <a:ext uri="{FF2B5EF4-FFF2-40B4-BE49-F238E27FC236}">
                <a16:creationId xmlns:a16="http://schemas.microsoft.com/office/drawing/2014/main" id="{75A1BD18-E721-4779-9DFB-F014D3CB98E5}"/>
              </a:ext>
            </a:extLst>
          </p:cNvPr>
          <p:cNvPicPr>
            <a:picLocks noChangeAspect="1"/>
          </p:cNvPicPr>
          <p:nvPr/>
        </p:nvPicPr>
        <p:blipFill>
          <a:blip r:embed="rId6"/>
          <a:stretch>
            <a:fillRect/>
          </a:stretch>
        </p:blipFill>
        <p:spPr>
          <a:xfrm>
            <a:off x="9657990" y="3393155"/>
            <a:ext cx="1196909" cy="3163523"/>
          </a:xfrm>
          <a:prstGeom prst="rect">
            <a:avLst/>
          </a:prstGeom>
        </p:spPr>
      </p:pic>
      <p:pic>
        <p:nvPicPr>
          <p:cNvPr id="10" name="Image 9" descr="Une image contenant texte, Visage humain, lettre, personne&#10;&#10;Description générée automatiquement">
            <a:extLst>
              <a:ext uri="{FF2B5EF4-FFF2-40B4-BE49-F238E27FC236}">
                <a16:creationId xmlns:a16="http://schemas.microsoft.com/office/drawing/2014/main" id="{4FA3E808-9700-279E-97AB-DECC8C97D974}"/>
              </a:ext>
            </a:extLst>
          </p:cNvPr>
          <p:cNvPicPr>
            <a:picLocks noChangeAspect="1"/>
          </p:cNvPicPr>
          <p:nvPr/>
        </p:nvPicPr>
        <p:blipFill>
          <a:blip r:embed="rId7"/>
          <a:stretch>
            <a:fillRect/>
          </a:stretch>
        </p:blipFill>
        <p:spPr>
          <a:xfrm>
            <a:off x="8287798" y="3387859"/>
            <a:ext cx="1234110" cy="3038996"/>
          </a:xfrm>
          <a:prstGeom prst="rect">
            <a:avLst/>
          </a:prstGeom>
        </p:spPr>
      </p:pic>
      <p:pic>
        <p:nvPicPr>
          <p:cNvPr id="12" name="Image 11" descr="Une image contenant texte, lettre, capture d’écran, journal&#10;&#10;Description générée automatiquement">
            <a:extLst>
              <a:ext uri="{FF2B5EF4-FFF2-40B4-BE49-F238E27FC236}">
                <a16:creationId xmlns:a16="http://schemas.microsoft.com/office/drawing/2014/main" id="{1ADAAE34-6933-35E7-21B9-50A6B3E37002}"/>
              </a:ext>
            </a:extLst>
          </p:cNvPr>
          <p:cNvPicPr>
            <a:picLocks noChangeAspect="1"/>
          </p:cNvPicPr>
          <p:nvPr/>
        </p:nvPicPr>
        <p:blipFill>
          <a:blip r:embed="rId8"/>
          <a:stretch>
            <a:fillRect/>
          </a:stretch>
        </p:blipFill>
        <p:spPr>
          <a:xfrm>
            <a:off x="10990982" y="3393155"/>
            <a:ext cx="1196908" cy="2986643"/>
          </a:xfrm>
          <a:prstGeom prst="rect">
            <a:avLst/>
          </a:prstGeom>
        </p:spPr>
      </p:pic>
    </p:spTree>
    <p:extLst>
      <p:ext uri="{BB962C8B-B14F-4D97-AF65-F5344CB8AC3E}">
        <p14:creationId xmlns:p14="http://schemas.microsoft.com/office/powerpoint/2010/main" val="3247484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Cravate rouge avec costume bleu formel">
            <a:extLst>
              <a:ext uri="{FF2B5EF4-FFF2-40B4-BE49-F238E27FC236}">
                <a16:creationId xmlns:a16="http://schemas.microsoft.com/office/drawing/2014/main" id="{F50E1726-C82D-5988-ED1E-767E37DC8F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
            <a:ext cx="2577330" cy="6858000"/>
          </a:xfrm>
          <a:prstGeom prst="rect">
            <a:avLst/>
          </a:prstGeom>
        </p:spPr>
      </p:pic>
      <p:sp>
        <p:nvSpPr>
          <p:cNvPr id="21" name="Rectangle 20">
            <a:extLst>
              <a:ext uri="{FF2B5EF4-FFF2-40B4-BE49-F238E27FC236}">
                <a16:creationId xmlns:a16="http://schemas.microsoft.com/office/drawing/2014/main" id="{7AD5FFDB-A88D-8AFA-4E03-E71C89500290}"/>
              </a:ext>
            </a:extLst>
          </p:cNvPr>
          <p:cNvSpPr/>
          <p:nvPr/>
        </p:nvSpPr>
        <p:spPr>
          <a:xfrm>
            <a:off x="4110" y="6"/>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8" name="Groupe 27">
            <a:extLst>
              <a:ext uri="{FF2B5EF4-FFF2-40B4-BE49-F238E27FC236}">
                <a16:creationId xmlns:a16="http://schemas.microsoft.com/office/drawing/2014/main" id="{93872F13-1E3B-3936-DC20-DE5DEB102727}"/>
              </a:ext>
            </a:extLst>
          </p:cNvPr>
          <p:cNvGrpSpPr/>
          <p:nvPr/>
        </p:nvGrpSpPr>
        <p:grpSpPr>
          <a:xfrm>
            <a:off x="52106" y="61057"/>
            <a:ext cx="2473118" cy="1569660"/>
            <a:chOff x="3421238" y="1226297"/>
            <a:chExt cx="3103482" cy="1957865"/>
          </a:xfrm>
        </p:grpSpPr>
        <p:sp>
          <p:nvSpPr>
            <p:cNvPr id="30" name="Ellipse 29">
              <a:extLst>
                <a:ext uri="{FF2B5EF4-FFF2-40B4-BE49-F238E27FC236}">
                  <a16:creationId xmlns:a16="http://schemas.microsoft.com/office/drawing/2014/main" id="{02671331-34D9-1EFA-8A54-3DDB6CC8CCC4}"/>
                </a:ext>
              </a:extLst>
            </p:cNvPr>
            <p:cNvSpPr/>
            <p:nvPr/>
          </p:nvSpPr>
          <p:spPr>
            <a:xfrm>
              <a:off x="3421238" y="1226297"/>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32" name="Graphique 31" descr="Homme sirène avec un remplissage uni">
              <a:extLst>
                <a:ext uri="{FF2B5EF4-FFF2-40B4-BE49-F238E27FC236}">
                  <a16:creationId xmlns:a16="http://schemas.microsoft.com/office/drawing/2014/main" id="{6E60E8FA-16CF-21C1-CB13-BB3DE2909FE3}"/>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5636" b="22811"/>
            <a:stretch/>
          </p:blipFill>
          <p:spPr>
            <a:xfrm>
              <a:off x="4751360" y="2286263"/>
              <a:ext cx="515868" cy="732468"/>
            </a:xfrm>
            <a:prstGeom prst="rect">
              <a:avLst/>
            </a:prstGeom>
          </p:spPr>
        </p:pic>
      </p:grpSp>
      <p:sp>
        <p:nvSpPr>
          <p:cNvPr id="25" name="Espace réservé du contenu 2">
            <a:extLst>
              <a:ext uri="{FF2B5EF4-FFF2-40B4-BE49-F238E27FC236}">
                <a16:creationId xmlns:a16="http://schemas.microsoft.com/office/drawing/2014/main" id="{5B763880-061D-EF7F-62BF-DF56B414F2D8}"/>
              </a:ext>
            </a:extLst>
          </p:cNvPr>
          <p:cNvSpPr>
            <a:spLocks noGrp="1"/>
          </p:cNvSpPr>
          <p:nvPr>
            <p:ph idx="1"/>
          </p:nvPr>
        </p:nvSpPr>
        <p:spPr>
          <a:xfrm>
            <a:off x="2767232" y="398616"/>
            <a:ext cx="8845387" cy="3483368"/>
          </a:xfrm>
        </p:spPr>
        <p:txBody>
          <a:bodyPr>
            <a:normAutofit fontScale="92500" lnSpcReduction="20000"/>
          </a:bodyPr>
          <a:lstStyle/>
          <a:p>
            <a:pPr marL="0" indent="0">
              <a:buNone/>
            </a:pPr>
            <a:endParaRPr lang="fr-FR" sz="1400" dirty="0"/>
          </a:p>
          <a:p>
            <a:r>
              <a:rPr lang="fr-FR" sz="1900" b="1" dirty="0">
                <a:solidFill>
                  <a:srgbClr val="00B050"/>
                </a:solidFill>
              </a:rPr>
              <a:t>RAPPORT D’ACTIVITÉS ANNUEL</a:t>
            </a:r>
          </a:p>
          <a:p>
            <a:endParaRPr lang="fr-FR" sz="1800" b="1" dirty="0"/>
          </a:p>
          <a:p>
            <a:pPr lvl="1"/>
            <a:r>
              <a:rPr lang="fr-FR" sz="1900" b="1" dirty="0">
                <a:solidFill>
                  <a:srgbClr val="0070C0"/>
                </a:solidFill>
              </a:rPr>
              <a:t>Une diffusion élargie </a:t>
            </a:r>
            <a:r>
              <a:rPr lang="fr-FR" sz="1900" b="1" dirty="0"/>
              <a:t>: </a:t>
            </a:r>
            <a:r>
              <a:rPr lang="fr-FR" sz="1900" dirty="0"/>
              <a:t>diffusé en version papier et numérique, le rapport d’activité est :</a:t>
            </a:r>
          </a:p>
          <a:p>
            <a:pPr lvl="2"/>
            <a:r>
              <a:rPr lang="fr-FR" sz="1900" dirty="0"/>
              <a:t>envoyé par mail à tout le réseau du SMEGREG / CLE</a:t>
            </a:r>
          </a:p>
          <a:p>
            <a:pPr lvl="2"/>
            <a:r>
              <a:rPr lang="fr-FR" sz="1900" dirty="0"/>
              <a:t>accessible sur le site web smegreg.org</a:t>
            </a:r>
          </a:p>
          <a:p>
            <a:pPr lvl="2"/>
            <a:r>
              <a:rPr lang="fr-FR" sz="1900" dirty="0"/>
              <a:t>diffusé sur la page LinkedIn SMEGREG</a:t>
            </a:r>
          </a:p>
          <a:p>
            <a:pPr lvl="2"/>
            <a:endParaRPr lang="fr-FR" sz="1900" dirty="0"/>
          </a:p>
          <a:p>
            <a:pPr lvl="1"/>
            <a:r>
              <a:rPr lang="fr-FR" sz="1900" dirty="0">
                <a:solidFill>
                  <a:srgbClr val="0070C0"/>
                </a:solidFill>
              </a:rPr>
              <a:t>Une </a:t>
            </a:r>
            <a:r>
              <a:rPr lang="fr-FR" sz="1900" b="1" dirty="0">
                <a:solidFill>
                  <a:srgbClr val="0070C0"/>
                </a:solidFill>
              </a:rPr>
              <a:t>structure revisitée </a:t>
            </a:r>
            <a:r>
              <a:rPr lang="fr-FR" sz="1900" dirty="0"/>
              <a:t>: un contenu synthétisé et organisé par rubrique pour une consultation plus accessible</a:t>
            </a:r>
          </a:p>
          <a:p>
            <a:pPr lvl="1"/>
            <a:endParaRPr lang="fr-FR" sz="1900" b="1" dirty="0"/>
          </a:p>
          <a:p>
            <a:pPr lvl="1">
              <a:buClr>
                <a:srgbClr val="0070C0"/>
              </a:buClr>
            </a:pPr>
            <a:r>
              <a:rPr lang="fr-FR" sz="1900" dirty="0"/>
              <a:t>Des </a:t>
            </a:r>
            <a:r>
              <a:rPr lang="fr-FR" sz="1900" b="1" dirty="0">
                <a:solidFill>
                  <a:srgbClr val="0070C0"/>
                </a:solidFill>
              </a:rPr>
              <a:t>renvois vers des contenus web externes </a:t>
            </a:r>
            <a:r>
              <a:rPr lang="fr-FR" sz="1900" dirty="0"/>
              <a:t>(vidéos, articles…) pour aller plus loin</a:t>
            </a:r>
          </a:p>
          <a:p>
            <a:pPr lvl="1"/>
            <a:endParaRPr lang="fr-FR" sz="1800" dirty="0"/>
          </a:p>
          <a:p>
            <a:pPr lvl="1"/>
            <a:endParaRPr lang="fr-FR" sz="1800" dirty="0"/>
          </a:p>
          <a:p>
            <a:endParaRPr lang="fr-FR" sz="1800" b="1" dirty="0"/>
          </a:p>
          <a:p>
            <a:endParaRPr lang="fr-FR" sz="1800" b="1" dirty="0"/>
          </a:p>
          <a:p>
            <a:endParaRPr lang="fr-FR" sz="1400" b="1" dirty="0"/>
          </a:p>
        </p:txBody>
      </p:sp>
      <p:cxnSp>
        <p:nvCxnSpPr>
          <p:cNvPr id="33" name="Connecteur droit 32">
            <a:extLst>
              <a:ext uri="{FF2B5EF4-FFF2-40B4-BE49-F238E27FC236}">
                <a16:creationId xmlns:a16="http://schemas.microsoft.com/office/drawing/2014/main" id="{BF299D97-A56A-E3AE-B040-28CF3FEBD614}"/>
              </a:ext>
            </a:extLst>
          </p:cNvPr>
          <p:cNvCxnSpPr>
            <a:cxnSpLocks/>
          </p:cNvCxnSpPr>
          <p:nvPr/>
        </p:nvCxnSpPr>
        <p:spPr>
          <a:xfrm>
            <a:off x="2573938" y="1015062"/>
            <a:ext cx="343389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8450580F-432A-4AF2-D09C-5DBE84BCE616}"/>
              </a:ext>
            </a:extLst>
          </p:cNvPr>
          <p:cNvCxnSpPr>
            <a:cxnSpLocks/>
          </p:cNvCxnSpPr>
          <p:nvPr/>
        </p:nvCxnSpPr>
        <p:spPr>
          <a:xfrm>
            <a:off x="2573941" y="5528535"/>
            <a:ext cx="355263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B48F1561-9FE5-0B55-2773-9FD551DD5FFE}"/>
              </a:ext>
            </a:extLst>
          </p:cNvPr>
          <p:cNvPicPr>
            <a:picLocks noChangeAspect="1"/>
          </p:cNvPicPr>
          <p:nvPr/>
        </p:nvPicPr>
        <p:blipFill>
          <a:blip r:embed="rId5"/>
          <a:stretch>
            <a:fillRect/>
          </a:stretch>
        </p:blipFill>
        <p:spPr>
          <a:xfrm>
            <a:off x="864408" y="5854176"/>
            <a:ext cx="702378" cy="705873"/>
          </a:xfrm>
          <a:prstGeom prst="rect">
            <a:avLst/>
          </a:prstGeom>
        </p:spPr>
      </p:pic>
      <p:sp>
        <p:nvSpPr>
          <p:cNvPr id="4" name="ZoneTexte 3">
            <a:extLst>
              <a:ext uri="{FF2B5EF4-FFF2-40B4-BE49-F238E27FC236}">
                <a16:creationId xmlns:a16="http://schemas.microsoft.com/office/drawing/2014/main" id="{CD73A043-485B-66E4-1088-C044547B5EAF}"/>
              </a:ext>
            </a:extLst>
          </p:cNvPr>
          <p:cNvSpPr txBox="1"/>
          <p:nvPr/>
        </p:nvSpPr>
        <p:spPr>
          <a:xfrm>
            <a:off x="126021" y="5101978"/>
            <a:ext cx="2458112" cy="400110"/>
          </a:xfrm>
          <a:prstGeom prst="rect">
            <a:avLst/>
          </a:prstGeom>
          <a:noFill/>
        </p:spPr>
        <p:txBody>
          <a:bodyPr wrap="square" rtlCol="0">
            <a:spAutoFit/>
          </a:bodyPr>
          <a:lstStyle/>
          <a:p>
            <a:pPr algn="r"/>
            <a:r>
              <a:rPr lang="fr-FR" sz="2000" b="1" dirty="0">
                <a:solidFill>
                  <a:srgbClr val="002060"/>
                </a:solidFill>
                <a:latin typeface="Nirmala UI" panose="020B0502040204020203" pitchFamily="34" charset="0"/>
                <a:cs typeface="Nirmala UI" panose="020B0502040204020203" pitchFamily="34" charset="0"/>
              </a:rPr>
              <a:t>INTENSIFIEES</a:t>
            </a:r>
          </a:p>
        </p:txBody>
      </p:sp>
      <p:cxnSp>
        <p:nvCxnSpPr>
          <p:cNvPr id="5" name="Connecteur droit 4">
            <a:extLst>
              <a:ext uri="{FF2B5EF4-FFF2-40B4-BE49-F238E27FC236}">
                <a16:creationId xmlns:a16="http://schemas.microsoft.com/office/drawing/2014/main" id="{4D9E7C0C-2D00-64F4-2CFA-58CFB946C01A}"/>
              </a:ext>
            </a:extLst>
          </p:cNvPr>
          <p:cNvCxnSpPr>
            <a:cxnSpLocks/>
          </p:cNvCxnSpPr>
          <p:nvPr/>
        </p:nvCxnSpPr>
        <p:spPr>
          <a:xfrm>
            <a:off x="187211" y="5532662"/>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86D87A24-3D8C-A2D3-7561-669D8AD651C8}"/>
              </a:ext>
            </a:extLst>
          </p:cNvPr>
          <p:cNvSpPr txBox="1"/>
          <p:nvPr/>
        </p:nvSpPr>
        <p:spPr>
          <a:xfrm>
            <a:off x="115826" y="4564439"/>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 DES PUBLICATIONS</a:t>
            </a:r>
          </a:p>
        </p:txBody>
      </p:sp>
      <p:pic>
        <p:nvPicPr>
          <p:cNvPr id="8" name="Image 7" descr="Une image contenant texte, journal, capture d’écran, carte&#10;&#10;Description générée automatiquement">
            <a:extLst>
              <a:ext uri="{FF2B5EF4-FFF2-40B4-BE49-F238E27FC236}">
                <a16:creationId xmlns:a16="http://schemas.microsoft.com/office/drawing/2014/main" id="{C024F251-78CA-CB5B-C56C-98F865EB14A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553492" y="3684213"/>
            <a:ext cx="2201252" cy="3146232"/>
          </a:xfrm>
          <a:prstGeom prst="rect">
            <a:avLst/>
          </a:prstGeom>
        </p:spPr>
      </p:pic>
      <p:pic>
        <p:nvPicPr>
          <p:cNvPr id="9" name="Image 8" descr="Une image contenant texte, carte, capture d’écran&#10;&#10;Description générée automatiquement">
            <a:extLst>
              <a:ext uri="{FF2B5EF4-FFF2-40B4-BE49-F238E27FC236}">
                <a16:creationId xmlns:a16="http://schemas.microsoft.com/office/drawing/2014/main" id="{54704A0A-1ADE-1BC1-AA21-C62B59BB67AE}"/>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757438" y="3807032"/>
            <a:ext cx="2123828" cy="2980995"/>
          </a:xfrm>
          <a:prstGeom prst="rect">
            <a:avLst/>
          </a:prstGeom>
        </p:spPr>
      </p:pic>
      <p:sp>
        <p:nvSpPr>
          <p:cNvPr id="13" name="ZoneTexte 12">
            <a:extLst>
              <a:ext uri="{FF2B5EF4-FFF2-40B4-BE49-F238E27FC236}">
                <a16:creationId xmlns:a16="http://schemas.microsoft.com/office/drawing/2014/main" id="{2DCCBF69-D09B-9C1B-3EF9-4DA2456B20DA}"/>
              </a:ext>
            </a:extLst>
          </p:cNvPr>
          <p:cNvSpPr txBox="1"/>
          <p:nvPr/>
        </p:nvSpPr>
        <p:spPr>
          <a:xfrm>
            <a:off x="-4109" y="2576303"/>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 REALISEE</a:t>
            </a:r>
          </a:p>
        </p:txBody>
      </p:sp>
      <p:pic>
        <p:nvPicPr>
          <p:cNvPr id="7" name="Image 6" descr="Une image contenant texte, carte, capture d’écran, graphisme&#10;&#10;Description générée automatiquement">
            <a:extLst>
              <a:ext uri="{FF2B5EF4-FFF2-40B4-BE49-F238E27FC236}">
                <a16:creationId xmlns:a16="http://schemas.microsoft.com/office/drawing/2014/main" id="{AA01D6AB-CC45-F805-B5E1-46057466B456}"/>
              </a:ext>
            </a:extLst>
          </p:cNvPr>
          <p:cNvPicPr>
            <a:picLocks noChangeAspect="1"/>
          </p:cNvPicPr>
          <p:nvPr/>
        </p:nvPicPr>
        <p:blipFill>
          <a:blip r:embed="rId8"/>
          <a:stretch>
            <a:fillRect/>
          </a:stretch>
        </p:blipFill>
        <p:spPr>
          <a:xfrm>
            <a:off x="9966502" y="3807031"/>
            <a:ext cx="2123828" cy="2980811"/>
          </a:xfrm>
          <a:prstGeom prst="rect">
            <a:avLst/>
          </a:prstGeom>
        </p:spPr>
      </p:pic>
    </p:spTree>
    <p:extLst>
      <p:ext uri="{BB962C8B-B14F-4D97-AF65-F5344CB8AC3E}">
        <p14:creationId xmlns:p14="http://schemas.microsoft.com/office/powerpoint/2010/main" val="3739382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9B20CBE-CE97-E9E3-7605-D0343FA51934}"/>
              </a:ext>
            </a:extLst>
          </p:cNvPr>
          <p:cNvSpPr txBox="1"/>
          <p:nvPr/>
        </p:nvSpPr>
        <p:spPr>
          <a:xfrm>
            <a:off x="2654590" y="3085224"/>
            <a:ext cx="9167383" cy="3216265"/>
          </a:xfrm>
          <a:prstGeom prst="rect">
            <a:avLst/>
          </a:prstGeom>
          <a:noFill/>
        </p:spPr>
        <p:txBody>
          <a:bodyPr wrap="square" rtlCol="0">
            <a:spAutoFit/>
          </a:bodyPr>
          <a:lstStyle/>
          <a:p>
            <a:pPr marL="285744" indent="-285744">
              <a:buFont typeface="Arial" panose="020B0604020202020204" pitchFamily="34" charset="0"/>
              <a:buChar char="•"/>
            </a:pPr>
            <a:r>
              <a:rPr lang="fr-FR" sz="2000" b="1" dirty="0">
                <a:solidFill>
                  <a:srgbClr val="00B050"/>
                </a:solidFill>
              </a:rPr>
              <a:t>1 SITE DEDIÉ aux NAPPES PROFONDES DE GIRONDE</a:t>
            </a:r>
          </a:p>
          <a:p>
            <a:pPr marL="742932" lvl="1" indent="-285744">
              <a:spcBef>
                <a:spcPts val="600"/>
              </a:spcBef>
              <a:buFont typeface="Arial" panose="020B0604020202020204" pitchFamily="34" charset="0"/>
              <a:buChar char="•"/>
            </a:pPr>
            <a:r>
              <a:rPr lang="fr-FR" sz="2000" b="1" dirty="0">
                <a:solidFill>
                  <a:srgbClr val="00B050"/>
                </a:solidFill>
              </a:rPr>
              <a:t>le SMEGREG et </a:t>
            </a:r>
            <a:r>
              <a:rPr lang="fr-FR" sz="2000" b="1" dirty="0">
                <a:solidFill>
                  <a:srgbClr val="0070C0"/>
                </a:solidFill>
              </a:rPr>
              <a:t>les NP de Gironde </a:t>
            </a:r>
            <a:r>
              <a:rPr lang="fr-FR" sz="2000" b="1" dirty="0">
                <a:solidFill>
                  <a:srgbClr val="00B050"/>
                </a:solidFill>
              </a:rPr>
              <a:t>/ La CLE et le SAGE </a:t>
            </a:r>
            <a:r>
              <a:rPr lang="fr-FR" sz="2000" b="1" dirty="0">
                <a:solidFill>
                  <a:srgbClr val="0070C0"/>
                </a:solidFill>
              </a:rPr>
              <a:t>des NP de Gironde </a:t>
            </a:r>
            <a:r>
              <a:rPr lang="fr-FR" sz="2000" b="1" dirty="0">
                <a:solidFill>
                  <a:srgbClr val="00B050"/>
                </a:solidFill>
              </a:rPr>
              <a:t>/ Connaitre </a:t>
            </a:r>
            <a:r>
              <a:rPr lang="fr-FR" sz="2000" b="1" dirty="0">
                <a:solidFill>
                  <a:srgbClr val="0070C0"/>
                </a:solidFill>
              </a:rPr>
              <a:t>les NP de Gironde </a:t>
            </a:r>
            <a:r>
              <a:rPr lang="fr-FR" sz="2000" b="1" dirty="0">
                <a:solidFill>
                  <a:srgbClr val="00B050"/>
                </a:solidFill>
              </a:rPr>
              <a:t>/ Vous et </a:t>
            </a:r>
            <a:r>
              <a:rPr lang="fr-FR" sz="2000" b="1" dirty="0">
                <a:solidFill>
                  <a:srgbClr val="0070C0"/>
                </a:solidFill>
              </a:rPr>
              <a:t>les NP de Gironde </a:t>
            </a:r>
            <a:r>
              <a:rPr lang="fr-FR" sz="2000" dirty="0">
                <a:solidFill>
                  <a:srgbClr val="0070C0"/>
                </a:solidFill>
              </a:rPr>
              <a:t>avec un contenu exhaustif sur le patrimoine et sa gestion</a:t>
            </a:r>
          </a:p>
          <a:p>
            <a:pPr marL="457188" lvl="1"/>
            <a:endParaRPr lang="fr-FR" sz="2000" b="1" dirty="0">
              <a:solidFill>
                <a:srgbClr val="00B050"/>
              </a:solidFill>
            </a:endParaRPr>
          </a:p>
          <a:p>
            <a:pPr marL="268288" indent="-268288">
              <a:buSzPts val="1600"/>
              <a:buFont typeface="Arial" panose="020B0604020202020204" pitchFamily="34" charset="0"/>
              <a:buChar char="•"/>
            </a:pPr>
            <a:r>
              <a:rPr lang="fr-FR" sz="2000" b="1" dirty="0">
                <a:solidFill>
                  <a:srgbClr val="00B050"/>
                </a:solidFill>
              </a:rPr>
              <a:t>1 SITE ACTUALISE &amp; D’</a:t>
            </a:r>
            <a:r>
              <a:rPr lang="en-US" sz="2000" b="1" dirty="0">
                <a:solidFill>
                  <a:srgbClr val="00B050"/>
                </a:solidFill>
                <a:latin typeface="Calibri" panose="020F0502020204030204" pitchFamily="34" charset="0"/>
              </a:rPr>
              <a:t>ACTUALITES </a:t>
            </a:r>
            <a:r>
              <a:rPr lang="en-US" sz="2000" dirty="0">
                <a:solidFill>
                  <a:srgbClr val="00B050"/>
                </a:solidFill>
                <a:latin typeface="Calibri" panose="020F0502020204030204" pitchFamily="34" charset="0"/>
              </a:rPr>
              <a:t> :</a:t>
            </a:r>
          </a:p>
          <a:p>
            <a:pPr marL="742950" lvl="1" indent="-285750">
              <a:buSzPts val="1600"/>
              <a:buFont typeface="Arial" panose="020B0604020202020204" pitchFamily="34" charset="0"/>
              <a:buChar char="•"/>
            </a:pPr>
            <a:r>
              <a:rPr lang="fr-FR" sz="2000" dirty="0"/>
              <a:t>un graphisme retravaillé et une navigation plus ergonomique</a:t>
            </a:r>
          </a:p>
          <a:p>
            <a:pPr marL="742950" lvl="1" indent="-285750">
              <a:buSzPts val="1600"/>
              <a:buFont typeface="Arial" panose="020B0604020202020204" pitchFamily="34" charset="0"/>
              <a:buChar char="•"/>
            </a:pPr>
            <a:r>
              <a:rPr lang="fr-FR" sz="2000" dirty="0"/>
              <a:t>un accès direct aux actualités sur la gestion, le patrimoine, les acteurs ; des articles d’expertise ; un lien permanent avec jeconomiseleau.org</a:t>
            </a:r>
          </a:p>
          <a:p>
            <a:pPr marL="457188" lvl="1"/>
            <a:endParaRPr lang="fr-FR" sz="2000" b="1" dirty="0">
              <a:solidFill>
                <a:schemeClr val="accent6"/>
              </a:solidFill>
            </a:endParaRPr>
          </a:p>
        </p:txBody>
      </p:sp>
      <p:pic>
        <p:nvPicPr>
          <p:cNvPr id="10" name="Image 9" descr="Cravate rouge avec costume bleu formel">
            <a:extLst>
              <a:ext uri="{FF2B5EF4-FFF2-40B4-BE49-F238E27FC236}">
                <a16:creationId xmlns:a16="http://schemas.microsoft.com/office/drawing/2014/main" id="{9BC056A7-E085-78D7-83C7-FC3986F8A01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 y="1"/>
            <a:ext cx="2577330" cy="6858000"/>
          </a:xfrm>
          <a:prstGeom prst="rect">
            <a:avLst/>
          </a:prstGeom>
        </p:spPr>
      </p:pic>
      <p:sp>
        <p:nvSpPr>
          <p:cNvPr id="13" name="Rectangle 12">
            <a:extLst>
              <a:ext uri="{FF2B5EF4-FFF2-40B4-BE49-F238E27FC236}">
                <a16:creationId xmlns:a16="http://schemas.microsoft.com/office/drawing/2014/main" id="{F278FE70-6F54-E116-7AB0-CC209B1010B7}"/>
              </a:ext>
            </a:extLst>
          </p:cNvPr>
          <p:cNvSpPr/>
          <p:nvPr/>
        </p:nvSpPr>
        <p:spPr>
          <a:xfrm>
            <a:off x="0" y="5"/>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ZoneTexte 23">
            <a:extLst>
              <a:ext uri="{FF2B5EF4-FFF2-40B4-BE49-F238E27FC236}">
                <a16:creationId xmlns:a16="http://schemas.microsoft.com/office/drawing/2014/main" id="{1D60BCBB-A114-E4C8-8D30-91C867E94486}"/>
              </a:ext>
            </a:extLst>
          </p:cNvPr>
          <p:cNvSpPr txBox="1"/>
          <p:nvPr/>
        </p:nvSpPr>
        <p:spPr>
          <a:xfrm>
            <a:off x="113125" y="4824773"/>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20" name="Connecteur droit 19">
            <a:extLst>
              <a:ext uri="{FF2B5EF4-FFF2-40B4-BE49-F238E27FC236}">
                <a16:creationId xmlns:a16="http://schemas.microsoft.com/office/drawing/2014/main" id="{8C86A9E4-2A74-CE42-25DF-8B9FF0B4FAE4}"/>
              </a:ext>
            </a:extLst>
          </p:cNvPr>
          <p:cNvCxnSpPr>
            <a:cxnSpLocks/>
          </p:cNvCxnSpPr>
          <p:nvPr/>
        </p:nvCxnSpPr>
        <p:spPr>
          <a:xfrm>
            <a:off x="2571237" y="3509811"/>
            <a:ext cx="583368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4FFF2050-5B97-5C2A-6EF2-FCA6D1099EE1}"/>
              </a:ext>
            </a:extLst>
          </p:cNvPr>
          <p:cNvCxnSpPr>
            <a:cxnSpLocks/>
          </p:cNvCxnSpPr>
          <p:nvPr/>
        </p:nvCxnSpPr>
        <p:spPr>
          <a:xfrm>
            <a:off x="2571237" y="5055354"/>
            <a:ext cx="420170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07DA607E-DF67-98C9-B066-F279919FBD19}"/>
              </a:ext>
            </a:extLst>
          </p:cNvPr>
          <p:cNvGrpSpPr/>
          <p:nvPr/>
        </p:nvGrpSpPr>
        <p:grpSpPr>
          <a:xfrm>
            <a:off x="76684" y="55797"/>
            <a:ext cx="2473118" cy="1569660"/>
            <a:chOff x="3421238" y="1268621"/>
            <a:chExt cx="3103482" cy="1957865"/>
          </a:xfrm>
        </p:grpSpPr>
        <p:sp>
          <p:nvSpPr>
            <p:cNvPr id="5" name="Ellipse 4">
              <a:extLst>
                <a:ext uri="{FF2B5EF4-FFF2-40B4-BE49-F238E27FC236}">
                  <a16:creationId xmlns:a16="http://schemas.microsoft.com/office/drawing/2014/main" id="{C0DED395-D2FD-3F1A-977F-6003CF249AF8}"/>
                </a:ext>
              </a:extLst>
            </p:cNvPr>
            <p:cNvSpPr/>
            <p:nvPr/>
          </p:nvSpPr>
          <p:spPr>
            <a:xfrm>
              <a:off x="3421238" y="1268621"/>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6" name="Graphique 5" descr="Homme sirène avec un remplissage uni">
              <a:extLst>
                <a:ext uri="{FF2B5EF4-FFF2-40B4-BE49-F238E27FC236}">
                  <a16:creationId xmlns:a16="http://schemas.microsoft.com/office/drawing/2014/main" id="{7996ED73-E569-6749-77A0-76EC41D5CF2E}"/>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5636" b="22811"/>
            <a:stretch/>
          </p:blipFill>
          <p:spPr>
            <a:xfrm>
              <a:off x="4751360" y="2286263"/>
              <a:ext cx="515868" cy="732468"/>
            </a:xfrm>
            <a:prstGeom prst="rect">
              <a:avLst/>
            </a:prstGeom>
          </p:spPr>
        </p:pic>
      </p:grpSp>
      <p:pic>
        <p:nvPicPr>
          <p:cNvPr id="8" name="Image 7">
            <a:extLst>
              <a:ext uri="{FF2B5EF4-FFF2-40B4-BE49-F238E27FC236}">
                <a16:creationId xmlns:a16="http://schemas.microsoft.com/office/drawing/2014/main" id="{E9156107-07FA-04AF-A4E8-88C68AA763FB}"/>
              </a:ext>
            </a:extLst>
          </p:cNvPr>
          <p:cNvPicPr>
            <a:picLocks noChangeAspect="1"/>
          </p:cNvPicPr>
          <p:nvPr/>
        </p:nvPicPr>
        <p:blipFill>
          <a:blip r:embed="rId5"/>
          <a:stretch>
            <a:fillRect/>
          </a:stretch>
        </p:blipFill>
        <p:spPr>
          <a:xfrm>
            <a:off x="830077" y="5854173"/>
            <a:ext cx="702378" cy="705873"/>
          </a:xfrm>
          <a:prstGeom prst="rect">
            <a:avLst/>
          </a:prstGeom>
        </p:spPr>
      </p:pic>
      <p:cxnSp>
        <p:nvCxnSpPr>
          <p:cNvPr id="9" name="Connecteur droit 8">
            <a:extLst>
              <a:ext uri="{FF2B5EF4-FFF2-40B4-BE49-F238E27FC236}">
                <a16:creationId xmlns:a16="http://schemas.microsoft.com/office/drawing/2014/main" id="{BF923F83-307F-D697-7326-F35EAAAFE938}"/>
              </a:ext>
            </a:extLst>
          </p:cNvPr>
          <p:cNvCxnSpPr>
            <a:cxnSpLocks/>
          </p:cNvCxnSpPr>
          <p:nvPr/>
        </p:nvCxnSpPr>
        <p:spPr>
          <a:xfrm>
            <a:off x="152880" y="5532659"/>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1ED30085-41FA-9863-5533-5365C5DA82FA}"/>
              </a:ext>
            </a:extLst>
          </p:cNvPr>
          <p:cNvSpPr txBox="1"/>
          <p:nvPr/>
        </p:nvSpPr>
        <p:spPr>
          <a:xfrm>
            <a:off x="2702680" y="329063"/>
            <a:ext cx="9336442" cy="2154436"/>
          </a:xfrm>
          <a:prstGeom prst="rect">
            <a:avLst/>
          </a:prstGeom>
          <a:solidFill>
            <a:schemeClr val="accent6">
              <a:lumMod val="20000"/>
              <a:lumOff val="80000"/>
            </a:schemeClr>
          </a:solidFill>
          <a:ln>
            <a:solidFill>
              <a:schemeClr val="accent1"/>
            </a:solidFill>
          </a:ln>
          <a:effectLst>
            <a:softEdge rad="0"/>
          </a:effectLst>
        </p:spPr>
        <p:txBody>
          <a:bodyPr wrap="square" rtlCol="0">
            <a:spAutoFit/>
          </a:bodyPr>
          <a:lstStyle/>
          <a:p>
            <a:r>
              <a:rPr lang="fr-FR" sz="2000" b="1" dirty="0"/>
              <a:t>UNE COMMUNICATION DIGITALE REACTUALISEE : LA REFONTE DU SITE SMEGREG.ORG </a:t>
            </a:r>
          </a:p>
          <a:p>
            <a:endParaRPr lang="fr-FR" sz="1400" b="1" dirty="0"/>
          </a:p>
          <a:p>
            <a:r>
              <a:rPr lang="fr-FR" sz="2000" b="1" dirty="0"/>
              <a:t>Objectifs : </a:t>
            </a:r>
          </a:p>
          <a:p>
            <a:pPr marL="285750" indent="-285750">
              <a:buFont typeface="Arial" panose="020B0604020202020204" pitchFamily="34" charset="0"/>
              <a:buChar char="•"/>
            </a:pPr>
            <a:r>
              <a:rPr lang="fr-FR" sz="1600" b="1" dirty="0"/>
              <a:t>informer, sensibiliser et valoriser </a:t>
            </a:r>
            <a:r>
              <a:rPr lang="fr-FR" sz="1600" dirty="0"/>
              <a:t>le patrimoine, les acteurs les moyens et les résultats </a:t>
            </a:r>
            <a:r>
              <a:rPr lang="fr-FR" sz="1600" b="1" dirty="0"/>
              <a:t>CLE/SMEGREG/SAGE </a:t>
            </a:r>
          </a:p>
          <a:p>
            <a:pPr marL="285750" indent="-285750">
              <a:buFont typeface="Arial" panose="020B0604020202020204" pitchFamily="34" charset="0"/>
              <a:buChar char="•"/>
            </a:pPr>
            <a:r>
              <a:rPr lang="fr-FR" sz="1600" b="1" dirty="0"/>
              <a:t>relayer</a:t>
            </a:r>
            <a:r>
              <a:rPr lang="fr-FR" sz="1600" dirty="0"/>
              <a:t> les informations essentielles et </a:t>
            </a:r>
            <a:r>
              <a:rPr lang="fr-FR" sz="1600" b="1" dirty="0"/>
              <a:t>impliquer les élus </a:t>
            </a:r>
            <a:r>
              <a:rPr lang="fr-FR" sz="1600" dirty="0"/>
              <a:t>en s’appuyant sur leurs réseaux et leurs outils de communication</a:t>
            </a:r>
          </a:p>
          <a:p>
            <a:pPr marL="285750" indent="-285750">
              <a:buFont typeface="Arial" panose="020B0604020202020204" pitchFamily="34" charset="0"/>
              <a:buChar char="•"/>
            </a:pPr>
            <a:r>
              <a:rPr lang="fr-FR" sz="1600" dirty="0"/>
              <a:t>diffuser des articles et </a:t>
            </a:r>
            <a:r>
              <a:rPr lang="fr-FR" sz="1600" b="1" dirty="0"/>
              <a:t>actualités plus régulièrement pour </a:t>
            </a:r>
            <a:r>
              <a:rPr lang="fr-FR" sz="1600" dirty="0">
                <a:solidFill>
                  <a:srgbClr val="00B050"/>
                </a:solidFill>
              </a:rPr>
              <a:t>faire connaître et étendre l'influence</a:t>
            </a:r>
          </a:p>
        </p:txBody>
      </p:sp>
      <p:sp>
        <p:nvSpPr>
          <p:cNvPr id="30" name="ZoneTexte 29">
            <a:extLst>
              <a:ext uri="{FF2B5EF4-FFF2-40B4-BE49-F238E27FC236}">
                <a16:creationId xmlns:a16="http://schemas.microsoft.com/office/drawing/2014/main" id="{BC3121E6-68A2-49DD-99E3-0E2E3121E311}"/>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808627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Une image contenant texte, capture d’écran, habits&#10;&#10;Description générée automatiquement">
            <a:extLst>
              <a:ext uri="{FF2B5EF4-FFF2-40B4-BE49-F238E27FC236}">
                <a16:creationId xmlns:a16="http://schemas.microsoft.com/office/drawing/2014/main" id="{5FAE1BEF-57D4-85E7-98C8-18AD3101E0CE}"/>
              </a:ext>
            </a:extLst>
          </p:cNvPr>
          <p:cNvPicPr>
            <a:picLocks noChangeAspect="1"/>
          </p:cNvPicPr>
          <p:nvPr/>
        </p:nvPicPr>
        <p:blipFill rotWithShape="1">
          <a:blip r:embed="rId2"/>
          <a:srcRect t="18689" r="1" b="1"/>
          <a:stretch/>
        </p:blipFill>
        <p:spPr>
          <a:xfrm>
            <a:off x="4166504" y="10"/>
            <a:ext cx="8025495" cy="3067040"/>
          </a:xfrm>
          <a:prstGeom prst="rect">
            <a:avLst/>
          </a:prstGeom>
        </p:spPr>
      </p:pic>
      <p:pic>
        <p:nvPicPr>
          <p:cNvPr id="16" name="Image 15" descr="Une image contenant texte, capture d’écran, Publicité en ligne, Site web&#10;&#10;Description générée automatiquement">
            <a:extLst>
              <a:ext uri="{FF2B5EF4-FFF2-40B4-BE49-F238E27FC236}">
                <a16:creationId xmlns:a16="http://schemas.microsoft.com/office/drawing/2014/main" id="{0EBB7AA3-2044-0388-B650-2E50CB837F56}"/>
              </a:ext>
            </a:extLst>
          </p:cNvPr>
          <p:cNvPicPr>
            <a:picLocks noChangeAspect="1"/>
          </p:cNvPicPr>
          <p:nvPr/>
        </p:nvPicPr>
        <p:blipFill rotWithShape="1">
          <a:blip r:embed="rId3"/>
          <a:srcRect l="21031" t="15154" r="16935" b="7512"/>
          <a:stretch/>
        </p:blipFill>
        <p:spPr>
          <a:xfrm>
            <a:off x="0" y="3808462"/>
            <a:ext cx="5152348" cy="3067051"/>
          </a:xfrm>
          <a:prstGeom prst="rect">
            <a:avLst/>
          </a:prstGeom>
        </p:spPr>
      </p:pic>
      <p:sp>
        <p:nvSpPr>
          <p:cNvPr id="49" name="Freeform: Shape 48">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72"/>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Image 9" descr="Une image contenant texte, capture d’écran, Compositing numérique, affiche&#10;&#10;Description générée automatiquement">
            <a:extLst>
              <a:ext uri="{FF2B5EF4-FFF2-40B4-BE49-F238E27FC236}">
                <a16:creationId xmlns:a16="http://schemas.microsoft.com/office/drawing/2014/main" id="{4D5D8F22-DCA0-62C4-A801-4B42327A2BC0}"/>
              </a:ext>
            </a:extLst>
          </p:cNvPr>
          <p:cNvPicPr>
            <a:picLocks noChangeAspect="1"/>
          </p:cNvPicPr>
          <p:nvPr/>
        </p:nvPicPr>
        <p:blipFill rotWithShape="1">
          <a:blip r:embed="rId4"/>
          <a:srcRect l="33641" r="18778" b="-1"/>
          <a:stretch/>
        </p:blipFill>
        <p:spPr>
          <a:xfrm>
            <a:off x="1" y="1"/>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sp>
        <p:nvSpPr>
          <p:cNvPr id="51" name="Freeform: Shape 50">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Image 11" descr="Une image contenant texte, capture d’écran, eau, lac&#10;&#10;Description générée automatiquement">
            <a:extLst>
              <a:ext uri="{FF2B5EF4-FFF2-40B4-BE49-F238E27FC236}">
                <a16:creationId xmlns:a16="http://schemas.microsoft.com/office/drawing/2014/main" id="{97716DEF-4759-C8CF-CCD1-E6E1358734BC}"/>
              </a:ext>
            </a:extLst>
          </p:cNvPr>
          <p:cNvPicPr>
            <a:picLocks noChangeAspect="1"/>
          </p:cNvPicPr>
          <p:nvPr/>
        </p:nvPicPr>
        <p:blipFill rotWithShape="1">
          <a:blip r:embed="rId5"/>
          <a:srcRect l="24686" r="24063"/>
          <a:stretch/>
        </p:blipFill>
        <p:spPr>
          <a:xfrm>
            <a:off x="6283728" y="1699214"/>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sp>
        <p:nvSpPr>
          <p:cNvPr id="53" name="Oval 52">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 4" descr="Une image contenant texte, capture d’écran, Page web, Site web&#10;&#10;Description générée automatiquement">
            <a:extLst>
              <a:ext uri="{FF2B5EF4-FFF2-40B4-BE49-F238E27FC236}">
                <a16:creationId xmlns:a16="http://schemas.microsoft.com/office/drawing/2014/main" id="{DCDCC131-34AC-035E-978B-01B99E0DFE04}"/>
              </a:ext>
            </a:extLst>
          </p:cNvPr>
          <p:cNvPicPr>
            <a:picLocks noChangeAspect="1"/>
          </p:cNvPicPr>
          <p:nvPr/>
        </p:nvPicPr>
        <p:blipFill rotWithShape="1">
          <a:blip r:embed="rId6"/>
          <a:srcRect l="37794" r="15706" b="1"/>
          <a:stretch/>
        </p:blipFill>
        <p:spPr>
          <a:xfrm>
            <a:off x="3287694" y="1716727"/>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Tree>
    <p:extLst>
      <p:ext uri="{BB962C8B-B14F-4D97-AF65-F5344CB8AC3E}">
        <p14:creationId xmlns:p14="http://schemas.microsoft.com/office/powerpoint/2010/main" val="2923552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Cravate rouge avec costume bleu formel">
            <a:extLst>
              <a:ext uri="{FF2B5EF4-FFF2-40B4-BE49-F238E27FC236}">
                <a16:creationId xmlns:a16="http://schemas.microsoft.com/office/drawing/2014/main" id="{F50E1726-C82D-5988-ED1E-767E37DC8F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10" y="-3"/>
            <a:ext cx="2577330" cy="6858000"/>
          </a:xfrm>
          <a:prstGeom prst="rect">
            <a:avLst/>
          </a:prstGeom>
        </p:spPr>
      </p:pic>
      <p:sp>
        <p:nvSpPr>
          <p:cNvPr id="21" name="Rectangle 20">
            <a:extLst>
              <a:ext uri="{FF2B5EF4-FFF2-40B4-BE49-F238E27FC236}">
                <a16:creationId xmlns:a16="http://schemas.microsoft.com/office/drawing/2014/main" id="{7AD5FFDB-A88D-8AFA-4E03-E71C89500290}"/>
              </a:ext>
            </a:extLst>
          </p:cNvPr>
          <p:cNvSpPr/>
          <p:nvPr/>
        </p:nvSpPr>
        <p:spPr>
          <a:xfrm>
            <a:off x="0" y="0"/>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7" name="Image 26">
            <a:extLst>
              <a:ext uri="{FF2B5EF4-FFF2-40B4-BE49-F238E27FC236}">
                <a16:creationId xmlns:a16="http://schemas.microsoft.com/office/drawing/2014/main" id="{58F8DC4F-EAD9-E003-B759-3D229B16D43E}"/>
              </a:ext>
            </a:extLst>
          </p:cNvPr>
          <p:cNvPicPr>
            <a:picLocks noChangeAspect="1"/>
          </p:cNvPicPr>
          <p:nvPr/>
        </p:nvPicPr>
        <p:blipFill>
          <a:blip r:embed="rId3"/>
          <a:stretch>
            <a:fillRect/>
          </a:stretch>
        </p:blipFill>
        <p:spPr>
          <a:xfrm>
            <a:off x="818835" y="5859542"/>
            <a:ext cx="697033" cy="700502"/>
          </a:xfrm>
          <a:prstGeom prst="rect">
            <a:avLst/>
          </a:prstGeom>
        </p:spPr>
      </p:pic>
      <p:grpSp>
        <p:nvGrpSpPr>
          <p:cNvPr id="28" name="Groupe 27">
            <a:extLst>
              <a:ext uri="{FF2B5EF4-FFF2-40B4-BE49-F238E27FC236}">
                <a16:creationId xmlns:a16="http://schemas.microsoft.com/office/drawing/2014/main" id="{93872F13-1E3B-3936-DC20-DE5DEB102727}"/>
              </a:ext>
            </a:extLst>
          </p:cNvPr>
          <p:cNvGrpSpPr/>
          <p:nvPr/>
        </p:nvGrpSpPr>
        <p:grpSpPr>
          <a:xfrm>
            <a:off x="50103" y="148662"/>
            <a:ext cx="2488125" cy="1569660"/>
            <a:chOff x="3421238" y="1226297"/>
            <a:chExt cx="3103482" cy="1957865"/>
          </a:xfrm>
        </p:grpSpPr>
        <p:sp>
          <p:nvSpPr>
            <p:cNvPr id="30" name="Ellipse 29">
              <a:extLst>
                <a:ext uri="{FF2B5EF4-FFF2-40B4-BE49-F238E27FC236}">
                  <a16:creationId xmlns:a16="http://schemas.microsoft.com/office/drawing/2014/main" id="{02671331-34D9-1EFA-8A54-3DDB6CC8CCC4}"/>
                </a:ext>
              </a:extLst>
            </p:cNvPr>
            <p:cNvSpPr/>
            <p:nvPr/>
          </p:nvSpPr>
          <p:spPr>
            <a:xfrm>
              <a:off x="3421238" y="1226297"/>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32" name="Graphique 31" descr="Homme sirène avec un remplissage uni">
              <a:extLst>
                <a:ext uri="{FF2B5EF4-FFF2-40B4-BE49-F238E27FC236}">
                  <a16:creationId xmlns:a16="http://schemas.microsoft.com/office/drawing/2014/main" id="{6E60E8FA-16CF-21C1-CB13-BB3DE2909FE3}"/>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45636" b="22811"/>
            <a:stretch/>
          </p:blipFill>
          <p:spPr>
            <a:xfrm>
              <a:off x="4751360" y="2286263"/>
              <a:ext cx="515868" cy="732468"/>
            </a:xfrm>
            <a:prstGeom prst="rect">
              <a:avLst/>
            </a:prstGeom>
          </p:spPr>
        </p:pic>
      </p:grpSp>
      <p:sp>
        <p:nvSpPr>
          <p:cNvPr id="36" name="ZoneTexte 35">
            <a:extLst>
              <a:ext uri="{FF2B5EF4-FFF2-40B4-BE49-F238E27FC236}">
                <a16:creationId xmlns:a16="http://schemas.microsoft.com/office/drawing/2014/main" id="{111AFA3F-49D9-DFF5-9B71-33E4E81333A9}"/>
              </a:ext>
            </a:extLst>
          </p:cNvPr>
          <p:cNvSpPr txBox="1"/>
          <p:nvPr/>
        </p:nvSpPr>
        <p:spPr>
          <a:xfrm>
            <a:off x="130968" y="5206177"/>
            <a:ext cx="2458112" cy="400110"/>
          </a:xfrm>
          <a:prstGeom prst="rect">
            <a:avLst/>
          </a:prstGeom>
          <a:noFill/>
        </p:spPr>
        <p:txBody>
          <a:bodyPr wrap="square" rtlCol="0">
            <a:spAutoFit/>
          </a:bodyPr>
          <a:lstStyle/>
          <a:p>
            <a:pPr algn="r"/>
            <a:r>
              <a:rPr lang="fr-FR" sz="2000" b="1" dirty="0">
                <a:solidFill>
                  <a:srgbClr val="002060"/>
                </a:solidFill>
                <a:latin typeface="Nirmala UI" panose="020B0502040204020203" pitchFamily="34" charset="0"/>
                <a:cs typeface="Nirmala UI" panose="020B0502040204020203" pitchFamily="34" charset="0"/>
              </a:rPr>
              <a:t>ÉVÉNEMENT</a:t>
            </a:r>
            <a:r>
              <a:rPr lang="fr-FR" sz="2000" b="1" dirty="0">
                <a:solidFill>
                  <a:schemeClr val="bg1"/>
                </a:solidFill>
                <a:latin typeface="Nirmala UI" panose="020B0502040204020203" pitchFamily="34" charset="0"/>
                <a:cs typeface="Nirmala UI" panose="020B0502040204020203" pitchFamily="34" charset="0"/>
              </a:rPr>
              <a:t> </a:t>
            </a:r>
            <a:r>
              <a:rPr lang="fr-FR" sz="2000" b="1" dirty="0">
                <a:solidFill>
                  <a:srgbClr val="002060"/>
                </a:solidFill>
                <a:latin typeface="Nirmala UI" panose="020B0502040204020203" pitchFamily="34" charset="0"/>
                <a:cs typeface="Nirmala UI" panose="020B0502040204020203" pitchFamily="34" charset="0"/>
              </a:rPr>
              <a:t>EAU</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37" name="Connecteur droit 36">
            <a:extLst>
              <a:ext uri="{FF2B5EF4-FFF2-40B4-BE49-F238E27FC236}">
                <a16:creationId xmlns:a16="http://schemas.microsoft.com/office/drawing/2014/main" id="{66154F14-D596-25F6-EA2A-C3D224095263}"/>
              </a:ext>
            </a:extLst>
          </p:cNvPr>
          <p:cNvCxnSpPr>
            <a:cxnSpLocks/>
          </p:cNvCxnSpPr>
          <p:nvPr/>
        </p:nvCxnSpPr>
        <p:spPr>
          <a:xfrm>
            <a:off x="190598" y="5617110"/>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AEC13B47-0C6C-E2AD-0D07-756607B2A47F}"/>
              </a:ext>
            </a:extLst>
          </p:cNvPr>
          <p:cNvSpPr txBox="1"/>
          <p:nvPr/>
        </p:nvSpPr>
        <p:spPr>
          <a:xfrm>
            <a:off x="123327" y="4919047"/>
            <a:ext cx="2458112" cy="400110"/>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KIT CLEF EN MAIN</a:t>
            </a:r>
          </a:p>
        </p:txBody>
      </p:sp>
      <p:sp>
        <p:nvSpPr>
          <p:cNvPr id="23" name="ZoneTexte 22">
            <a:extLst>
              <a:ext uri="{FF2B5EF4-FFF2-40B4-BE49-F238E27FC236}">
                <a16:creationId xmlns:a16="http://schemas.microsoft.com/office/drawing/2014/main" id="{38F7501E-91B7-372B-1386-6441A7E80DE0}"/>
              </a:ext>
            </a:extLst>
          </p:cNvPr>
          <p:cNvSpPr txBox="1"/>
          <p:nvPr/>
        </p:nvSpPr>
        <p:spPr>
          <a:xfrm>
            <a:off x="0" y="3114281"/>
            <a:ext cx="2573220" cy="646331"/>
          </a:xfrm>
          <a:prstGeom prst="rect">
            <a:avLst/>
          </a:prstGeom>
          <a:noFill/>
        </p:spPr>
        <p:txBody>
          <a:bodyPr wrap="square" rtlCol="0">
            <a:spAutoFit/>
          </a:bodyPr>
          <a:lstStyle/>
          <a:p>
            <a:pPr algn="ctr"/>
            <a:r>
              <a:rPr lang="fr-FR" b="1" dirty="0">
                <a:solidFill>
                  <a:srgbClr val="FEED01"/>
                </a:solidFill>
                <a:latin typeface="Nirmala UI" panose="020B0502040204020203" pitchFamily="34" charset="0"/>
                <a:cs typeface="Nirmala UI" panose="020B0502040204020203" pitchFamily="34" charset="0"/>
              </a:rPr>
              <a:t>ACTIONS RESTANTS </a:t>
            </a:r>
          </a:p>
          <a:p>
            <a:pPr algn="ctr"/>
            <a:r>
              <a:rPr lang="fr-FR" b="1" dirty="0">
                <a:solidFill>
                  <a:srgbClr val="FEED01"/>
                </a:solidFill>
                <a:latin typeface="Nirmala UI" panose="020B0502040204020203" pitchFamily="34" charset="0"/>
                <a:cs typeface="Nirmala UI" panose="020B0502040204020203" pitchFamily="34" charset="0"/>
              </a:rPr>
              <a:t>à DEVELOPPER</a:t>
            </a:r>
            <a:endParaRPr lang="fr-FR" sz="1600" b="1" dirty="0">
              <a:solidFill>
                <a:srgbClr val="FEED01"/>
              </a:solidFill>
              <a:latin typeface="Nirmala UI" panose="020B0502040204020203" pitchFamily="34" charset="0"/>
              <a:cs typeface="Nirmala UI" panose="020B0502040204020203" pitchFamily="34" charset="0"/>
            </a:endParaRPr>
          </a:p>
        </p:txBody>
      </p:sp>
      <p:sp>
        <p:nvSpPr>
          <p:cNvPr id="8" name="Espace réservé du contenu 2">
            <a:extLst>
              <a:ext uri="{FF2B5EF4-FFF2-40B4-BE49-F238E27FC236}">
                <a16:creationId xmlns:a16="http://schemas.microsoft.com/office/drawing/2014/main" id="{D385DCA9-1A76-E271-D707-DC32CA187E24}"/>
              </a:ext>
            </a:extLst>
          </p:cNvPr>
          <p:cNvSpPr>
            <a:spLocks noGrp="1"/>
          </p:cNvSpPr>
          <p:nvPr>
            <p:ph idx="1"/>
          </p:nvPr>
        </p:nvSpPr>
        <p:spPr>
          <a:xfrm>
            <a:off x="3078126" y="681934"/>
            <a:ext cx="8431618" cy="5873642"/>
          </a:xfrm>
        </p:spPr>
        <p:txBody>
          <a:bodyPr>
            <a:normAutofit/>
          </a:bodyPr>
          <a:lstStyle/>
          <a:p>
            <a:pPr marL="285732" indent="-285744" algn="just">
              <a:lnSpc>
                <a:spcPct val="120000"/>
              </a:lnSpc>
              <a:spcBef>
                <a:spcPts val="0"/>
              </a:spcBef>
            </a:pPr>
            <a:r>
              <a:rPr lang="fr-FR" sz="2000" dirty="0">
                <a:solidFill>
                  <a:srgbClr val="00B050"/>
                </a:solidFill>
              </a:rPr>
              <a:t>Le kit clef en main pour mobiliser les collectivités : </a:t>
            </a:r>
            <a:r>
              <a:rPr lang="fr-FR" sz="2000" dirty="0">
                <a:solidFill>
                  <a:srgbClr val="0070C0"/>
                </a:solidFill>
              </a:rPr>
              <a:t>à développer</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Mise en place d’un dispositif clef en main pour organiser un événement local dédié à l’eau dans une commune ou un groupement</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Objectif : mettre à disposition un outil simple, complet et personnalisable</a:t>
            </a:r>
          </a:p>
          <a:p>
            <a:pPr marL="742921" lvl="1" indent="-285744" algn="just">
              <a:lnSpc>
                <a:spcPct val="120000"/>
              </a:lnSpc>
              <a:spcBef>
                <a:spcPts val="0"/>
              </a:spcBef>
            </a:pPr>
            <a:endParaRPr lang="fr-FR" sz="1800" dirty="0">
              <a:latin typeface="Calibri Light" panose="020F0302020204030204" pitchFamily="34" charset="0"/>
              <a:cs typeface="Calibri Light" panose="020F0302020204030204" pitchFamily="34" charset="0"/>
            </a:endParaRPr>
          </a:p>
          <a:p>
            <a:pPr marL="742921" lvl="1" indent="-285744" algn="just">
              <a:lnSpc>
                <a:spcPct val="120000"/>
              </a:lnSpc>
              <a:spcBef>
                <a:spcPts val="0"/>
              </a:spcBef>
            </a:pPr>
            <a:endParaRPr lang="fr-FR" sz="1800" dirty="0">
              <a:latin typeface="Calibri Light" panose="020F0302020204030204" pitchFamily="34" charset="0"/>
              <a:cs typeface="Calibri Light" panose="020F0302020204030204" pitchFamily="34" charset="0"/>
            </a:endParaRPr>
          </a:p>
          <a:p>
            <a:pPr marL="285732" indent="-285744" algn="just">
              <a:lnSpc>
                <a:spcPct val="120000"/>
              </a:lnSpc>
              <a:spcBef>
                <a:spcPts val="0"/>
              </a:spcBef>
            </a:pPr>
            <a:r>
              <a:rPr lang="fr-FR" sz="2000" dirty="0">
                <a:solidFill>
                  <a:srgbClr val="00B050"/>
                </a:solidFill>
              </a:rPr>
              <a:t>Ecole de l’eau : </a:t>
            </a:r>
            <a:r>
              <a:rPr lang="fr-FR" sz="2000" dirty="0">
                <a:solidFill>
                  <a:srgbClr val="0070C0"/>
                </a:solidFill>
              </a:rPr>
              <a:t>à valider</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Mise en place d’événements pédagogiques dédiés aux élus, techniciens et acteurs du territoire afin de les informer, les sensibiliser, exposer les problématiques locales et organiser une gestion globale</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Objectif : mobiliser vers des actions concrètes</a:t>
            </a:r>
          </a:p>
          <a:p>
            <a:pPr marL="742921" lvl="1" indent="-285744" algn="just">
              <a:lnSpc>
                <a:spcPct val="120000"/>
              </a:lnSpc>
              <a:spcBef>
                <a:spcPts val="0"/>
              </a:spcBef>
            </a:pPr>
            <a:endParaRPr lang="fr-FR" sz="1800" dirty="0">
              <a:latin typeface="Calibri Light" panose="020F0302020204030204" pitchFamily="34" charset="0"/>
              <a:cs typeface="Calibri Light" panose="020F0302020204030204" pitchFamily="34" charset="0"/>
            </a:endParaRPr>
          </a:p>
          <a:p>
            <a:pPr marL="742921" lvl="1" indent="-285744" algn="just">
              <a:lnSpc>
                <a:spcPct val="120000"/>
              </a:lnSpc>
              <a:spcBef>
                <a:spcPts val="0"/>
              </a:spcBef>
            </a:pPr>
            <a:endParaRPr lang="fr-FR" sz="1800" dirty="0"/>
          </a:p>
          <a:p>
            <a:pPr marL="285732" indent="-285744" algn="just">
              <a:lnSpc>
                <a:spcPct val="120000"/>
              </a:lnSpc>
              <a:spcBef>
                <a:spcPts val="0"/>
              </a:spcBef>
            </a:pPr>
            <a:r>
              <a:rPr lang="fr-FR" sz="2000" dirty="0">
                <a:solidFill>
                  <a:srgbClr val="00B050"/>
                </a:solidFill>
              </a:rPr>
              <a:t>Label « Commune Econome en eau » : </a:t>
            </a:r>
            <a:r>
              <a:rPr lang="fr-FR" sz="2000" dirty="0">
                <a:solidFill>
                  <a:srgbClr val="0070C0"/>
                </a:solidFill>
              </a:rPr>
              <a:t>à redéfinir </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Réflexion autour de la création d’une charte, d’un conseil, puis de la vérification pour la délivrance du label</a:t>
            </a:r>
          </a:p>
          <a:p>
            <a:pPr marL="1200121" lvl="2" indent="-285744" algn="just"/>
            <a:endParaRPr lang="fr-FR" sz="1800" dirty="0"/>
          </a:p>
        </p:txBody>
      </p:sp>
      <p:cxnSp>
        <p:nvCxnSpPr>
          <p:cNvPr id="11" name="Connecteur droit 10">
            <a:extLst>
              <a:ext uri="{FF2B5EF4-FFF2-40B4-BE49-F238E27FC236}">
                <a16:creationId xmlns:a16="http://schemas.microsoft.com/office/drawing/2014/main" id="{69815F1B-011C-EEB5-7585-11FCA805EBB9}"/>
              </a:ext>
            </a:extLst>
          </p:cNvPr>
          <p:cNvCxnSpPr>
            <a:cxnSpLocks/>
          </p:cNvCxnSpPr>
          <p:nvPr/>
        </p:nvCxnSpPr>
        <p:spPr>
          <a:xfrm>
            <a:off x="2539018" y="3103457"/>
            <a:ext cx="238385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7A6BEE40-FD08-143F-4C74-847EED943BB2}"/>
              </a:ext>
            </a:extLst>
          </p:cNvPr>
          <p:cNvCxnSpPr>
            <a:cxnSpLocks/>
          </p:cNvCxnSpPr>
          <p:nvPr/>
        </p:nvCxnSpPr>
        <p:spPr>
          <a:xfrm>
            <a:off x="2528385" y="1083271"/>
            <a:ext cx="598829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Connecteur droit 1">
            <a:extLst>
              <a:ext uri="{FF2B5EF4-FFF2-40B4-BE49-F238E27FC236}">
                <a16:creationId xmlns:a16="http://schemas.microsoft.com/office/drawing/2014/main" id="{2A90639B-7FD0-ADF6-F271-3ECB7944C4B1}"/>
              </a:ext>
            </a:extLst>
          </p:cNvPr>
          <p:cNvCxnSpPr>
            <a:cxnSpLocks/>
          </p:cNvCxnSpPr>
          <p:nvPr/>
        </p:nvCxnSpPr>
        <p:spPr>
          <a:xfrm>
            <a:off x="2573220" y="5460022"/>
            <a:ext cx="472071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248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9B20CBE-CE97-E9E3-7605-D0343FA51934}"/>
              </a:ext>
            </a:extLst>
          </p:cNvPr>
          <p:cNvSpPr txBox="1"/>
          <p:nvPr/>
        </p:nvSpPr>
        <p:spPr>
          <a:xfrm>
            <a:off x="2582632" y="1534489"/>
            <a:ext cx="5276134" cy="1400383"/>
          </a:xfrm>
          <a:prstGeom prst="rect">
            <a:avLst/>
          </a:prstGeom>
          <a:noFill/>
        </p:spPr>
        <p:txBody>
          <a:bodyPr wrap="square" rtlCol="0">
            <a:spAutoFit/>
          </a:bodyPr>
          <a:lstStyle/>
          <a:p>
            <a:pPr marL="285744" indent="-285744">
              <a:buFont typeface="Arial" panose="020B0604020202020204" pitchFamily="34" charset="0"/>
              <a:buChar char="•"/>
            </a:pPr>
            <a:r>
              <a:rPr lang="fr-FR" sz="1600" b="1" dirty="0">
                <a:solidFill>
                  <a:srgbClr val="0070C0"/>
                </a:solidFill>
              </a:rPr>
              <a:t>1 SITE DEDIÉ : JECONOMISELEAU</a:t>
            </a:r>
          </a:p>
          <a:p>
            <a:pPr marL="742932" lvl="1" indent="-285744">
              <a:spcBef>
                <a:spcPts val="600"/>
              </a:spcBef>
              <a:buFont typeface="Arial" panose="020B0604020202020204" pitchFamily="34" charset="0"/>
              <a:buChar char="•"/>
            </a:pPr>
            <a:r>
              <a:rPr lang="fr-FR" sz="1600" b="1" dirty="0">
                <a:latin typeface="Calibri Light" panose="020F0302020204030204" pitchFamily="34" charset="0"/>
                <a:cs typeface="Calibri Light" panose="020F0302020204030204" pitchFamily="34" charset="0"/>
              </a:rPr>
              <a:t>Patrimoine girondin </a:t>
            </a:r>
          </a:p>
          <a:p>
            <a:pPr marL="742932" lvl="1" indent="-285744">
              <a:buFont typeface="Arial" panose="020B0604020202020204" pitchFamily="34" charset="0"/>
              <a:buChar char="•"/>
            </a:pPr>
            <a:r>
              <a:rPr lang="fr-FR" sz="1600" b="1" dirty="0">
                <a:latin typeface="Calibri Light" panose="020F0302020204030204" pitchFamily="34" charset="0"/>
                <a:cs typeface="Calibri Light" panose="020F0302020204030204" pitchFamily="34" charset="0"/>
              </a:rPr>
              <a:t>Consommation et économie d’eau </a:t>
            </a:r>
          </a:p>
          <a:p>
            <a:pPr marL="742932" lvl="1" indent="-285744">
              <a:buFont typeface="Arial" panose="020B0604020202020204" pitchFamily="34" charset="0"/>
              <a:buChar char="•"/>
            </a:pPr>
            <a:r>
              <a:rPr lang="fr-FR" sz="1600" b="1" dirty="0">
                <a:latin typeface="Calibri Light" panose="020F0302020204030204" pitchFamily="34" charset="0"/>
                <a:cs typeface="Calibri Light" panose="020F0302020204030204" pitchFamily="34" charset="0"/>
              </a:rPr>
              <a:t>Bonnes pratiques, bons gestes </a:t>
            </a:r>
          </a:p>
          <a:p>
            <a:pPr marL="742932" lvl="1" indent="-285744">
              <a:buFont typeface="Arial" panose="020B0604020202020204" pitchFamily="34" charset="0"/>
              <a:buChar char="•"/>
            </a:pPr>
            <a:endParaRPr lang="fr-FR" sz="1600" b="1" dirty="0">
              <a:solidFill>
                <a:schemeClr val="accent6"/>
              </a:solidFill>
            </a:endParaRPr>
          </a:p>
        </p:txBody>
      </p:sp>
      <p:pic>
        <p:nvPicPr>
          <p:cNvPr id="9" name="Image 8" descr="Enfant souriant dans un chandail en tricot gris avec le père à l’extérieur">
            <a:extLst>
              <a:ext uri="{FF2B5EF4-FFF2-40B4-BE49-F238E27FC236}">
                <a16:creationId xmlns:a16="http://schemas.microsoft.com/office/drawing/2014/main" id="{98C497A4-FDD3-5558-A653-298A6B0BD68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3"/>
            <a:ext cx="2525530"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0" y="1"/>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29324" y="4400708"/>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p>
          <a:p>
            <a:pPr algn="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29518" y="5174039"/>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1CF28B6D-2C7B-270C-0E83-0C1DBE7A0E0F}"/>
              </a:ext>
            </a:extLst>
          </p:cNvPr>
          <p:cNvCxnSpPr>
            <a:cxnSpLocks/>
          </p:cNvCxnSpPr>
          <p:nvPr/>
        </p:nvCxnSpPr>
        <p:spPr>
          <a:xfrm>
            <a:off x="2525530" y="1881001"/>
            <a:ext cx="31630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Espace réservé du contenu 2">
            <a:extLst>
              <a:ext uri="{FF2B5EF4-FFF2-40B4-BE49-F238E27FC236}">
                <a16:creationId xmlns:a16="http://schemas.microsoft.com/office/drawing/2014/main" id="{2BDA406A-C521-BF5F-4CAC-3550B24AAE0C}"/>
              </a:ext>
            </a:extLst>
          </p:cNvPr>
          <p:cNvSpPr>
            <a:spLocks noGrp="1"/>
          </p:cNvSpPr>
          <p:nvPr>
            <p:ph idx="1"/>
          </p:nvPr>
        </p:nvSpPr>
        <p:spPr>
          <a:xfrm>
            <a:off x="2582633" y="2799638"/>
            <a:ext cx="5258342" cy="3746369"/>
          </a:xfrm>
        </p:spPr>
        <p:txBody>
          <a:bodyPr vert="horz" lIns="91440" tIns="45720" rIns="91440" bIns="45720" rtlCol="0">
            <a:normAutofit/>
          </a:bodyPr>
          <a:lstStyle/>
          <a:p>
            <a:pPr>
              <a:lnSpc>
                <a:spcPct val="160000"/>
              </a:lnSpc>
            </a:pPr>
            <a:r>
              <a:rPr lang="en-US" sz="1600" b="1" dirty="0">
                <a:solidFill>
                  <a:srgbClr val="0070C0"/>
                </a:solidFill>
              </a:rPr>
              <a:t>OBJECTIFS</a:t>
            </a:r>
            <a:r>
              <a:rPr lang="en-US" sz="1600" dirty="0">
                <a:solidFill>
                  <a:srgbClr val="0070C0"/>
                </a:solidFill>
              </a:rPr>
              <a:t> :</a:t>
            </a:r>
          </a:p>
          <a:p>
            <a:pPr lvl="1">
              <a:lnSpc>
                <a:spcPct val="100000"/>
              </a:lnSpc>
            </a:pPr>
            <a:r>
              <a:rPr lang="en-US" sz="1600" b="1" dirty="0" err="1">
                <a:latin typeface="Calibri Light" panose="020F0302020204030204" pitchFamily="34" charset="0"/>
                <a:cs typeface="Calibri Light" panose="020F0302020204030204" pitchFamily="34" charset="0"/>
              </a:rPr>
              <a:t>Sensibiliser</a:t>
            </a:r>
            <a:r>
              <a:rPr lang="en-US" sz="1600" dirty="0">
                <a:latin typeface="Calibri Light" panose="020F0302020204030204" pitchFamily="34" charset="0"/>
                <a:cs typeface="Calibri Light" panose="020F0302020204030204" pitchFamily="34" charset="0"/>
              </a:rPr>
              <a:t> aux </a:t>
            </a:r>
            <a:r>
              <a:rPr lang="en-US" sz="1600" dirty="0" err="1">
                <a:latin typeface="Calibri Light" panose="020F0302020204030204" pitchFamily="34" charset="0"/>
                <a:cs typeface="Calibri Light" panose="020F0302020204030204" pitchFamily="34" charset="0"/>
              </a:rPr>
              <a:t>enjeux</a:t>
            </a:r>
            <a:r>
              <a:rPr lang="en-US" sz="1600" dirty="0">
                <a:latin typeface="Calibri Light" panose="020F0302020204030204" pitchFamily="34" charset="0"/>
                <a:cs typeface="Calibri Light" panose="020F0302020204030204" pitchFamily="34" charset="0"/>
              </a:rPr>
              <a:t> de la gestion de l’eau</a:t>
            </a:r>
          </a:p>
          <a:p>
            <a:pPr lvl="1">
              <a:lnSpc>
                <a:spcPct val="100000"/>
              </a:lnSpc>
            </a:pPr>
            <a:r>
              <a:rPr lang="en-US" sz="1600" b="1" dirty="0">
                <a:latin typeface="Calibri Light" panose="020F0302020204030204" pitchFamily="34" charset="0"/>
                <a:cs typeface="Calibri Light" panose="020F0302020204030204" pitchFamily="34" charset="0"/>
              </a:rPr>
              <a:t>Proposer</a:t>
            </a:r>
            <a:r>
              <a:rPr lang="en-US" sz="1600" dirty="0">
                <a:latin typeface="Calibri Light" panose="020F0302020204030204" pitchFamily="34" charset="0"/>
                <a:cs typeface="Calibri Light" panose="020F0302020204030204" pitchFamily="34" charset="0"/>
              </a:rPr>
              <a:t> information, conseils et solutions, </a:t>
            </a:r>
            <a:r>
              <a:rPr lang="en-US" sz="1600" dirty="0" err="1">
                <a:latin typeface="Calibri Light" panose="020F0302020204030204" pitchFamily="34" charset="0"/>
                <a:cs typeface="Calibri Light" panose="020F0302020204030204" pitchFamily="34" charset="0"/>
              </a:rPr>
              <a:t>adaptés</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à</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différents</a:t>
            </a:r>
            <a:r>
              <a:rPr lang="en-US" sz="1600" dirty="0">
                <a:latin typeface="Calibri Light" panose="020F0302020204030204" pitchFamily="34" charset="0"/>
                <a:cs typeface="Calibri Light" panose="020F0302020204030204" pitchFamily="34" charset="0"/>
              </a:rPr>
              <a:t> types </a:t>
            </a:r>
            <a:r>
              <a:rPr lang="en-US" sz="1600" dirty="0" err="1">
                <a:latin typeface="Calibri Light" panose="020F0302020204030204" pitchFamily="34" charset="0"/>
                <a:cs typeface="Calibri Light" panose="020F0302020204030204" pitchFamily="34" charset="0"/>
              </a:rPr>
              <a:t>d’usagers</a:t>
            </a:r>
            <a:endParaRPr lang="en-US" sz="1600" dirty="0">
              <a:latin typeface="Calibri Light" panose="020F0302020204030204" pitchFamily="34" charset="0"/>
              <a:cs typeface="Calibri Light" panose="020F0302020204030204" pitchFamily="34" charset="0"/>
            </a:endParaRPr>
          </a:p>
          <a:p>
            <a:pPr lvl="1">
              <a:lnSpc>
                <a:spcPct val="100000"/>
              </a:lnSpc>
            </a:pPr>
            <a:r>
              <a:rPr lang="en-US" sz="1600" b="1" dirty="0">
                <a:latin typeface="Calibri Light" panose="020F0302020204030204" pitchFamily="34" charset="0"/>
                <a:cs typeface="Calibri Light" panose="020F0302020204030204" pitchFamily="34" charset="0"/>
              </a:rPr>
              <a:t>Transformer </a:t>
            </a:r>
            <a:r>
              <a:rPr lang="en-US" sz="1600" dirty="0">
                <a:latin typeface="Calibri Light" panose="020F0302020204030204" pitchFamily="34" charset="0"/>
                <a:cs typeface="Calibri Light" panose="020F0302020204030204" pitchFamily="34" charset="0"/>
              </a:rPr>
              <a:t>les </a:t>
            </a:r>
            <a:r>
              <a:rPr lang="en-US" sz="1600" dirty="0" err="1">
                <a:latin typeface="Calibri Light" panose="020F0302020204030204" pitchFamily="34" charset="0"/>
                <a:cs typeface="Calibri Light" panose="020F0302020204030204" pitchFamily="34" charset="0"/>
              </a:rPr>
              <a:t>visiteurs</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en</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utilisateurs</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voire</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en</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ambassadeurs</a:t>
            </a:r>
            <a:endParaRPr lang="en-US" sz="1600" dirty="0">
              <a:solidFill>
                <a:srgbClr val="00B050"/>
              </a:solidFill>
              <a:latin typeface="Calibri Light" panose="020F0302020204030204" pitchFamily="34" charset="0"/>
              <a:cs typeface="Calibri Light" panose="020F0302020204030204" pitchFamily="34" charset="0"/>
            </a:endParaRPr>
          </a:p>
          <a:p>
            <a:pPr>
              <a:lnSpc>
                <a:spcPct val="160000"/>
              </a:lnSpc>
            </a:pPr>
            <a:r>
              <a:rPr lang="en-US" sz="1600" b="1" dirty="0">
                <a:solidFill>
                  <a:srgbClr val="0070C0"/>
                </a:solidFill>
              </a:rPr>
              <a:t>CIBLES :</a:t>
            </a:r>
          </a:p>
          <a:p>
            <a:pPr lvl="1">
              <a:lnSpc>
                <a:spcPct val="120000"/>
              </a:lnSpc>
              <a:spcBef>
                <a:spcPts val="0"/>
              </a:spcBef>
            </a:pPr>
            <a:r>
              <a:rPr lang="en-US" sz="1600" b="1" dirty="0" err="1">
                <a:latin typeface="Calibri Light" panose="020F0302020204030204" pitchFamily="34" charset="0"/>
                <a:cs typeface="Calibri Light" panose="020F0302020204030204" pitchFamily="34" charset="0"/>
              </a:rPr>
              <a:t>Particuliers</a:t>
            </a:r>
            <a:r>
              <a:rPr lang="en-US" sz="1600" b="1" dirty="0">
                <a:latin typeface="Calibri Light" panose="020F0302020204030204" pitchFamily="34" charset="0"/>
                <a:cs typeface="Calibri Light" panose="020F0302020204030204" pitchFamily="34" charset="0"/>
              </a:rPr>
              <a:t> </a:t>
            </a:r>
            <a:r>
              <a:rPr lang="en-US" sz="1600" dirty="0">
                <a:latin typeface="Calibri Light" panose="020F0302020204030204" pitchFamily="34" charset="0"/>
                <a:cs typeface="Calibri Light" panose="020F0302020204030204" pitchFamily="34" charset="0"/>
              </a:rPr>
              <a:t>(</a:t>
            </a:r>
            <a:r>
              <a:rPr lang="en-US" sz="1600" dirty="0" err="1">
                <a:latin typeface="Calibri Light" panose="020F0302020204030204" pitchFamily="34" charset="0"/>
                <a:cs typeface="Calibri Light" panose="020F0302020204030204" pitchFamily="34" charset="0"/>
              </a:rPr>
              <a:t>locaux</a:t>
            </a:r>
            <a:r>
              <a:rPr lang="en-US" sz="1600" dirty="0">
                <a:latin typeface="Calibri Light" panose="020F0302020204030204" pitchFamily="34" charset="0"/>
                <a:cs typeface="Calibri Light" panose="020F0302020204030204" pitchFamily="34" charset="0"/>
              </a:rPr>
              <a:t> &amp; </a:t>
            </a:r>
            <a:r>
              <a:rPr lang="en-US" sz="1600" dirty="0" err="1">
                <a:latin typeface="Calibri Light" panose="020F0302020204030204" pitchFamily="34" charset="0"/>
                <a:cs typeface="Calibri Light" panose="020F0302020204030204" pitchFamily="34" charset="0"/>
              </a:rPr>
              <a:t>nationaux</a:t>
            </a:r>
            <a:r>
              <a:rPr lang="en-US" sz="1600" dirty="0">
                <a:latin typeface="Calibri Light" panose="020F0302020204030204" pitchFamily="34" charset="0"/>
                <a:cs typeface="Calibri Light" panose="020F0302020204030204" pitchFamily="34" charset="0"/>
              </a:rPr>
              <a:t>)</a:t>
            </a:r>
          </a:p>
          <a:p>
            <a:pPr lvl="1">
              <a:lnSpc>
                <a:spcPct val="120000"/>
              </a:lnSpc>
              <a:spcBef>
                <a:spcPts val="0"/>
              </a:spcBef>
            </a:pPr>
            <a:r>
              <a:rPr lang="en-US" sz="1600" dirty="0" err="1">
                <a:latin typeface="Calibri Light" panose="020F0302020204030204" pitchFamily="34" charset="0"/>
                <a:cs typeface="Calibri Light" panose="020F0302020204030204" pitchFamily="34" charset="0"/>
              </a:rPr>
              <a:t>Professionnels</a:t>
            </a:r>
            <a:endParaRPr lang="en-US" sz="1600" dirty="0">
              <a:latin typeface="Calibri Light" panose="020F0302020204030204" pitchFamily="34" charset="0"/>
              <a:cs typeface="Calibri Light" panose="020F0302020204030204" pitchFamily="34" charset="0"/>
            </a:endParaRPr>
          </a:p>
          <a:p>
            <a:pPr lvl="1">
              <a:lnSpc>
                <a:spcPct val="120000"/>
              </a:lnSpc>
              <a:spcBef>
                <a:spcPts val="0"/>
              </a:spcBef>
            </a:pPr>
            <a:r>
              <a:rPr lang="en-US" sz="1600" dirty="0" err="1">
                <a:latin typeface="Calibri Light" panose="020F0302020204030204" pitchFamily="34" charset="0"/>
                <a:cs typeface="Calibri Light" panose="020F0302020204030204" pitchFamily="34" charset="0"/>
              </a:rPr>
              <a:t>Collectivités</a:t>
            </a:r>
            <a:endParaRPr lang="en-US" sz="1600" dirty="0">
              <a:latin typeface="Calibri Light" panose="020F0302020204030204" pitchFamily="34" charset="0"/>
              <a:cs typeface="Calibri Light" panose="020F0302020204030204" pitchFamily="34" charset="0"/>
            </a:endParaRPr>
          </a:p>
          <a:p>
            <a:pPr lvl="1">
              <a:lnSpc>
                <a:spcPct val="120000"/>
              </a:lnSpc>
              <a:spcBef>
                <a:spcPts val="0"/>
              </a:spcBef>
            </a:pPr>
            <a:r>
              <a:rPr lang="en-US" sz="1600" dirty="0" err="1">
                <a:latin typeface="Calibri Light" panose="020F0302020204030204" pitchFamily="34" charset="0"/>
                <a:cs typeface="Calibri Light" panose="020F0302020204030204" pitchFamily="34" charset="0"/>
              </a:rPr>
              <a:t>Scolaires</a:t>
            </a:r>
            <a:r>
              <a:rPr lang="en-US" sz="1600" dirty="0">
                <a:latin typeface="Calibri Light" panose="020F0302020204030204" pitchFamily="34" charset="0"/>
                <a:cs typeface="Calibri Light" panose="020F0302020204030204" pitchFamily="34" charset="0"/>
              </a:rPr>
              <a:t> (à developer)</a:t>
            </a:r>
          </a:p>
        </p:txBody>
      </p:sp>
      <p:cxnSp>
        <p:nvCxnSpPr>
          <p:cNvPr id="17" name="Connecteur droit 16">
            <a:extLst>
              <a:ext uri="{FF2B5EF4-FFF2-40B4-BE49-F238E27FC236}">
                <a16:creationId xmlns:a16="http://schemas.microsoft.com/office/drawing/2014/main" id="{843B3EC5-05AC-FA79-33D6-F0F1AEB858CC}"/>
              </a:ext>
            </a:extLst>
          </p:cNvPr>
          <p:cNvCxnSpPr>
            <a:cxnSpLocks/>
          </p:cNvCxnSpPr>
          <p:nvPr/>
        </p:nvCxnSpPr>
        <p:spPr>
          <a:xfrm>
            <a:off x="2506930" y="3209318"/>
            <a:ext cx="134317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9776CAFE-E496-0FC2-AE9A-F0B516E1BBFB}"/>
              </a:ext>
            </a:extLst>
          </p:cNvPr>
          <p:cNvCxnSpPr>
            <a:cxnSpLocks/>
          </p:cNvCxnSpPr>
          <p:nvPr/>
        </p:nvCxnSpPr>
        <p:spPr>
          <a:xfrm>
            <a:off x="2468430" y="5183664"/>
            <a:ext cx="113207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57105" y="95544"/>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0" name="ZoneTexte 19">
            <a:extLst>
              <a:ext uri="{FF2B5EF4-FFF2-40B4-BE49-F238E27FC236}">
                <a16:creationId xmlns:a16="http://schemas.microsoft.com/office/drawing/2014/main" id="{4F5DA76D-8077-C48E-27FA-F6EDA81E8909}"/>
              </a:ext>
            </a:extLst>
          </p:cNvPr>
          <p:cNvSpPr txBox="1"/>
          <p:nvPr/>
        </p:nvSpPr>
        <p:spPr>
          <a:xfrm>
            <a:off x="-4109" y="2576303"/>
            <a:ext cx="2588245" cy="707886"/>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ACTION</a:t>
            </a:r>
          </a:p>
          <a:p>
            <a:pPr algn="ctr"/>
            <a:r>
              <a:rPr lang="fr-FR" sz="2000" b="1" dirty="0">
                <a:solidFill>
                  <a:srgbClr val="FEED01"/>
                </a:solidFill>
                <a:latin typeface="Nirmala UI" panose="020B0502040204020203" pitchFamily="34" charset="0"/>
                <a:cs typeface="Nirmala UI" panose="020B0502040204020203" pitchFamily="34" charset="0"/>
              </a:rPr>
              <a:t>REALISEE</a:t>
            </a:r>
          </a:p>
        </p:txBody>
      </p:sp>
      <p:grpSp>
        <p:nvGrpSpPr>
          <p:cNvPr id="22" name="Groupe 21">
            <a:extLst>
              <a:ext uri="{FF2B5EF4-FFF2-40B4-BE49-F238E27FC236}">
                <a16:creationId xmlns:a16="http://schemas.microsoft.com/office/drawing/2014/main" id="{08E29D00-6DD2-0C45-F6C8-6151C39CB08F}"/>
              </a:ext>
            </a:extLst>
          </p:cNvPr>
          <p:cNvGrpSpPr/>
          <p:nvPr/>
        </p:nvGrpSpPr>
        <p:grpSpPr>
          <a:xfrm>
            <a:off x="8028436" y="3501374"/>
            <a:ext cx="3934046" cy="3047304"/>
            <a:chOff x="8028436" y="2207988"/>
            <a:chExt cx="3934046" cy="3047304"/>
          </a:xfrm>
        </p:grpSpPr>
        <p:sp>
          <p:nvSpPr>
            <p:cNvPr id="12" name="Rectangle : coins arrondis 11">
              <a:extLst>
                <a:ext uri="{FF2B5EF4-FFF2-40B4-BE49-F238E27FC236}">
                  <a16:creationId xmlns:a16="http://schemas.microsoft.com/office/drawing/2014/main" id="{8A4DA384-02D1-F176-9F84-F1CD0DA50DD0}"/>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6"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8151513" y="3245332"/>
              <a:ext cx="3687890"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Et bientôt, des vidéos </a:t>
              </a:r>
              <a:r>
                <a:rPr lang="fr-FR" sz="1400" b="1" dirty="0" err="1">
                  <a:solidFill>
                    <a:schemeClr val="bg1"/>
                  </a:solidFill>
                  <a:latin typeface="Trebuchet MS" panose="020B0603020202020204" pitchFamily="34" charset="0"/>
                </a:rPr>
                <a:t>tutorielles</a:t>
              </a:r>
              <a:r>
                <a:rPr lang="fr-FR" sz="1400" b="1" dirty="0">
                  <a:solidFill>
                    <a:schemeClr val="bg1"/>
                  </a:solidFill>
                  <a:latin typeface="Trebuchet MS" panose="020B0603020202020204" pitchFamily="34" charset="0"/>
                </a:rPr>
                <a:t>, réalises dans le cadre d’</a:t>
              </a:r>
              <a:r>
                <a:rPr lang="fr-FR" sz="1400" b="1" dirty="0" err="1">
                  <a:solidFill>
                    <a:schemeClr val="bg1"/>
                  </a:solidFill>
                  <a:latin typeface="Trebuchet MS" panose="020B0603020202020204" pitchFamily="34" charset="0"/>
                </a:rPr>
                <a:t>EDUC’Eau</a:t>
              </a:r>
              <a:r>
                <a:rPr lang="fr-FR" sz="1400" b="1" dirty="0">
                  <a:solidFill>
                    <a:schemeClr val="bg1"/>
                  </a:solidFill>
                  <a:latin typeface="Trebuchet MS" panose="020B0603020202020204" pitchFamily="34" charset="0"/>
                </a:rPr>
                <a:t> :</a:t>
              </a:r>
            </a:p>
            <a:p>
              <a:pPr>
                <a:spcBef>
                  <a:spcPts val="600"/>
                </a:spcBef>
              </a:pPr>
              <a:r>
                <a:rPr lang="fr-FR" sz="1400" b="1" i="1" dirty="0">
                  <a:solidFill>
                    <a:schemeClr val="bg1"/>
                  </a:solidFill>
                  <a:latin typeface="Trebuchet MS" panose="020B0603020202020204" pitchFamily="34" charset="0"/>
                </a:rPr>
                <a:t>"Courtes, monothématiques, faciles à comprendre, ces vidéos présenteront les actions (équipements, gestes) d’économie qui doivent permettre de diminuer, sans perte de confort, notre consommation d’eau."</a:t>
              </a:r>
            </a:p>
          </p:txBody>
        </p:sp>
        <p:pic>
          <p:nvPicPr>
            <p:cNvPr id="8" name="Graphique 7" descr="Vlog avec un remplissage uni">
              <a:extLst>
                <a:ext uri="{FF2B5EF4-FFF2-40B4-BE49-F238E27FC236}">
                  <a16:creationId xmlns:a16="http://schemas.microsoft.com/office/drawing/2014/main" id="{4F9AD6B0-3EFB-1157-50F6-0055AE00A7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70732" y="2296335"/>
              <a:ext cx="849453" cy="849453"/>
            </a:xfrm>
            <a:prstGeom prst="rect">
              <a:avLst/>
            </a:prstGeom>
          </p:spPr>
        </p:pic>
      </p:grpSp>
      <p:sp>
        <p:nvSpPr>
          <p:cNvPr id="4" name="ZoneTexte 3">
            <a:extLst>
              <a:ext uri="{FF2B5EF4-FFF2-40B4-BE49-F238E27FC236}">
                <a16:creationId xmlns:a16="http://schemas.microsoft.com/office/drawing/2014/main" id="{1CD24427-F503-807F-7F30-50FAA8D0983B}"/>
              </a:ext>
            </a:extLst>
          </p:cNvPr>
          <p:cNvSpPr txBox="1"/>
          <p:nvPr/>
        </p:nvSpPr>
        <p:spPr>
          <a:xfrm>
            <a:off x="6215879" y="199405"/>
            <a:ext cx="5623524" cy="1200329"/>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solidFill>
                  <a:srgbClr val="0070C0"/>
                </a:solidFill>
              </a:rPr>
              <a:t>REFONTE DU SITE JECONOMISELEAU.ORG</a:t>
            </a:r>
          </a:p>
          <a:p>
            <a:pPr lvl="1"/>
            <a:r>
              <a:rPr lang="fr-FR" b="1" dirty="0"/>
              <a:t>Objectifs :</a:t>
            </a:r>
          </a:p>
          <a:p>
            <a:pPr lvl="2"/>
            <a:r>
              <a:rPr lang="fr-FR" dirty="0"/>
              <a:t>Créer une communauté écocitoyenne girondine</a:t>
            </a:r>
          </a:p>
          <a:p>
            <a:pPr lvl="2"/>
            <a:r>
              <a:rPr lang="fr-FR" dirty="0"/>
              <a:t>Faire évoluer les comportements</a:t>
            </a:r>
          </a:p>
        </p:txBody>
      </p:sp>
      <p:pic>
        <p:nvPicPr>
          <p:cNvPr id="5" name="Image 4">
            <a:extLst>
              <a:ext uri="{FF2B5EF4-FFF2-40B4-BE49-F238E27FC236}">
                <a16:creationId xmlns:a16="http://schemas.microsoft.com/office/drawing/2014/main" id="{3D47F733-F0B7-CA1D-C4BB-231197F3837A}"/>
              </a:ext>
            </a:extLst>
          </p:cNvPr>
          <p:cNvPicPr>
            <a:picLocks noChangeAspect="1"/>
          </p:cNvPicPr>
          <p:nvPr/>
        </p:nvPicPr>
        <p:blipFill>
          <a:blip r:embed="rId7"/>
          <a:stretch>
            <a:fillRect/>
          </a:stretch>
        </p:blipFill>
        <p:spPr>
          <a:xfrm>
            <a:off x="844223" y="5597950"/>
            <a:ext cx="747361" cy="751079"/>
          </a:xfrm>
          <a:prstGeom prst="rect">
            <a:avLst/>
          </a:prstGeom>
        </p:spPr>
      </p:pic>
    </p:spTree>
    <p:extLst>
      <p:ext uri="{BB962C8B-B14F-4D97-AF65-F5344CB8AC3E}">
        <p14:creationId xmlns:p14="http://schemas.microsoft.com/office/powerpoint/2010/main" val="3023899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65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Image 16" descr="Une image contenant texte, Visage humain, personne, capture d’écran&#10;&#10;Description générée automatiquement">
            <a:extLst>
              <a:ext uri="{FF2B5EF4-FFF2-40B4-BE49-F238E27FC236}">
                <a16:creationId xmlns:a16="http://schemas.microsoft.com/office/drawing/2014/main" id="{9667EA66-169A-6C71-2F16-9F8ACF63AFAF}"/>
              </a:ext>
            </a:extLst>
          </p:cNvPr>
          <p:cNvPicPr>
            <a:picLocks noChangeAspect="1"/>
          </p:cNvPicPr>
          <p:nvPr/>
        </p:nvPicPr>
        <p:blipFill rotWithShape="1">
          <a:blip r:embed="rId3"/>
          <a:srcRect l="13702" t="601" r="21088" b="-603"/>
          <a:stretch/>
        </p:blipFill>
        <p:spPr>
          <a:xfrm>
            <a:off x="461331" y="467002"/>
            <a:ext cx="3442553" cy="2811185"/>
          </a:xfrm>
          <a:prstGeom prst="rect">
            <a:avLst/>
          </a:prstGeom>
        </p:spPr>
      </p:pic>
      <p:sp>
        <p:nvSpPr>
          <p:cNvPr id="33" name="Rectangle 32">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998" y="487090"/>
            <a:ext cx="3588174"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descr="Une image contenant capture d’écran, texte, tasse&#10;&#10;Description générée automatiquement">
            <a:extLst>
              <a:ext uri="{FF2B5EF4-FFF2-40B4-BE49-F238E27FC236}">
                <a16:creationId xmlns:a16="http://schemas.microsoft.com/office/drawing/2014/main" id="{DCA70958-5238-64F8-616A-BD04A4941F13}"/>
              </a:ext>
            </a:extLst>
          </p:cNvPr>
          <p:cNvPicPr>
            <a:picLocks noChangeAspect="1"/>
          </p:cNvPicPr>
          <p:nvPr/>
        </p:nvPicPr>
        <p:blipFill rotWithShape="1">
          <a:blip r:embed="rId4"/>
          <a:srcRect l="18852" r="18267" b="357"/>
          <a:stretch/>
        </p:blipFill>
        <p:spPr>
          <a:xfrm>
            <a:off x="8135998" y="487090"/>
            <a:ext cx="3594671" cy="2791097"/>
          </a:xfrm>
          <a:prstGeom prst="rect">
            <a:avLst/>
          </a:prstGeom>
        </p:spPr>
      </p:pic>
      <p:sp>
        <p:nvSpPr>
          <p:cNvPr id="35" name="Rectangle 34">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descr="Une image contenant texte, capture d’écran, Police, Marque&#10;&#10;Description générée automatiquement">
            <a:extLst>
              <a:ext uri="{FF2B5EF4-FFF2-40B4-BE49-F238E27FC236}">
                <a16:creationId xmlns:a16="http://schemas.microsoft.com/office/drawing/2014/main" id="{E39E8FD0-0895-AD27-F4D2-90FC10080218}"/>
              </a:ext>
            </a:extLst>
          </p:cNvPr>
          <p:cNvPicPr>
            <a:picLocks noChangeAspect="1"/>
          </p:cNvPicPr>
          <p:nvPr/>
        </p:nvPicPr>
        <p:blipFill rotWithShape="1">
          <a:blip r:embed="rId5"/>
          <a:srcRect l="8513" t="5688" r="6451" b="1532"/>
          <a:stretch/>
        </p:blipFill>
        <p:spPr>
          <a:xfrm>
            <a:off x="461332" y="3600973"/>
            <a:ext cx="3442552" cy="2805158"/>
          </a:xfrm>
          <a:prstGeom prst="rect">
            <a:avLst/>
          </a:prstGeom>
        </p:spPr>
      </p:pic>
      <p:sp>
        <p:nvSpPr>
          <p:cNvPr id="37" name="Rectangle 36">
            <a:extLst>
              <a:ext uri="{FF2B5EF4-FFF2-40B4-BE49-F238E27FC236}">
                <a16:creationId xmlns:a16="http://schemas.microsoft.com/office/drawing/2014/main" id="{F4FFA271-A10A-4AC3-8F06-E3313A197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502" y="3603670"/>
            <a:ext cx="3601167"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F9FE375-3674-4B26-B67B-30AFAF78C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3610700"/>
            <a:ext cx="358817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habits, capture d’écran, nuage, texte&#10;&#10;Description générée automatiquement">
            <a:extLst>
              <a:ext uri="{FF2B5EF4-FFF2-40B4-BE49-F238E27FC236}">
                <a16:creationId xmlns:a16="http://schemas.microsoft.com/office/drawing/2014/main" id="{8DC1676B-A9B5-C846-227B-BC10CCCD36FB}"/>
              </a:ext>
            </a:extLst>
          </p:cNvPr>
          <p:cNvPicPr>
            <a:picLocks noChangeAspect="1"/>
          </p:cNvPicPr>
          <p:nvPr/>
        </p:nvPicPr>
        <p:blipFill rotWithShape="1">
          <a:blip r:embed="rId6"/>
          <a:srcRect l="2798" t="45" r="38009" b="1818"/>
          <a:stretch/>
        </p:blipFill>
        <p:spPr>
          <a:xfrm>
            <a:off x="4225618" y="467003"/>
            <a:ext cx="3588170" cy="2781044"/>
          </a:xfrm>
          <a:prstGeom prst="rect">
            <a:avLst/>
          </a:prstGeom>
        </p:spPr>
      </p:pic>
      <p:pic>
        <p:nvPicPr>
          <p:cNvPr id="13" name="Image 12" descr="Une image contenant texte, capture d’écran, logiciel, Page web&#10;&#10;Description générée automatiquement">
            <a:extLst>
              <a:ext uri="{FF2B5EF4-FFF2-40B4-BE49-F238E27FC236}">
                <a16:creationId xmlns:a16="http://schemas.microsoft.com/office/drawing/2014/main" id="{FAB472B8-C2C1-267F-C2B4-B332A7F55E42}"/>
              </a:ext>
            </a:extLst>
          </p:cNvPr>
          <p:cNvPicPr>
            <a:picLocks noChangeAspect="1"/>
          </p:cNvPicPr>
          <p:nvPr/>
        </p:nvPicPr>
        <p:blipFill rotWithShape="1">
          <a:blip r:embed="rId7"/>
          <a:srcRect l="23430" t="7838" r="21167" b="1303"/>
          <a:stretch/>
        </p:blipFill>
        <p:spPr>
          <a:xfrm>
            <a:off x="8122527" y="3589104"/>
            <a:ext cx="3588171" cy="2824552"/>
          </a:xfrm>
          <a:prstGeom prst="rect">
            <a:avLst/>
          </a:prstGeom>
        </p:spPr>
      </p:pic>
      <p:pic>
        <p:nvPicPr>
          <p:cNvPr id="3" name="Image 2" descr="Une image contenant texte, capture d’écran, Site web, Publicité en ligne&#10;&#10;Description générée automatiquement">
            <a:extLst>
              <a:ext uri="{FF2B5EF4-FFF2-40B4-BE49-F238E27FC236}">
                <a16:creationId xmlns:a16="http://schemas.microsoft.com/office/drawing/2014/main" id="{7C0C65C0-282D-3828-418D-410576573446}"/>
              </a:ext>
            </a:extLst>
          </p:cNvPr>
          <p:cNvPicPr>
            <a:picLocks noChangeAspect="1"/>
          </p:cNvPicPr>
          <p:nvPr/>
        </p:nvPicPr>
        <p:blipFill rotWithShape="1">
          <a:blip r:embed="rId8"/>
          <a:srcRect l="24939" t="10752" r="8622" b="-901"/>
          <a:stretch/>
        </p:blipFill>
        <p:spPr>
          <a:xfrm>
            <a:off x="4219597" y="3610701"/>
            <a:ext cx="3601167" cy="2788074"/>
          </a:xfrm>
          <a:prstGeom prst="rect">
            <a:avLst/>
          </a:prstGeom>
        </p:spPr>
      </p:pic>
    </p:spTree>
    <p:extLst>
      <p:ext uri="{BB962C8B-B14F-4D97-AF65-F5344CB8AC3E}">
        <p14:creationId xmlns:p14="http://schemas.microsoft.com/office/powerpoint/2010/main" val="189988140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13" name="ZoneTexte 12">
            <a:extLst>
              <a:ext uri="{FF2B5EF4-FFF2-40B4-BE49-F238E27FC236}">
                <a16:creationId xmlns:a16="http://schemas.microsoft.com/office/drawing/2014/main" id="{3E7E3AD3-6C07-C472-867A-5609ED86F971}"/>
              </a:ext>
            </a:extLst>
          </p:cNvPr>
          <p:cNvSpPr txBox="1"/>
          <p:nvPr/>
        </p:nvSpPr>
        <p:spPr>
          <a:xfrm>
            <a:off x="5887311" y="71193"/>
            <a:ext cx="6165426" cy="1477328"/>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solidFill>
                  <a:srgbClr val="0070C0"/>
                </a:solidFill>
              </a:rPr>
              <a:t>DES ESPACES INFO ECONOMIES D'EAU PLUS PERFORMANTS </a:t>
            </a:r>
          </a:p>
          <a:p>
            <a:pPr lvl="1"/>
            <a:r>
              <a:rPr lang="fr-FR" b="1" dirty="0"/>
              <a:t>Objectifs :</a:t>
            </a:r>
          </a:p>
          <a:p>
            <a:pPr marL="1200150" lvl="2" indent="-285750">
              <a:buFont typeface="Arial" panose="020B0604020202020204" pitchFamily="34" charset="0"/>
              <a:buChar char="•"/>
            </a:pPr>
            <a:r>
              <a:rPr lang="fr-FR" dirty="0"/>
              <a:t>Augmenter l’attractivité sur le terrain</a:t>
            </a:r>
          </a:p>
          <a:p>
            <a:pPr marL="1200150" lvl="2" indent="-285750">
              <a:buFont typeface="Arial" panose="020B0604020202020204" pitchFamily="34" charset="0"/>
              <a:buChar char="•"/>
            </a:pPr>
            <a:r>
              <a:rPr lang="fr-FR" dirty="0"/>
              <a:t>Rendre l’expérience plus ludique</a:t>
            </a:r>
          </a:p>
          <a:p>
            <a:pPr marL="1200150" lvl="2" indent="-285750">
              <a:buFont typeface="Arial" panose="020B0604020202020204" pitchFamily="34" charset="0"/>
              <a:buChar char="•"/>
            </a:pPr>
            <a:r>
              <a:rPr lang="fr-FR" dirty="0"/>
              <a:t>Valoriser les contacts informés </a:t>
            </a:r>
          </a:p>
        </p:txBody>
      </p:sp>
      <p:sp>
        <p:nvSpPr>
          <p:cNvPr id="16" name="Espace réservé du contenu 2">
            <a:extLst>
              <a:ext uri="{FF2B5EF4-FFF2-40B4-BE49-F238E27FC236}">
                <a16:creationId xmlns:a16="http://schemas.microsoft.com/office/drawing/2014/main" id="{270C7CFD-EA78-3520-FF60-0951E61E8EF1}"/>
              </a:ext>
            </a:extLst>
          </p:cNvPr>
          <p:cNvSpPr>
            <a:spLocks noGrp="1"/>
          </p:cNvSpPr>
          <p:nvPr>
            <p:ph idx="1"/>
          </p:nvPr>
        </p:nvSpPr>
        <p:spPr>
          <a:xfrm>
            <a:off x="2502075" y="1656707"/>
            <a:ext cx="5264946" cy="5201294"/>
          </a:xfrm>
        </p:spPr>
        <p:txBody>
          <a:bodyPr>
            <a:noAutofit/>
          </a:bodyPr>
          <a:lstStyle/>
          <a:p>
            <a:r>
              <a:rPr lang="fr-FR" sz="1800" dirty="0">
                <a:solidFill>
                  <a:srgbClr val="0070C0"/>
                </a:solidFill>
              </a:rPr>
              <a:t>ACCOMPAGNEMENT ET SUIVI DES ASSOCIATIONS</a:t>
            </a:r>
          </a:p>
          <a:p>
            <a:pPr lvl="1"/>
            <a:r>
              <a:rPr lang="fr-FR" sz="1600" dirty="0">
                <a:latin typeface="+mj-lt"/>
              </a:rPr>
              <a:t>Participation active aux réseaux sociaux et à la création de la communauté des écocitoyens girondins (relai sur LinkedIn des interventions des EIEE)</a:t>
            </a:r>
          </a:p>
          <a:p>
            <a:pPr lvl="1"/>
            <a:endParaRPr lang="fr-FR" sz="1600" dirty="0">
              <a:latin typeface="+mj-lt"/>
            </a:endParaRPr>
          </a:p>
          <a:p>
            <a:pPr lvl="1"/>
            <a:endParaRPr lang="fr-FR" sz="1600" dirty="0">
              <a:latin typeface="+mj-lt"/>
            </a:endParaRPr>
          </a:p>
          <a:p>
            <a:r>
              <a:rPr lang="fr-FR" sz="1800" dirty="0">
                <a:solidFill>
                  <a:srgbClr val="0070C0"/>
                </a:solidFill>
              </a:rPr>
              <a:t>MODERNISATION DES STANDS </a:t>
            </a:r>
            <a:r>
              <a:rPr lang="fr-FR" sz="1800" dirty="0">
                <a:solidFill>
                  <a:srgbClr val="0070C0"/>
                </a:solidFill>
                <a:latin typeface="+mj-lt"/>
              </a:rPr>
              <a:t>dans le cadre d’</a:t>
            </a:r>
            <a:r>
              <a:rPr lang="fr-FR" sz="1800" dirty="0" err="1">
                <a:solidFill>
                  <a:srgbClr val="0070C0"/>
                </a:solidFill>
                <a:latin typeface="+mj-lt"/>
              </a:rPr>
              <a:t>EDUC’Eau</a:t>
            </a:r>
            <a:r>
              <a:rPr lang="fr-FR" sz="1800" dirty="0">
                <a:solidFill>
                  <a:srgbClr val="0070C0"/>
                </a:solidFill>
                <a:latin typeface="+mj-lt"/>
              </a:rPr>
              <a:t> et en partenariat avec Cap Sciences</a:t>
            </a:r>
            <a:endParaRPr lang="fr-FR" sz="1800" dirty="0">
              <a:solidFill>
                <a:srgbClr val="0070C0"/>
              </a:solidFill>
            </a:endParaRPr>
          </a:p>
          <a:p>
            <a:pPr lvl="1"/>
            <a:r>
              <a:rPr lang="fr-FR" sz="1600" dirty="0">
                <a:solidFill>
                  <a:srgbClr val="0070C0"/>
                </a:solidFill>
                <a:latin typeface="+mj-lt"/>
              </a:rPr>
              <a:t>Création de nouveaux supports </a:t>
            </a:r>
            <a:r>
              <a:rPr lang="fr-FR" sz="1600" dirty="0">
                <a:latin typeface="+mj-lt"/>
              </a:rPr>
              <a:t>: conception des fresques pédagogiques de l’eau : plus attractives, plus didactiques (reproduction des principaux usages domicile et actions d’économies possibles)</a:t>
            </a:r>
          </a:p>
          <a:p>
            <a:pPr lvl="1"/>
            <a:r>
              <a:rPr lang="fr-FR" sz="1600" dirty="0">
                <a:solidFill>
                  <a:srgbClr val="0070C0"/>
                </a:solidFill>
                <a:latin typeface="+mj-lt"/>
              </a:rPr>
              <a:t>Conception d’un jeu de plateau </a:t>
            </a:r>
            <a:r>
              <a:rPr lang="fr-FR" sz="1600" dirty="0">
                <a:latin typeface="+mj-lt"/>
              </a:rPr>
              <a:t>pour « briser la glace » avec l’animateur, tester ses connaissances, apprendre tout en s’amusant sur le patrimoine des nappes profondes et sur les économies d’eau</a:t>
            </a:r>
          </a:p>
          <a:p>
            <a:pPr lvl="1"/>
            <a:r>
              <a:rPr lang="fr-FR" sz="1600" dirty="0">
                <a:solidFill>
                  <a:srgbClr val="0070C0"/>
                </a:solidFill>
                <a:latin typeface="+mj-lt"/>
              </a:rPr>
              <a:t>Développement de QR Codes </a:t>
            </a:r>
            <a:r>
              <a:rPr lang="fr-FR" sz="1600" dirty="0">
                <a:latin typeface="+mj-lt"/>
              </a:rPr>
              <a:t>sur les fresques pour renvoyer vers des pages dédiées, aller plus loin dans l’expérience et conserver les bons conseils après la visite sur l’EIEE.</a:t>
            </a:r>
          </a:p>
          <a:p>
            <a:pPr lvl="1"/>
            <a:endParaRPr lang="fr-FR" sz="1600" dirty="0">
              <a:latin typeface="+mj-lt"/>
            </a:endParaRPr>
          </a:p>
        </p:txBody>
      </p:sp>
      <p:cxnSp>
        <p:nvCxnSpPr>
          <p:cNvPr id="17" name="Connecteur droit 16">
            <a:extLst>
              <a:ext uri="{FF2B5EF4-FFF2-40B4-BE49-F238E27FC236}">
                <a16:creationId xmlns:a16="http://schemas.microsoft.com/office/drawing/2014/main" id="{CC9CA1DF-267A-FE47-165F-A88A54480564}"/>
              </a:ext>
            </a:extLst>
          </p:cNvPr>
          <p:cNvCxnSpPr>
            <a:cxnSpLocks/>
          </p:cNvCxnSpPr>
          <p:nvPr/>
        </p:nvCxnSpPr>
        <p:spPr>
          <a:xfrm>
            <a:off x="2485865" y="1960287"/>
            <a:ext cx="503497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FF6FCDC-7F4C-5962-9787-2BBF215871BC}"/>
              </a:ext>
            </a:extLst>
          </p:cNvPr>
          <p:cNvCxnSpPr>
            <a:cxnSpLocks/>
          </p:cNvCxnSpPr>
          <p:nvPr/>
        </p:nvCxnSpPr>
        <p:spPr>
          <a:xfrm>
            <a:off x="2485865" y="3867573"/>
            <a:ext cx="475189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pic>
        <p:nvPicPr>
          <p:cNvPr id="3" name="Image 2">
            <a:extLst>
              <a:ext uri="{FF2B5EF4-FFF2-40B4-BE49-F238E27FC236}">
                <a16:creationId xmlns:a16="http://schemas.microsoft.com/office/drawing/2014/main" id="{B2F7A171-5FE9-0778-A603-5C4891973552}"/>
              </a:ext>
            </a:extLst>
          </p:cNvPr>
          <p:cNvPicPr>
            <a:picLocks noChangeAspect="1"/>
          </p:cNvPicPr>
          <p:nvPr/>
        </p:nvPicPr>
        <p:blipFill rotWithShape="1">
          <a:blip r:embed="rId5"/>
          <a:srcRect r="1853"/>
          <a:stretch/>
        </p:blipFill>
        <p:spPr>
          <a:xfrm>
            <a:off x="7845992" y="2303984"/>
            <a:ext cx="2816120" cy="1353094"/>
          </a:xfrm>
          <a:prstGeom prst="roundRect">
            <a:avLst>
              <a:gd name="adj" fmla="val 6583"/>
            </a:avLst>
          </a:prstGeom>
        </p:spPr>
      </p:pic>
      <p:pic>
        <p:nvPicPr>
          <p:cNvPr id="9" name="Image 8">
            <a:extLst>
              <a:ext uri="{FF2B5EF4-FFF2-40B4-BE49-F238E27FC236}">
                <a16:creationId xmlns:a16="http://schemas.microsoft.com/office/drawing/2014/main" id="{C76E6E49-88E2-5971-7D59-FAD6C7C4987E}"/>
              </a:ext>
            </a:extLst>
          </p:cNvPr>
          <p:cNvPicPr>
            <a:picLocks noChangeAspect="1"/>
          </p:cNvPicPr>
          <p:nvPr/>
        </p:nvPicPr>
        <p:blipFill>
          <a:blip r:embed="rId6"/>
          <a:stretch>
            <a:fillRect/>
          </a:stretch>
        </p:blipFill>
        <p:spPr>
          <a:xfrm>
            <a:off x="8969230" y="3525047"/>
            <a:ext cx="2361703" cy="1461038"/>
          </a:xfrm>
          <a:prstGeom prst="roundRect">
            <a:avLst>
              <a:gd name="adj" fmla="val 6499"/>
            </a:avLst>
          </a:prstGeom>
        </p:spPr>
      </p:pic>
      <p:grpSp>
        <p:nvGrpSpPr>
          <p:cNvPr id="5" name="Groupe 4">
            <a:extLst>
              <a:ext uri="{FF2B5EF4-FFF2-40B4-BE49-F238E27FC236}">
                <a16:creationId xmlns:a16="http://schemas.microsoft.com/office/drawing/2014/main" id="{45FB9EA2-CE1C-67B6-0555-BB4511EFEB93}"/>
              </a:ext>
            </a:extLst>
          </p:cNvPr>
          <p:cNvGrpSpPr/>
          <p:nvPr/>
        </p:nvGrpSpPr>
        <p:grpSpPr>
          <a:xfrm>
            <a:off x="10207295" y="4822439"/>
            <a:ext cx="1845442" cy="1513806"/>
            <a:chOff x="6500471" y="1418390"/>
            <a:chExt cx="2012421" cy="1650778"/>
          </a:xfrm>
        </p:grpSpPr>
        <p:pic>
          <p:nvPicPr>
            <p:cNvPr id="6" name="Image 5">
              <a:extLst>
                <a:ext uri="{FF2B5EF4-FFF2-40B4-BE49-F238E27FC236}">
                  <a16:creationId xmlns:a16="http://schemas.microsoft.com/office/drawing/2014/main" id="{C406A17C-2FCD-BF0E-2750-1E6ADE04672B}"/>
                </a:ext>
              </a:extLst>
            </p:cNvPr>
            <p:cNvPicPr>
              <a:picLocks noChangeAspect="1"/>
            </p:cNvPicPr>
            <p:nvPr/>
          </p:nvPicPr>
          <p:blipFill rotWithShape="1">
            <a:blip r:embed="rId7"/>
            <a:srcRect l="4137" t="1219" r="16573" b="7242"/>
            <a:stretch/>
          </p:blipFill>
          <p:spPr>
            <a:xfrm>
              <a:off x="6500471" y="1418390"/>
              <a:ext cx="2012421" cy="1650777"/>
            </a:xfrm>
            <a:prstGeom prst="roundRect">
              <a:avLst>
                <a:gd name="adj" fmla="val 6377"/>
              </a:avLst>
            </a:prstGeom>
          </p:spPr>
        </p:pic>
        <p:sp>
          <p:nvSpPr>
            <p:cNvPr id="7" name="Rectangle 6">
              <a:extLst>
                <a:ext uri="{FF2B5EF4-FFF2-40B4-BE49-F238E27FC236}">
                  <a16:creationId xmlns:a16="http://schemas.microsoft.com/office/drawing/2014/main" id="{5B7F9007-25F0-8764-5B02-CA1864D1E956}"/>
                </a:ext>
              </a:extLst>
            </p:cNvPr>
            <p:cNvSpPr/>
            <p:nvPr/>
          </p:nvSpPr>
          <p:spPr>
            <a:xfrm>
              <a:off x="7142163" y="2384425"/>
              <a:ext cx="323850" cy="427038"/>
            </a:xfrm>
            <a:prstGeom prst="rect">
              <a:avLst/>
            </a:prstGeom>
            <a:solidFill>
              <a:srgbClr val="1F1F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Rectangle 7">
              <a:extLst>
                <a:ext uri="{FF2B5EF4-FFF2-40B4-BE49-F238E27FC236}">
                  <a16:creationId xmlns:a16="http://schemas.microsoft.com/office/drawing/2014/main" id="{D5C7A256-5F91-F2E4-B5C7-738F865D566F}"/>
                </a:ext>
              </a:extLst>
            </p:cNvPr>
            <p:cNvSpPr/>
            <p:nvPr/>
          </p:nvSpPr>
          <p:spPr>
            <a:xfrm>
              <a:off x="7083424" y="2520318"/>
              <a:ext cx="868363" cy="548850"/>
            </a:xfrm>
            <a:prstGeom prst="rect">
              <a:avLst/>
            </a:prstGeom>
            <a:solidFill>
              <a:srgbClr val="1F1F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pic>
        <p:nvPicPr>
          <p:cNvPr id="12" name="Image 11">
            <a:extLst>
              <a:ext uri="{FF2B5EF4-FFF2-40B4-BE49-F238E27FC236}">
                <a16:creationId xmlns:a16="http://schemas.microsoft.com/office/drawing/2014/main" id="{311E3709-2FB5-1BEE-32FB-06AC72104ECF}"/>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1912921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pic>
        <p:nvPicPr>
          <p:cNvPr id="20" name="Image 19" descr="Une image contenant texte, diagramme, Plan, carte&#10;&#10;Description générée automatiquement">
            <a:extLst>
              <a:ext uri="{FF2B5EF4-FFF2-40B4-BE49-F238E27FC236}">
                <a16:creationId xmlns:a16="http://schemas.microsoft.com/office/drawing/2014/main" id="{8044A5F0-B087-640B-0762-AF72FD61C0EC}"/>
              </a:ext>
            </a:extLst>
          </p:cNvPr>
          <p:cNvPicPr>
            <a:picLocks noChangeAspect="1"/>
          </p:cNvPicPr>
          <p:nvPr/>
        </p:nvPicPr>
        <p:blipFill>
          <a:blip r:embed="rId5"/>
          <a:stretch>
            <a:fillRect/>
          </a:stretch>
        </p:blipFill>
        <p:spPr>
          <a:xfrm>
            <a:off x="4988247" y="1654255"/>
            <a:ext cx="4772268" cy="4042338"/>
          </a:xfrm>
          <a:prstGeom prst="rect">
            <a:avLst/>
          </a:prstGeom>
        </p:spPr>
      </p:pic>
      <p:pic>
        <p:nvPicPr>
          <p:cNvPr id="25" name="Image 24" descr="Une image contenant texte, diagramme, conception&#10;&#10;Description générée automatiquement">
            <a:extLst>
              <a:ext uri="{FF2B5EF4-FFF2-40B4-BE49-F238E27FC236}">
                <a16:creationId xmlns:a16="http://schemas.microsoft.com/office/drawing/2014/main" id="{22DD1653-C081-B002-9D07-18705180CB3C}"/>
              </a:ext>
            </a:extLst>
          </p:cNvPr>
          <p:cNvPicPr>
            <a:picLocks noChangeAspect="1"/>
          </p:cNvPicPr>
          <p:nvPr/>
        </p:nvPicPr>
        <p:blipFill>
          <a:blip r:embed="rId6"/>
          <a:stretch>
            <a:fillRect/>
          </a:stretch>
        </p:blipFill>
        <p:spPr>
          <a:xfrm>
            <a:off x="2726476" y="1654256"/>
            <a:ext cx="1573590" cy="4042337"/>
          </a:xfrm>
          <a:prstGeom prst="rect">
            <a:avLst/>
          </a:prstGeom>
        </p:spPr>
      </p:pic>
      <p:pic>
        <p:nvPicPr>
          <p:cNvPr id="28" name="Image 27" descr="Une image contenant texte, diagramme, illustration, conception&#10;&#10;Description générée automatiquement">
            <a:extLst>
              <a:ext uri="{FF2B5EF4-FFF2-40B4-BE49-F238E27FC236}">
                <a16:creationId xmlns:a16="http://schemas.microsoft.com/office/drawing/2014/main" id="{1D60AE30-FED6-0D47-722A-ED95931F5724}"/>
              </a:ext>
            </a:extLst>
          </p:cNvPr>
          <p:cNvPicPr>
            <a:picLocks noChangeAspect="1"/>
          </p:cNvPicPr>
          <p:nvPr/>
        </p:nvPicPr>
        <p:blipFill>
          <a:blip r:embed="rId7"/>
          <a:stretch>
            <a:fillRect/>
          </a:stretch>
        </p:blipFill>
        <p:spPr>
          <a:xfrm>
            <a:off x="10350426" y="1654257"/>
            <a:ext cx="1593003" cy="4069438"/>
          </a:xfrm>
          <a:prstGeom prst="rect">
            <a:avLst/>
          </a:prstGeom>
        </p:spPr>
      </p:pic>
      <p:grpSp>
        <p:nvGrpSpPr>
          <p:cNvPr id="29" name="Groupe 28">
            <a:extLst>
              <a:ext uri="{FF2B5EF4-FFF2-40B4-BE49-F238E27FC236}">
                <a16:creationId xmlns:a16="http://schemas.microsoft.com/office/drawing/2014/main" id="{BEA0CBAB-994E-7485-1D2D-F75D4F69FD73}"/>
              </a:ext>
            </a:extLst>
          </p:cNvPr>
          <p:cNvGrpSpPr/>
          <p:nvPr/>
        </p:nvGrpSpPr>
        <p:grpSpPr>
          <a:xfrm>
            <a:off x="10990328" y="355349"/>
            <a:ext cx="780850" cy="580567"/>
            <a:chOff x="8028436" y="2207988"/>
            <a:chExt cx="3934046" cy="3047304"/>
          </a:xfrm>
        </p:grpSpPr>
        <p:sp>
          <p:nvSpPr>
            <p:cNvPr id="30" name="Rectangle : coins arrondis 29">
              <a:extLst>
                <a:ext uri="{FF2B5EF4-FFF2-40B4-BE49-F238E27FC236}">
                  <a16:creationId xmlns:a16="http://schemas.microsoft.com/office/drawing/2014/main" id="{5C897061-76C1-6F05-F016-CFA51CDAD4D7}"/>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1" name="Text Box 15">
              <a:extLst>
                <a:ext uri="{FF2B5EF4-FFF2-40B4-BE49-F238E27FC236}">
                  <a16:creationId xmlns:a16="http://schemas.microsoft.com/office/drawing/2014/main" id="{034110E2-448C-A16E-D42B-4D19DDB3AC77}"/>
                </a:ext>
              </a:extLst>
            </p:cNvPr>
            <p:cNvSpPr txBox="1">
              <a:spLocks noChangeArrowheads="1"/>
            </p:cNvSpPr>
            <p:nvPr/>
          </p:nvSpPr>
          <p:spPr bwMode="auto">
            <a:xfrm>
              <a:off x="8151513" y="3091441"/>
              <a:ext cx="3687892"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RECTO</a:t>
              </a:r>
              <a:endParaRPr lang="fr-FR" sz="1400" b="1" i="1" dirty="0">
                <a:solidFill>
                  <a:schemeClr val="bg1"/>
                </a:solidFill>
                <a:latin typeface="Trebuchet MS" panose="020B0603020202020204" pitchFamily="34" charset="0"/>
              </a:endParaRPr>
            </a:p>
          </p:txBody>
        </p:sp>
      </p:grpSp>
      <p:pic>
        <p:nvPicPr>
          <p:cNvPr id="33" name="Image 32">
            <a:extLst>
              <a:ext uri="{FF2B5EF4-FFF2-40B4-BE49-F238E27FC236}">
                <a16:creationId xmlns:a16="http://schemas.microsoft.com/office/drawing/2014/main" id="{69CACA2F-C652-43CB-73C7-E8422E5942BF}"/>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4240335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grpSp>
        <p:nvGrpSpPr>
          <p:cNvPr id="29" name="Groupe 28">
            <a:extLst>
              <a:ext uri="{FF2B5EF4-FFF2-40B4-BE49-F238E27FC236}">
                <a16:creationId xmlns:a16="http://schemas.microsoft.com/office/drawing/2014/main" id="{BEA0CBAB-994E-7485-1D2D-F75D4F69FD73}"/>
              </a:ext>
            </a:extLst>
          </p:cNvPr>
          <p:cNvGrpSpPr/>
          <p:nvPr/>
        </p:nvGrpSpPr>
        <p:grpSpPr>
          <a:xfrm>
            <a:off x="10990328" y="355349"/>
            <a:ext cx="780850" cy="580567"/>
            <a:chOff x="8028436" y="2207988"/>
            <a:chExt cx="3934046" cy="3047304"/>
          </a:xfrm>
        </p:grpSpPr>
        <p:sp>
          <p:nvSpPr>
            <p:cNvPr id="30" name="Rectangle : coins arrondis 29">
              <a:extLst>
                <a:ext uri="{FF2B5EF4-FFF2-40B4-BE49-F238E27FC236}">
                  <a16:creationId xmlns:a16="http://schemas.microsoft.com/office/drawing/2014/main" id="{5C897061-76C1-6F05-F016-CFA51CDAD4D7}"/>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1" name="Text Box 15">
              <a:extLst>
                <a:ext uri="{FF2B5EF4-FFF2-40B4-BE49-F238E27FC236}">
                  <a16:creationId xmlns:a16="http://schemas.microsoft.com/office/drawing/2014/main" id="{034110E2-448C-A16E-D42B-4D19DDB3AC77}"/>
                </a:ext>
              </a:extLst>
            </p:cNvPr>
            <p:cNvSpPr txBox="1">
              <a:spLocks noChangeArrowheads="1"/>
            </p:cNvSpPr>
            <p:nvPr/>
          </p:nvSpPr>
          <p:spPr bwMode="auto">
            <a:xfrm>
              <a:off x="8151513" y="2923898"/>
              <a:ext cx="3687892" cy="161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VERSO</a:t>
              </a:r>
              <a:endParaRPr lang="fr-FR" sz="1400" b="1" i="1" dirty="0">
                <a:solidFill>
                  <a:schemeClr val="bg1"/>
                </a:solidFill>
                <a:latin typeface="Trebuchet MS" panose="020B0603020202020204" pitchFamily="34" charset="0"/>
              </a:endParaRPr>
            </a:p>
          </p:txBody>
        </p:sp>
      </p:grpSp>
      <p:pic>
        <p:nvPicPr>
          <p:cNvPr id="3" name="Image 2" descr="Une image contenant texte, capture d’écran, diagramme, carte&#10;&#10;Description générée automatiquement">
            <a:extLst>
              <a:ext uri="{FF2B5EF4-FFF2-40B4-BE49-F238E27FC236}">
                <a16:creationId xmlns:a16="http://schemas.microsoft.com/office/drawing/2014/main" id="{942F6C8E-E9F8-483E-0518-31380BB479DB}"/>
              </a:ext>
            </a:extLst>
          </p:cNvPr>
          <p:cNvPicPr>
            <a:picLocks noChangeAspect="1"/>
          </p:cNvPicPr>
          <p:nvPr/>
        </p:nvPicPr>
        <p:blipFill>
          <a:blip r:embed="rId5"/>
          <a:stretch>
            <a:fillRect/>
          </a:stretch>
        </p:blipFill>
        <p:spPr>
          <a:xfrm>
            <a:off x="4668644" y="1682237"/>
            <a:ext cx="5357484" cy="4188789"/>
          </a:xfrm>
          <a:prstGeom prst="rect">
            <a:avLst/>
          </a:prstGeom>
        </p:spPr>
      </p:pic>
      <p:pic>
        <p:nvPicPr>
          <p:cNvPr id="6" name="Image 5" descr="Une image contenant texte, capture d’écran, Police, graphisme&#10;&#10;Description générée automatiquement">
            <a:extLst>
              <a:ext uri="{FF2B5EF4-FFF2-40B4-BE49-F238E27FC236}">
                <a16:creationId xmlns:a16="http://schemas.microsoft.com/office/drawing/2014/main" id="{0C96180C-6799-BCE6-F6F2-89191FFFA85E}"/>
              </a:ext>
            </a:extLst>
          </p:cNvPr>
          <p:cNvPicPr>
            <a:picLocks noChangeAspect="1"/>
          </p:cNvPicPr>
          <p:nvPr/>
        </p:nvPicPr>
        <p:blipFill>
          <a:blip r:embed="rId6"/>
          <a:stretch>
            <a:fillRect/>
          </a:stretch>
        </p:blipFill>
        <p:spPr>
          <a:xfrm>
            <a:off x="2623935" y="1683139"/>
            <a:ext cx="1627148" cy="4274373"/>
          </a:xfrm>
          <a:prstGeom prst="rect">
            <a:avLst/>
          </a:prstGeom>
        </p:spPr>
      </p:pic>
      <p:pic>
        <p:nvPicPr>
          <p:cNvPr id="8" name="Image 7" descr="Une image contenant texte, capture d’écran, Police, logo&#10;&#10;Description générée automatiquement">
            <a:extLst>
              <a:ext uri="{FF2B5EF4-FFF2-40B4-BE49-F238E27FC236}">
                <a16:creationId xmlns:a16="http://schemas.microsoft.com/office/drawing/2014/main" id="{E82B986E-64D3-D8DC-56CC-A829CA9BE006}"/>
              </a:ext>
            </a:extLst>
          </p:cNvPr>
          <p:cNvPicPr>
            <a:picLocks noChangeAspect="1"/>
          </p:cNvPicPr>
          <p:nvPr/>
        </p:nvPicPr>
        <p:blipFill>
          <a:blip r:embed="rId7"/>
          <a:stretch>
            <a:fillRect/>
          </a:stretch>
        </p:blipFill>
        <p:spPr>
          <a:xfrm>
            <a:off x="10460229" y="1639444"/>
            <a:ext cx="1655884" cy="4274374"/>
          </a:xfrm>
          <a:prstGeom prst="rect">
            <a:avLst/>
          </a:prstGeom>
        </p:spPr>
      </p:pic>
      <p:pic>
        <p:nvPicPr>
          <p:cNvPr id="16" name="Image 15">
            <a:extLst>
              <a:ext uri="{FF2B5EF4-FFF2-40B4-BE49-F238E27FC236}">
                <a16:creationId xmlns:a16="http://schemas.microsoft.com/office/drawing/2014/main" id="{149F8BBB-C863-DEBA-BDA2-55C9D5B07A6B}"/>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3146383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grpSp>
        <p:nvGrpSpPr>
          <p:cNvPr id="29" name="Groupe 28">
            <a:extLst>
              <a:ext uri="{FF2B5EF4-FFF2-40B4-BE49-F238E27FC236}">
                <a16:creationId xmlns:a16="http://schemas.microsoft.com/office/drawing/2014/main" id="{BEA0CBAB-994E-7485-1D2D-F75D4F69FD73}"/>
              </a:ext>
            </a:extLst>
          </p:cNvPr>
          <p:cNvGrpSpPr/>
          <p:nvPr/>
        </p:nvGrpSpPr>
        <p:grpSpPr>
          <a:xfrm>
            <a:off x="10990328" y="355349"/>
            <a:ext cx="874755" cy="580567"/>
            <a:chOff x="8028436" y="2207988"/>
            <a:chExt cx="4407155" cy="3047304"/>
          </a:xfrm>
        </p:grpSpPr>
        <p:sp>
          <p:nvSpPr>
            <p:cNvPr id="30" name="Rectangle : coins arrondis 29">
              <a:extLst>
                <a:ext uri="{FF2B5EF4-FFF2-40B4-BE49-F238E27FC236}">
                  <a16:creationId xmlns:a16="http://schemas.microsoft.com/office/drawing/2014/main" id="{5C897061-76C1-6F05-F016-CFA51CDAD4D7}"/>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1" name="Text Box 15">
              <a:extLst>
                <a:ext uri="{FF2B5EF4-FFF2-40B4-BE49-F238E27FC236}">
                  <a16:creationId xmlns:a16="http://schemas.microsoft.com/office/drawing/2014/main" id="{034110E2-448C-A16E-D42B-4D19DDB3AC77}"/>
                </a:ext>
              </a:extLst>
            </p:cNvPr>
            <p:cNvSpPr txBox="1">
              <a:spLocks noChangeArrowheads="1"/>
            </p:cNvSpPr>
            <p:nvPr/>
          </p:nvSpPr>
          <p:spPr bwMode="auto">
            <a:xfrm>
              <a:off x="8747699" y="2923898"/>
              <a:ext cx="3687892" cy="161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JEU</a:t>
              </a:r>
              <a:endParaRPr lang="fr-FR" sz="1400" b="1" i="1" dirty="0">
                <a:solidFill>
                  <a:schemeClr val="bg1"/>
                </a:solidFill>
                <a:latin typeface="Trebuchet MS" panose="020B0603020202020204" pitchFamily="34" charset="0"/>
              </a:endParaRPr>
            </a:p>
          </p:txBody>
        </p:sp>
      </p:grpSp>
      <p:pic>
        <p:nvPicPr>
          <p:cNvPr id="2" name="Image 1">
            <a:extLst>
              <a:ext uri="{FF2B5EF4-FFF2-40B4-BE49-F238E27FC236}">
                <a16:creationId xmlns:a16="http://schemas.microsoft.com/office/drawing/2014/main" id="{F2175751-2419-40CD-D366-07A5736B842A}"/>
              </a:ext>
            </a:extLst>
          </p:cNvPr>
          <p:cNvPicPr>
            <a:picLocks noChangeAspect="1"/>
          </p:cNvPicPr>
          <p:nvPr/>
        </p:nvPicPr>
        <p:blipFill rotWithShape="1">
          <a:blip r:embed="rId5"/>
          <a:srcRect t="4257"/>
          <a:stretch/>
        </p:blipFill>
        <p:spPr>
          <a:xfrm>
            <a:off x="9767046" y="4768105"/>
            <a:ext cx="1382160" cy="1147316"/>
          </a:xfrm>
          <a:prstGeom prst="roundRect">
            <a:avLst>
              <a:gd name="adj" fmla="val 7612"/>
            </a:avLst>
          </a:prstGeom>
          <a:ln>
            <a:solidFill>
              <a:schemeClr val="tx1"/>
            </a:solidFill>
          </a:ln>
        </p:spPr>
      </p:pic>
      <p:grpSp>
        <p:nvGrpSpPr>
          <p:cNvPr id="5" name="Groupe 4">
            <a:extLst>
              <a:ext uri="{FF2B5EF4-FFF2-40B4-BE49-F238E27FC236}">
                <a16:creationId xmlns:a16="http://schemas.microsoft.com/office/drawing/2014/main" id="{4830C04C-3117-FFB4-2F88-3464DF00D959}"/>
              </a:ext>
            </a:extLst>
          </p:cNvPr>
          <p:cNvGrpSpPr/>
          <p:nvPr/>
        </p:nvGrpSpPr>
        <p:grpSpPr>
          <a:xfrm>
            <a:off x="6008576" y="645630"/>
            <a:ext cx="4706040" cy="1366049"/>
            <a:chOff x="1612900" y="2335200"/>
            <a:chExt cx="3937000" cy="1094933"/>
          </a:xfrm>
        </p:grpSpPr>
        <p:pic>
          <p:nvPicPr>
            <p:cNvPr id="7" name="Image 6">
              <a:extLst>
                <a:ext uri="{FF2B5EF4-FFF2-40B4-BE49-F238E27FC236}">
                  <a16:creationId xmlns:a16="http://schemas.microsoft.com/office/drawing/2014/main" id="{AFF29F6C-5502-F6BC-FF98-5312A611DF82}"/>
                </a:ext>
              </a:extLst>
            </p:cNvPr>
            <p:cNvPicPr>
              <a:picLocks noChangeAspect="1"/>
            </p:cNvPicPr>
            <p:nvPr/>
          </p:nvPicPr>
          <p:blipFill>
            <a:blip r:embed="rId6"/>
            <a:stretch>
              <a:fillRect/>
            </a:stretch>
          </p:blipFill>
          <p:spPr>
            <a:xfrm rot="16200000">
              <a:off x="3033933" y="914167"/>
              <a:ext cx="1094933" cy="3937000"/>
            </a:xfrm>
            <a:prstGeom prst="rect">
              <a:avLst/>
            </a:prstGeom>
          </p:spPr>
        </p:pic>
        <p:pic>
          <p:nvPicPr>
            <p:cNvPr id="9" name="Image 8">
              <a:extLst>
                <a:ext uri="{FF2B5EF4-FFF2-40B4-BE49-F238E27FC236}">
                  <a16:creationId xmlns:a16="http://schemas.microsoft.com/office/drawing/2014/main" id="{2FED2114-99F2-2065-F2ED-23076767D0F1}"/>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1844241" y="2670098"/>
              <a:ext cx="296829" cy="425136"/>
            </a:xfrm>
            <a:prstGeom prst="rect">
              <a:avLst/>
            </a:prstGeom>
          </p:spPr>
        </p:pic>
        <p:pic>
          <p:nvPicPr>
            <p:cNvPr id="12" name="Image 11">
              <a:extLst>
                <a:ext uri="{FF2B5EF4-FFF2-40B4-BE49-F238E27FC236}">
                  <a16:creationId xmlns:a16="http://schemas.microsoft.com/office/drawing/2014/main" id="{93BDB61F-6C26-EF6C-D43A-55D725196E66}"/>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2644342" y="2662393"/>
              <a:ext cx="296829" cy="425136"/>
            </a:xfrm>
            <a:prstGeom prst="rect">
              <a:avLst/>
            </a:prstGeom>
          </p:spPr>
        </p:pic>
        <p:pic>
          <p:nvPicPr>
            <p:cNvPr id="16" name="Image 15">
              <a:extLst>
                <a:ext uri="{FF2B5EF4-FFF2-40B4-BE49-F238E27FC236}">
                  <a16:creationId xmlns:a16="http://schemas.microsoft.com/office/drawing/2014/main" id="{F459D658-6590-6971-2611-75138FC431D1}"/>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3432985" y="2662393"/>
              <a:ext cx="296829" cy="425136"/>
            </a:xfrm>
            <a:prstGeom prst="rect">
              <a:avLst/>
            </a:prstGeom>
          </p:spPr>
        </p:pic>
        <p:pic>
          <p:nvPicPr>
            <p:cNvPr id="17" name="Image 16">
              <a:extLst>
                <a:ext uri="{FF2B5EF4-FFF2-40B4-BE49-F238E27FC236}">
                  <a16:creationId xmlns:a16="http://schemas.microsoft.com/office/drawing/2014/main" id="{7C5100DD-EA07-0F20-DBD8-AFA64717CBA0}"/>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4221628" y="2665334"/>
              <a:ext cx="296829" cy="425136"/>
            </a:xfrm>
            <a:prstGeom prst="rect">
              <a:avLst/>
            </a:prstGeom>
          </p:spPr>
        </p:pic>
        <p:pic>
          <p:nvPicPr>
            <p:cNvPr id="18" name="Image 17">
              <a:extLst>
                <a:ext uri="{FF2B5EF4-FFF2-40B4-BE49-F238E27FC236}">
                  <a16:creationId xmlns:a16="http://schemas.microsoft.com/office/drawing/2014/main" id="{0BB13491-C314-0913-4CDC-E178EE070A2A}"/>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5035302" y="2670099"/>
              <a:ext cx="296829" cy="425136"/>
            </a:xfrm>
            <a:prstGeom prst="rect">
              <a:avLst/>
            </a:prstGeom>
          </p:spPr>
        </p:pic>
      </p:grpSp>
      <p:pic>
        <p:nvPicPr>
          <p:cNvPr id="19" name="Image 18">
            <a:extLst>
              <a:ext uri="{FF2B5EF4-FFF2-40B4-BE49-F238E27FC236}">
                <a16:creationId xmlns:a16="http://schemas.microsoft.com/office/drawing/2014/main" id="{12E0A26B-60AA-58A2-5BAE-38C6D5E05F4B}"/>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9840" b="89931" l="34477" r="89869">
                        <a14:backgroundMark x1="42157" y1="21968" x2="37745" y2="43249"/>
                        <a14:backgroundMark x1="47876" y1="30435" x2="40196" y2="52860"/>
                      </a14:backgroundRemoval>
                    </a14:imgEffect>
                  </a14:imgLayer>
                </a14:imgProps>
              </a:ext>
              <a:ext uri="{28A0092B-C50C-407E-A947-70E740481C1C}">
                <a14:useLocalDpi xmlns:a14="http://schemas.microsoft.com/office/drawing/2010/main" val="0"/>
              </a:ext>
            </a:extLst>
          </a:blip>
          <a:srcRect l="40451" t="21042" r="13084" b="15188"/>
          <a:stretch/>
        </p:blipFill>
        <p:spPr>
          <a:xfrm rot="1397774">
            <a:off x="10057474" y="3665611"/>
            <a:ext cx="864098" cy="846816"/>
          </a:xfrm>
          <a:prstGeom prst="roundRect">
            <a:avLst>
              <a:gd name="adj" fmla="val 10034"/>
            </a:avLst>
          </a:prstGeom>
          <a:ln>
            <a:solidFill>
              <a:schemeClr val="tx1"/>
            </a:solidFill>
          </a:ln>
        </p:spPr>
      </p:pic>
      <p:pic>
        <p:nvPicPr>
          <p:cNvPr id="20" name="Image 19">
            <a:extLst>
              <a:ext uri="{FF2B5EF4-FFF2-40B4-BE49-F238E27FC236}">
                <a16:creationId xmlns:a16="http://schemas.microsoft.com/office/drawing/2014/main" id="{CF77C32A-AF4F-5C97-70FE-10D306A65A8E}"/>
              </a:ext>
            </a:extLst>
          </p:cNvPr>
          <p:cNvPicPr>
            <a:picLocks noChangeAspect="1"/>
          </p:cNvPicPr>
          <p:nvPr/>
        </p:nvPicPr>
        <p:blipFill rotWithShape="1">
          <a:blip r:embed="rId11"/>
          <a:srcRect t="662" r="1196" b="1"/>
          <a:stretch/>
        </p:blipFill>
        <p:spPr>
          <a:xfrm>
            <a:off x="2927658" y="491743"/>
            <a:ext cx="2839547" cy="3114599"/>
          </a:xfrm>
          <a:prstGeom prst="roundRect">
            <a:avLst>
              <a:gd name="adj" fmla="val 8331"/>
            </a:avLst>
          </a:prstGeom>
        </p:spPr>
      </p:pic>
      <p:grpSp>
        <p:nvGrpSpPr>
          <p:cNvPr id="22" name="Groupe 21">
            <a:extLst>
              <a:ext uri="{FF2B5EF4-FFF2-40B4-BE49-F238E27FC236}">
                <a16:creationId xmlns:a16="http://schemas.microsoft.com/office/drawing/2014/main" id="{3BB60599-5915-2EFE-48F9-0A46F8949E43}"/>
              </a:ext>
            </a:extLst>
          </p:cNvPr>
          <p:cNvGrpSpPr/>
          <p:nvPr/>
        </p:nvGrpSpPr>
        <p:grpSpPr>
          <a:xfrm>
            <a:off x="5055031" y="2566564"/>
            <a:ext cx="4220484" cy="4019330"/>
            <a:chOff x="207561" y="3991599"/>
            <a:chExt cx="2485563" cy="2367098"/>
          </a:xfrm>
        </p:grpSpPr>
        <p:pic>
          <p:nvPicPr>
            <p:cNvPr id="25" name="Image 24">
              <a:extLst>
                <a:ext uri="{FF2B5EF4-FFF2-40B4-BE49-F238E27FC236}">
                  <a16:creationId xmlns:a16="http://schemas.microsoft.com/office/drawing/2014/main" id="{9F2B8973-6ED6-8A8D-7004-FC72458B42E3}"/>
                </a:ext>
              </a:extLst>
            </p:cNvPr>
            <p:cNvPicPr>
              <a:picLocks noChangeAspect="1"/>
            </p:cNvPicPr>
            <p:nvPr/>
          </p:nvPicPr>
          <p:blipFill rotWithShape="1">
            <a:blip r:embed="rId12"/>
            <a:srcRect l="3857" t="6770" r="5253"/>
            <a:stretch/>
          </p:blipFill>
          <p:spPr>
            <a:xfrm>
              <a:off x="207561" y="3991599"/>
              <a:ext cx="2485563" cy="2367098"/>
            </a:xfrm>
            <a:prstGeom prst="roundRect">
              <a:avLst>
                <a:gd name="adj" fmla="val 8929"/>
              </a:avLst>
            </a:prstGeom>
          </p:spPr>
        </p:pic>
        <p:pic>
          <p:nvPicPr>
            <p:cNvPr id="26" name="Image 25">
              <a:extLst>
                <a:ext uri="{FF2B5EF4-FFF2-40B4-BE49-F238E27FC236}">
                  <a16:creationId xmlns:a16="http://schemas.microsoft.com/office/drawing/2014/main" id="{1D4D2D58-445B-E758-124A-3311A12304BD}"/>
                </a:ext>
              </a:extLst>
            </p:cNvPr>
            <p:cNvPicPr>
              <a:picLocks noChangeAspect="1"/>
            </p:cNvPicPr>
            <p:nvPr/>
          </p:nvPicPr>
          <p:blipFill>
            <a:blip r:embed="rId13"/>
            <a:stretch>
              <a:fillRect/>
            </a:stretch>
          </p:blipFill>
          <p:spPr>
            <a:xfrm>
              <a:off x="598283" y="4562121"/>
              <a:ext cx="1779157" cy="952630"/>
            </a:xfrm>
            <a:prstGeom prst="rect">
              <a:avLst/>
            </a:prstGeom>
            <a:ln>
              <a:solidFill>
                <a:schemeClr val="bg1">
                  <a:lumMod val="75000"/>
                </a:schemeClr>
              </a:solidFill>
            </a:ln>
          </p:spPr>
        </p:pic>
      </p:grpSp>
      <p:pic>
        <p:nvPicPr>
          <p:cNvPr id="28" name="Image 27">
            <a:extLst>
              <a:ext uri="{FF2B5EF4-FFF2-40B4-BE49-F238E27FC236}">
                <a16:creationId xmlns:a16="http://schemas.microsoft.com/office/drawing/2014/main" id="{3AE2C80D-F3BF-CD4B-C5CC-D5E004DE213B}"/>
              </a:ext>
            </a:extLst>
          </p:cNvPr>
          <p:cNvPicPr>
            <a:picLocks noChangeAspect="1"/>
          </p:cNvPicPr>
          <p:nvPr/>
        </p:nvPicPr>
        <p:blipFill>
          <a:blip r:embed="rId14"/>
          <a:stretch>
            <a:fillRect/>
          </a:stretch>
        </p:blipFill>
        <p:spPr>
          <a:xfrm>
            <a:off x="844223" y="5597950"/>
            <a:ext cx="747361" cy="751079"/>
          </a:xfrm>
          <a:prstGeom prst="rect">
            <a:avLst/>
          </a:prstGeom>
        </p:spPr>
      </p:pic>
    </p:spTree>
    <p:extLst>
      <p:ext uri="{BB962C8B-B14F-4D97-AF65-F5344CB8AC3E}">
        <p14:creationId xmlns:p14="http://schemas.microsoft.com/office/powerpoint/2010/main" val="3439241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4" y="4"/>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162" y="8"/>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374981" y="2990761"/>
            <a:ext cx="2458112" cy="400110"/>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SCOLAIRES</a:t>
            </a: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48885" y="5188082"/>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76472" y="109587"/>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13" name="ZoneTexte 12">
            <a:extLst>
              <a:ext uri="{FF2B5EF4-FFF2-40B4-BE49-F238E27FC236}">
                <a16:creationId xmlns:a16="http://schemas.microsoft.com/office/drawing/2014/main" id="{3E7E3AD3-6C07-C472-867A-5609ED86F971}"/>
              </a:ext>
            </a:extLst>
          </p:cNvPr>
          <p:cNvSpPr txBox="1"/>
          <p:nvPr/>
        </p:nvSpPr>
        <p:spPr>
          <a:xfrm>
            <a:off x="6092499" y="109587"/>
            <a:ext cx="5919016" cy="1477328"/>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solidFill>
                  <a:srgbClr val="0070C0"/>
                </a:solidFill>
              </a:rPr>
              <a:t>UN PROGRAMME D'ACTIONS PEDAGOGIQUES REVISITE</a:t>
            </a:r>
          </a:p>
          <a:p>
            <a:pPr lvl="1"/>
            <a:r>
              <a:rPr lang="fr-FR" b="1" dirty="0"/>
              <a:t>Objectifs :</a:t>
            </a:r>
          </a:p>
          <a:p>
            <a:pPr lvl="2"/>
            <a:r>
              <a:rPr lang="fr-FR" dirty="0"/>
              <a:t>Augmenter le nombre d'élèves sensibilisés</a:t>
            </a:r>
          </a:p>
          <a:p>
            <a:pPr lvl="2"/>
            <a:r>
              <a:rPr lang="fr-FR" dirty="0"/>
              <a:t>Recentrer les messages sur les eaux souterraines</a:t>
            </a:r>
          </a:p>
          <a:p>
            <a:pPr lvl="2"/>
            <a:r>
              <a:rPr lang="fr-FR" dirty="0"/>
              <a:t>Valoriser le patrimoine local</a:t>
            </a:r>
          </a:p>
        </p:txBody>
      </p:sp>
      <p:sp>
        <p:nvSpPr>
          <p:cNvPr id="16" name="Espace réservé du contenu 2">
            <a:extLst>
              <a:ext uri="{FF2B5EF4-FFF2-40B4-BE49-F238E27FC236}">
                <a16:creationId xmlns:a16="http://schemas.microsoft.com/office/drawing/2014/main" id="{270C7CFD-EA78-3520-FF60-0951E61E8EF1}"/>
              </a:ext>
            </a:extLst>
          </p:cNvPr>
          <p:cNvSpPr>
            <a:spLocks noGrp="1"/>
          </p:cNvSpPr>
          <p:nvPr>
            <p:ph idx="1"/>
          </p:nvPr>
        </p:nvSpPr>
        <p:spPr>
          <a:xfrm>
            <a:off x="2528695" y="1899997"/>
            <a:ext cx="5776209" cy="4124285"/>
          </a:xfrm>
        </p:spPr>
        <p:txBody>
          <a:bodyPr>
            <a:noAutofit/>
          </a:bodyPr>
          <a:lstStyle/>
          <a:p>
            <a:r>
              <a:rPr lang="fr-FR" sz="1800" dirty="0">
                <a:solidFill>
                  <a:srgbClr val="0070C0"/>
                </a:solidFill>
              </a:rPr>
              <a:t>EVALUATION DU PROGRAMME REALISEE</a:t>
            </a:r>
          </a:p>
          <a:p>
            <a:pPr lvl="1"/>
            <a:r>
              <a:rPr lang="fr-FR" sz="1600" dirty="0">
                <a:latin typeface="+mj-lt"/>
              </a:rPr>
              <a:t>Objet et Contenu des interventions</a:t>
            </a:r>
          </a:p>
          <a:p>
            <a:pPr lvl="1"/>
            <a:r>
              <a:rPr lang="fr-FR" sz="1600" dirty="0">
                <a:latin typeface="+mj-lt"/>
              </a:rPr>
              <a:t>Messages délivrés</a:t>
            </a:r>
          </a:p>
          <a:p>
            <a:pPr lvl="1"/>
            <a:r>
              <a:rPr lang="fr-FR" sz="1600" dirty="0">
                <a:latin typeface="+mj-lt"/>
              </a:rPr>
              <a:t>Manques éventuels dans le contenu du message délivré</a:t>
            </a:r>
          </a:p>
          <a:p>
            <a:pPr lvl="1"/>
            <a:endParaRPr lang="fr-FR" sz="1600" dirty="0">
              <a:latin typeface="+mj-lt"/>
            </a:endParaRPr>
          </a:p>
          <a:p>
            <a:pPr lvl="1"/>
            <a:endParaRPr lang="fr-FR" sz="1600" dirty="0">
              <a:latin typeface="+mj-lt"/>
            </a:endParaRPr>
          </a:p>
          <a:p>
            <a:r>
              <a:rPr lang="fr-FR" sz="1800" dirty="0">
                <a:solidFill>
                  <a:srgbClr val="0070C0"/>
                </a:solidFill>
              </a:rPr>
              <a:t>EVOLUTION DU DISPOSITIF</a:t>
            </a:r>
          </a:p>
          <a:p>
            <a:pPr lvl="1"/>
            <a:r>
              <a:rPr lang="fr-FR" sz="1600" dirty="0">
                <a:latin typeface="+mj-lt"/>
              </a:rPr>
              <a:t>Evolution de la </a:t>
            </a:r>
            <a:r>
              <a:rPr lang="fr-FR" sz="1600" b="1" dirty="0">
                <a:latin typeface="+mj-lt"/>
              </a:rPr>
              <a:t>démarche d’inscription </a:t>
            </a:r>
            <a:r>
              <a:rPr lang="fr-FR" sz="1600" dirty="0">
                <a:latin typeface="+mj-lt"/>
              </a:rPr>
              <a:t>en 2 sessions annuelles pour privilégier les projets de fond </a:t>
            </a:r>
          </a:p>
          <a:p>
            <a:pPr lvl="1"/>
            <a:r>
              <a:rPr lang="fr-FR" sz="1600" dirty="0">
                <a:latin typeface="+mj-lt"/>
              </a:rPr>
              <a:t>Un </a:t>
            </a:r>
            <a:r>
              <a:rPr lang="fr-FR" sz="1600" b="1" dirty="0">
                <a:latin typeface="+mj-lt"/>
              </a:rPr>
              <a:t>contenu minimum imposé </a:t>
            </a:r>
            <a:r>
              <a:rPr lang="fr-FR" sz="1600" dirty="0">
                <a:latin typeface="+mj-lt"/>
              </a:rPr>
              <a:t>sur le patrimoine en début d’intervention (boîte à outil en cours de réalisation)</a:t>
            </a:r>
          </a:p>
          <a:p>
            <a:pPr lvl="1"/>
            <a:r>
              <a:rPr lang="fr-FR" sz="1600" dirty="0">
                <a:latin typeface="+mj-lt"/>
              </a:rPr>
              <a:t>La </a:t>
            </a:r>
            <a:r>
              <a:rPr lang="fr-FR" sz="1600" b="1" dirty="0">
                <a:latin typeface="+mj-lt"/>
              </a:rPr>
              <a:t>valorisation du patrimoine eau potable local</a:t>
            </a:r>
          </a:p>
          <a:p>
            <a:pPr lvl="1"/>
            <a:r>
              <a:rPr lang="fr-FR" sz="1600" dirty="0">
                <a:latin typeface="+mj-lt"/>
              </a:rPr>
              <a:t>Un projet annuel « </a:t>
            </a:r>
            <a:r>
              <a:rPr lang="fr-FR" sz="1600" b="1" dirty="0">
                <a:latin typeface="+mj-lt"/>
              </a:rPr>
              <a:t>Ecole Engagée </a:t>
            </a:r>
            <a:r>
              <a:rPr lang="fr-FR" sz="1600" dirty="0">
                <a:latin typeface="+mj-lt"/>
              </a:rPr>
              <a:t>» expérimenté en 2023 et renouvelé en 2024</a:t>
            </a:r>
          </a:p>
          <a:p>
            <a:pPr marL="457200" lvl="1" indent="0">
              <a:buNone/>
            </a:pPr>
            <a:endParaRPr lang="fr-FR" sz="1600" dirty="0">
              <a:latin typeface="+mj-lt"/>
            </a:endParaRPr>
          </a:p>
        </p:txBody>
      </p:sp>
      <p:cxnSp>
        <p:nvCxnSpPr>
          <p:cNvPr id="17" name="Connecteur droit 16">
            <a:extLst>
              <a:ext uri="{FF2B5EF4-FFF2-40B4-BE49-F238E27FC236}">
                <a16:creationId xmlns:a16="http://schemas.microsoft.com/office/drawing/2014/main" id="{CC9CA1DF-267A-FE47-165F-A88A54480564}"/>
              </a:ext>
            </a:extLst>
          </p:cNvPr>
          <p:cNvCxnSpPr>
            <a:cxnSpLocks/>
          </p:cNvCxnSpPr>
          <p:nvPr/>
        </p:nvCxnSpPr>
        <p:spPr>
          <a:xfrm>
            <a:off x="2467300" y="2206693"/>
            <a:ext cx="41271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FF6FCDC-7F4C-5962-9787-2BBF215871BC}"/>
              </a:ext>
            </a:extLst>
          </p:cNvPr>
          <p:cNvCxnSpPr>
            <a:cxnSpLocks/>
          </p:cNvCxnSpPr>
          <p:nvPr/>
        </p:nvCxnSpPr>
        <p:spPr>
          <a:xfrm>
            <a:off x="2487797" y="3989823"/>
            <a:ext cx="284799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6B09AA42-F8A8-D3E2-367C-F64FF0F5B745}"/>
              </a:ext>
            </a:extLst>
          </p:cNvPr>
          <p:cNvSpPr txBox="1"/>
          <p:nvPr/>
        </p:nvSpPr>
        <p:spPr>
          <a:xfrm rot="19149617">
            <a:off x="-300335" y="253537"/>
            <a:ext cx="1531216" cy="400110"/>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Existant</a:t>
            </a:r>
            <a:endParaRPr lang="fr-FR" b="1" dirty="0">
              <a:solidFill>
                <a:srgbClr val="FEED01"/>
              </a:solidFill>
              <a:latin typeface="Nirmala UI" panose="020B0502040204020203" pitchFamily="34" charset="0"/>
              <a:cs typeface="Nirmala UI" panose="020B0502040204020203" pitchFamily="34" charset="0"/>
            </a:endParaRPr>
          </a:p>
        </p:txBody>
      </p:sp>
      <p:pic>
        <p:nvPicPr>
          <p:cNvPr id="7" name="Image 6" descr="Une image contenant texte, habits, personne, affiche&#10;&#10;Description générée automatiquement">
            <a:extLst>
              <a:ext uri="{FF2B5EF4-FFF2-40B4-BE49-F238E27FC236}">
                <a16:creationId xmlns:a16="http://schemas.microsoft.com/office/drawing/2014/main" id="{FB42DCA3-B82B-3486-4CA5-BB64508CD2CE}"/>
              </a:ext>
            </a:extLst>
          </p:cNvPr>
          <p:cNvPicPr>
            <a:picLocks noChangeAspect="1"/>
          </p:cNvPicPr>
          <p:nvPr/>
        </p:nvPicPr>
        <p:blipFill>
          <a:blip r:embed="rId5"/>
          <a:stretch>
            <a:fillRect/>
          </a:stretch>
        </p:blipFill>
        <p:spPr>
          <a:xfrm>
            <a:off x="8026359" y="1899997"/>
            <a:ext cx="3024347" cy="1776804"/>
          </a:xfrm>
          <a:prstGeom prst="rect">
            <a:avLst/>
          </a:prstGeom>
        </p:spPr>
      </p:pic>
      <p:pic>
        <p:nvPicPr>
          <p:cNvPr id="8" name="Image 7">
            <a:extLst>
              <a:ext uri="{FF2B5EF4-FFF2-40B4-BE49-F238E27FC236}">
                <a16:creationId xmlns:a16="http://schemas.microsoft.com/office/drawing/2014/main" id="{5DE97A7B-131C-F26A-C636-2ACD6BB86CE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06193" y="4019597"/>
            <a:ext cx="2657475" cy="1647190"/>
          </a:xfrm>
          <a:prstGeom prst="rect">
            <a:avLst/>
          </a:prstGeom>
          <a:noFill/>
          <a:ln>
            <a:noFill/>
          </a:ln>
        </p:spPr>
      </p:pic>
      <p:pic>
        <p:nvPicPr>
          <p:cNvPr id="5" name="Image 4" descr="Une image contenant Dessin d’enfant, texte, art, personne&#10;&#10;Description générée automatiquement">
            <a:extLst>
              <a:ext uri="{FF2B5EF4-FFF2-40B4-BE49-F238E27FC236}">
                <a16:creationId xmlns:a16="http://schemas.microsoft.com/office/drawing/2014/main" id="{0692567E-AACD-7152-7C80-05868B43C21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24046" y="4789403"/>
            <a:ext cx="1481821" cy="1974423"/>
          </a:xfrm>
          <a:prstGeom prst="rect">
            <a:avLst/>
          </a:prstGeom>
          <a:noFill/>
          <a:ln>
            <a:noFill/>
          </a:ln>
        </p:spPr>
      </p:pic>
      <p:sp>
        <p:nvSpPr>
          <p:cNvPr id="9" name="ZoneTexte 8">
            <a:extLst>
              <a:ext uri="{FF2B5EF4-FFF2-40B4-BE49-F238E27FC236}">
                <a16:creationId xmlns:a16="http://schemas.microsoft.com/office/drawing/2014/main" id="{A6689381-9824-C766-DCF5-F2732DC87FA1}"/>
              </a:ext>
            </a:extLst>
          </p:cNvPr>
          <p:cNvSpPr txBox="1"/>
          <p:nvPr/>
        </p:nvSpPr>
        <p:spPr>
          <a:xfrm>
            <a:off x="-4109" y="3461105"/>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 REALISEES</a:t>
            </a:r>
            <a:endParaRPr lang="fr-FR" sz="2000" b="1" dirty="0">
              <a:solidFill>
                <a:srgbClr val="FEED01"/>
              </a:solidFill>
              <a:latin typeface="Nirmala UI" panose="020B0502040204020203" pitchFamily="34" charset="0"/>
              <a:cs typeface="Nirmala UI" panose="020B0502040204020203" pitchFamily="34" charset="0"/>
            </a:endParaRPr>
          </a:p>
        </p:txBody>
      </p:sp>
      <p:pic>
        <p:nvPicPr>
          <p:cNvPr id="12" name="Image 11">
            <a:extLst>
              <a:ext uri="{FF2B5EF4-FFF2-40B4-BE49-F238E27FC236}">
                <a16:creationId xmlns:a16="http://schemas.microsoft.com/office/drawing/2014/main" id="{98617B73-9607-6A1D-233F-276824EAB553}"/>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4190678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1A3DC24-C87E-0509-1E12-9490F2483C48}"/>
              </a:ext>
            </a:extLst>
          </p:cNvPr>
          <p:cNvSpPr/>
          <p:nvPr/>
        </p:nvSpPr>
        <p:spPr>
          <a:xfrm>
            <a:off x="2625764" y="242133"/>
            <a:ext cx="1695623"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PRIVILÉGIER DES APPROCHES CIBLÉES </a:t>
            </a:r>
          </a:p>
        </p:txBody>
      </p:sp>
      <p:sp>
        <p:nvSpPr>
          <p:cNvPr id="20" name="Rectangle 19">
            <a:extLst>
              <a:ext uri="{FF2B5EF4-FFF2-40B4-BE49-F238E27FC236}">
                <a16:creationId xmlns:a16="http://schemas.microsoft.com/office/drawing/2014/main" id="{769794AD-F263-1AC0-AAE0-354E7EB7047C}"/>
              </a:ext>
            </a:extLst>
          </p:cNvPr>
          <p:cNvSpPr/>
          <p:nvPr/>
        </p:nvSpPr>
        <p:spPr>
          <a:xfrm>
            <a:off x="4431356" y="242133"/>
            <a:ext cx="2525531" cy="1015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CRÉER UNE COMMUNAUTE</a:t>
            </a:r>
          </a:p>
          <a:p>
            <a:pPr algn="ctr"/>
            <a:r>
              <a:rPr lang="fr-FR" sz="1600" dirty="0"/>
              <a:t>D’ECO CITOYENS GIRONDINS </a:t>
            </a:r>
          </a:p>
        </p:txBody>
      </p:sp>
      <p:grpSp>
        <p:nvGrpSpPr>
          <p:cNvPr id="3" name="Groupe 2">
            <a:extLst>
              <a:ext uri="{FF2B5EF4-FFF2-40B4-BE49-F238E27FC236}">
                <a16:creationId xmlns:a16="http://schemas.microsoft.com/office/drawing/2014/main" id="{E0A11AD8-E900-D749-E9D6-333D1B571E4A}"/>
              </a:ext>
            </a:extLst>
          </p:cNvPr>
          <p:cNvGrpSpPr/>
          <p:nvPr/>
        </p:nvGrpSpPr>
        <p:grpSpPr>
          <a:xfrm>
            <a:off x="-21516" y="-139493"/>
            <a:ext cx="2647280" cy="6997493"/>
            <a:chOff x="0" y="-139493"/>
            <a:chExt cx="2647280" cy="6997493"/>
          </a:xfrm>
        </p:grpSpPr>
        <p:pic>
          <p:nvPicPr>
            <p:cNvPr id="9" name="Image 8" descr="Enfant souriant dans un chandail en tricot gris avec le père à l’extérieur">
              <a:extLst>
                <a:ext uri="{FF2B5EF4-FFF2-40B4-BE49-F238E27FC236}">
                  <a16:creationId xmlns:a16="http://schemas.microsoft.com/office/drawing/2014/main" id="{98C497A4-FDD3-5558-A653-298A6B0BD68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2525530" cy="6858000"/>
            </a:xfrm>
            <a:prstGeom prst="rect">
              <a:avLst/>
            </a:prstGeom>
          </p:spPr>
        </p:pic>
        <p:grpSp>
          <p:nvGrpSpPr>
            <p:cNvPr id="2" name="Groupe 1">
              <a:extLst>
                <a:ext uri="{FF2B5EF4-FFF2-40B4-BE49-F238E27FC236}">
                  <a16:creationId xmlns:a16="http://schemas.microsoft.com/office/drawing/2014/main" id="{B9CF715D-2EEB-8A26-DAE6-5D6CA2012A32}"/>
                </a:ext>
              </a:extLst>
            </p:cNvPr>
            <p:cNvGrpSpPr/>
            <p:nvPr/>
          </p:nvGrpSpPr>
          <p:grpSpPr>
            <a:xfrm>
              <a:off x="11781" y="-139493"/>
              <a:ext cx="2635499" cy="6997493"/>
              <a:chOff x="1524117" y="-125454"/>
              <a:chExt cx="2635499" cy="6997493"/>
            </a:xfrm>
          </p:grpSpPr>
          <p:sp>
            <p:nvSpPr>
              <p:cNvPr id="10" name="Rectangle 9">
                <a:extLst>
                  <a:ext uri="{FF2B5EF4-FFF2-40B4-BE49-F238E27FC236}">
                    <a16:creationId xmlns:a16="http://schemas.microsoft.com/office/drawing/2014/main" id="{3F9BD048-75F7-DAFF-4CE5-FA09DD52C43E}"/>
                  </a:ext>
                </a:extLst>
              </p:cNvPr>
              <p:cNvSpPr/>
              <p:nvPr/>
            </p:nvSpPr>
            <p:spPr>
              <a:xfrm>
                <a:off x="1524117" y="14040"/>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1707815" y="3134069"/>
                <a:ext cx="2087880" cy="400110"/>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GRAND PUBLIC</a:t>
                </a: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1772885" y="5188078"/>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Image 14" descr="Une image contenant Graphique, Caractère coloré, clipart, symbole&#10;&#10;Description générée automatiquement">
                <a:extLst>
                  <a:ext uri="{FF2B5EF4-FFF2-40B4-BE49-F238E27FC236}">
                    <a16:creationId xmlns:a16="http://schemas.microsoft.com/office/drawing/2014/main" id="{7F700C28-1E3C-6FD1-0C19-EBB43C5645CD}"/>
                  </a:ext>
                </a:extLst>
              </p:cNvPr>
              <p:cNvPicPr>
                <a:picLocks noChangeAspect="1"/>
              </p:cNvPicPr>
              <p:nvPr/>
            </p:nvPicPr>
            <p:blipFill>
              <a:blip r:embed="rId3"/>
              <a:stretch>
                <a:fillRect/>
              </a:stretch>
            </p:blipFill>
            <p:spPr>
              <a:xfrm>
                <a:off x="2378075" y="5611989"/>
                <a:ext cx="747361" cy="751079"/>
              </a:xfrm>
              <a:prstGeom prst="rect">
                <a:avLst/>
              </a:prstGeom>
            </p:spPr>
          </p:pic>
          <p:grpSp>
            <p:nvGrpSpPr>
              <p:cNvPr id="21" name="Groupe 20">
                <a:extLst>
                  <a:ext uri="{FF2B5EF4-FFF2-40B4-BE49-F238E27FC236}">
                    <a16:creationId xmlns:a16="http://schemas.microsoft.com/office/drawing/2014/main" id="{8869C10B-C498-A5D7-7F6E-41F0994C5E45}"/>
                  </a:ext>
                </a:extLst>
              </p:cNvPr>
              <p:cNvGrpSpPr/>
              <p:nvPr/>
            </p:nvGrpSpPr>
            <p:grpSpPr>
              <a:xfrm>
                <a:off x="1600472" y="109583"/>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4801" y="1265083"/>
                  <a:ext cx="1190100" cy="1190100"/>
                </a:xfrm>
                <a:prstGeom prst="rect">
                  <a:avLst/>
                </a:prstGeom>
              </p:spPr>
            </p:pic>
          </p:grpSp>
          <p:sp>
            <p:nvSpPr>
              <p:cNvPr id="13" name="ZoneTexte 12">
                <a:extLst>
                  <a:ext uri="{FF2B5EF4-FFF2-40B4-BE49-F238E27FC236}">
                    <a16:creationId xmlns:a16="http://schemas.microsoft.com/office/drawing/2014/main" id="{DC1E2B35-379D-4498-2A36-4CF87168CB35}"/>
                  </a:ext>
                </a:extLst>
              </p:cNvPr>
              <p:cNvSpPr txBox="1"/>
              <p:nvPr/>
            </p:nvSpPr>
            <p:spPr>
              <a:xfrm rot="18411942">
                <a:off x="1301118" y="309449"/>
                <a:ext cx="1269918" cy="400112"/>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grpSp>
      </p:grpSp>
      <p:sp>
        <p:nvSpPr>
          <p:cNvPr id="6" name="ZoneTexte 5">
            <a:extLst>
              <a:ext uri="{FF2B5EF4-FFF2-40B4-BE49-F238E27FC236}">
                <a16:creationId xmlns:a16="http://schemas.microsoft.com/office/drawing/2014/main" id="{0171A555-71A1-D910-15DE-DDEC2ECADEC9}"/>
              </a:ext>
            </a:extLst>
          </p:cNvPr>
          <p:cNvSpPr txBox="1"/>
          <p:nvPr/>
        </p:nvSpPr>
        <p:spPr>
          <a:xfrm>
            <a:off x="7066856" y="242134"/>
            <a:ext cx="5001928" cy="1015663"/>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sz="1600" b="1" dirty="0"/>
              <a:t>DES INTERVENTIONS PLUS EN LIEN AVEC L’ENVIRONNEMENT </a:t>
            </a:r>
            <a:endParaRPr lang="fr-FR" sz="1600" dirty="0"/>
          </a:p>
          <a:p>
            <a:r>
              <a:rPr lang="fr-FR" sz="1400" dirty="0"/>
              <a:t>Identifier des événements thématisés eau ou environnement pour s'adresser à un public sensibilisé et valoriser les contacts</a:t>
            </a:r>
          </a:p>
        </p:txBody>
      </p:sp>
      <p:sp>
        <p:nvSpPr>
          <p:cNvPr id="7" name="ZoneTexte 6">
            <a:extLst>
              <a:ext uri="{FF2B5EF4-FFF2-40B4-BE49-F238E27FC236}">
                <a16:creationId xmlns:a16="http://schemas.microsoft.com/office/drawing/2014/main" id="{7387C307-DDD1-5955-0C12-C7E88AE35C61}"/>
              </a:ext>
            </a:extLst>
          </p:cNvPr>
          <p:cNvSpPr txBox="1"/>
          <p:nvPr/>
        </p:nvSpPr>
        <p:spPr>
          <a:xfrm>
            <a:off x="-21516" y="3529957"/>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REALISEES</a:t>
            </a:r>
            <a:endParaRPr lang="fr-FR" sz="2000" b="1" dirty="0">
              <a:solidFill>
                <a:srgbClr val="FEED01"/>
              </a:solidFill>
              <a:latin typeface="Nirmala UI" panose="020B0502040204020203" pitchFamily="34" charset="0"/>
              <a:cs typeface="Nirmala UI" panose="020B0502040204020203" pitchFamily="34" charset="0"/>
            </a:endParaRPr>
          </a:p>
        </p:txBody>
      </p:sp>
      <p:graphicFrame>
        <p:nvGraphicFramePr>
          <p:cNvPr id="26" name="Espace réservé du contenu 2">
            <a:extLst>
              <a:ext uri="{FF2B5EF4-FFF2-40B4-BE49-F238E27FC236}">
                <a16:creationId xmlns:a16="http://schemas.microsoft.com/office/drawing/2014/main" id="{BB3E6AF2-0EF2-000C-241B-6666739E0239}"/>
              </a:ext>
            </a:extLst>
          </p:cNvPr>
          <p:cNvGraphicFramePr>
            <a:graphicFrameLocks noGrp="1"/>
          </p:cNvGraphicFramePr>
          <p:nvPr>
            <p:ph idx="1"/>
            <p:extLst>
              <p:ext uri="{D42A27DB-BD31-4B8C-83A1-F6EECF244321}">
                <p14:modId xmlns:p14="http://schemas.microsoft.com/office/powerpoint/2010/main" val="2268766731"/>
              </p:ext>
            </p:extLst>
          </p:nvPr>
        </p:nvGraphicFramePr>
        <p:xfrm>
          <a:off x="3108085" y="1828801"/>
          <a:ext cx="5969581" cy="445317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Image 11">
            <a:extLst>
              <a:ext uri="{FF2B5EF4-FFF2-40B4-BE49-F238E27FC236}">
                <a16:creationId xmlns:a16="http://schemas.microsoft.com/office/drawing/2014/main" id="{5F25C518-29F1-E0BB-0BC5-CB5A60FE3DCC}"/>
              </a:ext>
            </a:extLst>
          </p:cNvPr>
          <p:cNvPicPr>
            <a:picLocks noChangeAspect="1"/>
          </p:cNvPicPr>
          <p:nvPr/>
        </p:nvPicPr>
        <p:blipFill>
          <a:blip r:embed="rId11"/>
          <a:stretch>
            <a:fillRect/>
          </a:stretch>
        </p:blipFill>
        <p:spPr>
          <a:xfrm>
            <a:off x="8910659" y="2136990"/>
            <a:ext cx="954024" cy="1237488"/>
          </a:xfrm>
          <a:prstGeom prst="rect">
            <a:avLst/>
          </a:prstGeom>
        </p:spPr>
      </p:pic>
      <p:pic>
        <p:nvPicPr>
          <p:cNvPr id="19" name="Image 18" descr="Une image contenant jeans, habits, chaussures, intérieur&#10;&#10;Description générée automatiquement">
            <a:extLst>
              <a:ext uri="{FF2B5EF4-FFF2-40B4-BE49-F238E27FC236}">
                <a16:creationId xmlns:a16="http://schemas.microsoft.com/office/drawing/2014/main" id="{2CF593AB-108C-9D83-3CC6-D77D2ECBDFD4}"/>
              </a:ext>
            </a:extLst>
          </p:cNvPr>
          <p:cNvPicPr>
            <a:picLocks noChangeAspect="1"/>
          </p:cNvPicPr>
          <p:nvPr/>
        </p:nvPicPr>
        <p:blipFill rotWithShape="1">
          <a:blip r:embed="rId12"/>
          <a:srcRect l="25026"/>
          <a:stretch/>
        </p:blipFill>
        <p:spPr>
          <a:xfrm rot="5400000">
            <a:off x="8893464" y="3447939"/>
            <a:ext cx="1237487" cy="1237913"/>
          </a:xfrm>
          <a:prstGeom prst="rect">
            <a:avLst/>
          </a:prstGeom>
        </p:spPr>
      </p:pic>
      <p:pic>
        <p:nvPicPr>
          <p:cNvPr id="16" name="Image 15">
            <a:extLst>
              <a:ext uri="{FF2B5EF4-FFF2-40B4-BE49-F238E27FC236}">
                <a16:creationId xmlns:a16="http://schemas.microsoft.com/office/drawing/2014/main" id="{7513811B-54FF-99B7-A94F-66ECFBFAE133}"/>
              </a:ext>
            </a:extLst>
          </p:cNvPr>
          <p:cNvPicPr>
            <a:picLocks noChangeAspect="1"/>
          </p:cNvPicPr>
          <p:nvPr/>
        </p:nvPicPr>
        <p:blipFill>
          <a:blip r:embed="rId13"/>
          <a:stretch>
            <a:fillRect/>
          </a:stretch>
        </p:blipFill>
        <p:spPr>
          <a:xfrm>
            <a:off x="9946748" y="2136990"/>
            <a:ext cx="1939637" cy="1237488"/>
          </a:xfrm>
          <a:prstGeom prst="rect">
            <a:avLst/>
          </a:prstGeom>
        </p:spPr>
      </p:pic>
      <p:pic>
        <p:nvPicPr>
          <p:cNvPr id="27" name="Image 26" descr="Une image contenant personne, habits, Visage humain, intérieur&#10;&#10;Description générée automatiquement">
            <a:extLst>
              <a:ext uri="{FF2B5EF4-FFF2-40B4-BE49-F238E27FC236}">
                <a16:creationId xmlns:a16="http://schemas.microsoft.com/office/drawing/2014/main" id="{D3CEE0F5-9688-4D40-1E05-C5F5F06E7205}"/>
              </a:ext>
            </a:extLst>
          </p:cNvPr>
          <p:cNvPicPr>
            <a:picLocks noChangeAspect="1"/>
          </p:cNvPicPr>
          <p:nvPr/>
        </p:nvPicPr>
        <p:blipFill rotWithShape="1">
          <a:blip r:embed="rId14"/>
          <a:srcRect l="16411"/>
          <a:stretch/>
        </p:blipFill>
        <p:spPr>
          <a:xfrm rot="5400000">
            <a:off x="10193526" y="3511737"/>
            <a:ext cx="1237488" cy="1110319"/>
          </a:xfrm>
          <a:prstGeom prst="rect">
            <a:avLst/>
          </a:prstGeom>
        </p:spPr>
      </p:pic>
      <p:pic>
        <p:nvPicPr>
          <p:cNvPr id="28" name="Image 27">
            <a:extLst>
              <a:ext uri="{FF2B5EF4-FFF2-40B4-BE49-F238E27FC236}">
                <a16:creationId xmlns:a16="http://schemas.microsoft.com/office/drawing/2014/main" id="{50E0553E-8A50-B24C-6E69-500A55FE51BC}"/>
              </a:ext>
            </a:extLst>
          </p:cNvPr>
          <p:cNvPicPr>
            <a:picLocks noChangeAspect="1"/>
          </p:cNvPicPr>
          <p:nvPr/>
        </p:nvPicPr>
        <p:blipFill>
          <a:blip r:embed="rId15"/>
          <a:stretch>
            <a:fillRect/>
          </a:stretch>
        </p:blipFill>
        <p:spPr>
          <a:xfrm>
            <a:off x="8910659" y="4794978"/>
            <a:ext cx="2437118" cy="1218559"/>
          </a:xfrm>
          <a:prstGeom prst="rect">
            <a:avLst/>
          </a:prstGeom>
        </p:spPr>
      </p:pic>
    </p:spTree>
    <p:extLst>
      <p:ext uri="{BB962C8B-B14F-4D97-AF65-F5344CB8AC3E}">
        <p14:creationId xmlns:p14="http://schemas.microsoft.com/office/powerpoint/2010/main" val="507165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2">
            <a:extLst>
              <a:ext uri="{FF2B5EF4-FFF2-40B4-BE49-F238E27FC236}">
                <a16:creationId xmlns:a16="http://schemas.microsoft.com/office/drawing/2014/main" id="{5CAAC59B-8ADC-C115-82D8-E21EE4A7C1DF}"/>
              </a:ext>
            </a:extLst>
          </p:cNvPr>
          <p:cNvSpPr>
            <a:spLocks noGrp="1"/>
          </p:cNvSpPr>
          <p:nvPr>
            <p:ph idx="1"/>
          </p:nvPr>
        </p:nvSpPr>
        <p:spPr>
          <a:xfrm>
            <a:off x="2739559" y="1335838"/>
            <a:ext cx="9058863" cy="3376651"/>
          </a:xfrm>
        </p:spPr>
        <p:txBody>
          <a:bodyPr>
            <a:noAutofit/>
          </a:bodyPr>
          <a:lstStyle/>
          <a:p>
            <a:pPr>
              <a:lnSpc>
                <a:spcPct val="100000"/>
              </a:lnSpc>
            </a:pPr>
            <a:r>
              <a:rPr lang="fr-FR" sz="1800" dirty="0">
                <a:solidFill>
                  <a:srgbClr val="0070C0"/>
                </a:solidFill>
              </a:rPr>
              <a:t>INTERVENTIONS CAMPINGS : réflexion initiée avec le CESEAU</a:t>
            </a:r>
          </a:p>
          <a:p>
            <a:pPr lvl="1">
              <a:lnSpc>
                <a:spcPct val="100000"/>
              </a:lnSpc>
            </a:pPr>
            <a:r>
              <a:rPr lang="fr-FR" sz="1600" dirty="0"/>
              <a:t>Interventions pour promouvoir les économies réalisables par les structures elles-mêmes, puis auprès de leurs clients-usagers</a:t>
            </a:r>
          </a:p>
          <a:p>
            <a:pPr lvl="1">
              <a:lnSpc>
                <a:spcPct val="100000"/>
              </a:lnSpc>
            </a:pPr>
            <a:endParaRPr lang="fr-FR" sz="1100" dirty="0"/>
          </a:p>
          <a:p>
            <a:pPr>
              <a:lnSpc>
                <a:spcPct val="100000"/>
              </a:lnSpc>
            </a:pPr>
            <a:r>
              <a:rPr lang="fr-FR" sz="1800" dirty="0">
                <a:solidFill>
                  <a:srgbClr val="0070C0"/>
                </a:solidFill>
              </a:rPr>
              <a:t>INTERVENTIONS ENTREPRISES : </a:t>
            </a:r>
            <a:r>
              <a:rPr lang="fr-FR" sz="1800" b="1" dirty="0">
                <a:solidFill>
                  <a:srgbClr val="0070C0"/>
                </a:solidFill>
              </a:rPr>
              <a:t>à développer </a:t>
            </a:r>
            <a:endParaRPr lang="fr-FR" sz="1800" dirty="0">
              <a:solidFill>
                <a:srgbClr val="0070C0"/>
              </a:solidFill>
            </a:endParaRPr>
          </a:p>
          <a:p>
            <a:pPr lvl="1">
              <a:lnSpc>
                <a:spcPct val="100000"/>
              </a:lnSpc>
            </a:pPr>
            <a:r>
              <a:rPr lang="fr-FR" sz="1600" dirty="0"/>
              <a:t>Réunions auprès des salariés pour promouvoir les bonnes pratiques en entreprises puis à domicile</a:t>
            </a:r>
          </a:p>
          <a:p>
            <a:pPr marL="457177" lvl="1" indent="0">
              <a:lnSpc>
                <a:spcPct val="100000"/>
              </a:lnSpc>
              <a:buNone/>
            </a:pPr>
            <a:endParaRPr lang="fr-FR" sz="1600" dirty="0"/>
          </a:p>
          <a:p>
            <a:pPr>
              <a:lnSpc>
                <a:spcPct val="100000"/>
              </a:lnSpc>
            </a:pPr>
            <a:r>
              <a:rPr lang="fr-FR" sz="1800" dirty="0">
                <a:solidFill>
                  <a:srgbClr val="0070C0"/>
                </a:solidFill>
              </a:rPr>
              <a:t>PARTENARIATS CHAMBRES CONSULAIRES : </a:t>
            </a:r>
            <a:r>
              <a:rPr lang="fr-FR" sz="1800" b="1" dirty="0">
                <a:solidFill>
                  <a:srgbClr val="0070C0"/>
                </a:solidFill>
              </a:rPr>
              <a:t>à développer </a:t>
            </a:r>
            <a:endParaRPr lang="fr-FR" sz="1800" dirty="0">
              <a:solidFill>
                <a:srgbClr val="0070C0"/>
              </a:solidFill>
            </a:endParaRPr>
          </a:p>
          <a:p>
            <a:pPr lvl="1">
              <a:lnSpc>
                <a:spcPct val="100000"/>
              </a:lnSpc>
            </a:pPr>
            <a:r>
              <a:rPr lang="fr-FR" sz="1600" dirty="0"/>
              <a:t>Mise en place d’un dispositif en faveur des économies d’eau en entreprise, dans l'industrie, dans l'artisanat et en agriculture</a:t>
            </a:r>
          </a:p>
          <a:p>
            <a:pPr>
              <a:lnSpc>
                <a:spcPct val="100000"/>
              </a:lnSpc>
            </a:pPr>
            <a:endParaRPr lang="fr-FR" sz="1800" dirty="0"/>
          </a:p>
          <a:p>
            <a:pPr>
              <a:lnSpc>
                <a:spcPct val="100000"/>
              </a:lnSpc>
            </a:pPr>
            <a:r>
              <a:rPr lang="fr-FR" sz="1800" dirty="0">
                <a:solidFill>
                  <a:srgbClr val="0070C0"/>
                </a:solidFill>
              </a:rPr>
              <a:t>PARTENARIATS ASSOCIATIONS DE COMMERÇANTS : </a:t>
            </a:r>
            <a:r>
              <a:rPr lang="fr-FR" sz="1800" b="1" dirty="0">
                <a:solidFill>
                  <a:srgbClr val="0070C0"/>
                </a:solidFill>
              </a:rPr>
              <a:t>à définir (REBM?) </a:t>
            </a:r>
            <a:endParaRPr lang="fr-FR" sz="1800" dirty="0">
              <a:solidFill>
                <a:srgbClr val="0070C0"/>
              </a:solidFill>
            </a:endParaRPr>
          </a:p>
          <a:p>
            <a:pPr lvl="1">
              <a:lnSpc>
                <a:spcPct val="100000"/>
              </a:lnSpc>
            </a:pPr>
            <a:r>
              <a:rPr lang="fr-FR" sz="1600" dirty="0"/>
              <a:t>Mise en place d’actions auprès des commerces type  « Ici je choisis l’eau de Paris » </a:t>
            </a:r>
          </a:p>
        </p:txBody>
      </p:sp>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1422" y="-1"/>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42471" y="0"/>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151553" y="4172414"/>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 NOUVEAUX TERRAINS </a:t>
            </a:r>
          </a:p>
          <a:p>
            <a:pPr algn="r"/>
            <a:r>
              <a:rPr lang="fr-FR" sz="2000" b="1" dirty="0">
                <a:solidFill>
                  <a:srgbClr val="002060"/>
                </a:solidFill>
                <a:latin typeface="Nirmala UI" panose="020B0502040204020203" pitchFamily="34" charset="0"/>
                <a:cs typeface="Nirmala UI" panose="020B0502040204020203" pitchFamily="34" charset="0"/>
              </a:rPr>
              <a:t>D'INTERVENTION</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120302" y="5188078"/>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5006" y="49153"/>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cxnSp>
        <p:nvCxnSpPr>
          <p:cNvPr id="17" name="Connecteur droit 16">
            <a:extLst>
              <a:ext uri="{FF2B5EF4-FFF2-40B4-BE49-F238E27FC236}">
                <a16:creationId xmlns:a16="http://schemas.microsoft.com/office/drawing/2014/main" id="{CC9CA1DF-267A-FE47-165F-A88A54480564}"/>
              </a:ext>
            </a:extLst>
          </p:cNvPr>
          <p:cNvCxnSpPr>
            <a:cxnSpLocks/>
          </p:cNvCxnSpPr>
          <p:nvPr/>
        </p:nvCxnSpPr>
        <p:spPr>
          <a:xfrm>
            <a:off x="2483059" y="1687082"/>
            <a:ext cx="3262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FF6FCDC-7F4C-5962-9787-2BBF215871BC}"/>
              </a:ext>
            </a:extLst>
          </p:cNvPr>
          <p:cNvCxnSpPr>
            <a:cxnSpLocks/>
          </p:cNvCxnSpPr>
          <p:nvPr/>
        </p:nvCxnSpPr>
        <p:spPr>
          <a:xfrm>
            <a:off x="2483059" y="2889237"/>
            <a:ext cx="344328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B5E8DF78-B2FC-00AC-C3EE-1B3EB07C9DB2}"/>
              </a:ext>
            </a:extLst>
          </p:cNvPr>
          <p:cNvCxnSpPr>
            <a:cxnSpLocks/>
          </p:cNvCxnSpPr>
          <p:nvPr/>
        </p:nvCxnSpPr>
        <p:spPr>
          <a:xfrm flipV="1">
            <a:off x="2471595" y="3871599"/>
            <a:ext cx="4385101" cy="488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85D64F78-4242-4A89-5774-1228CA87F486}"/>
              </a:ext>
            </a:extLst>
          </p:cNvPr>
          <p:cNvCxnSpPr>
            <a:cxnSpLocks/>
          </p:cNvCxnSpPr>
          <p:nvPr/>
        </p:nvCxnSpPr>
        <p:spPr>
          <a:xfrm>
            <a:off x="2507033" y="5188078"/>
            <a:ext cx="516490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C2027547-B211-85AB-13D2-2AE956FE3429}"/>
              </a:ext>
            </a:extLst>
          </p:cNvPr>
          <p:cNvSpPr txBox="1"/>
          <p:nvPr/>
        </p:nvSpPr>
        <p:spPr>
          <a:xfrm>
            <a:off x="2739559" y="432282"/>
            <a:ext cx="8669831" cy="646331"/>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t>ENTREPRISES &amp; GROS CONSOMMATEURS</a:t>
            </a:r>
          </a:p>
          <a:p>
            <a:pPr algn="r"/>
            <a:r>
              <a:rPr lang="fr-FR" b="1" dirty="0"/>
              <a:t>DES ACTIONS CIBLÉES  </a:t>
            </a:r>
          </a:p>
        </p:txBody>
      </p:sp>
      <p:sp>
        <p:nvSpPr>
          <p:cNvPr id="16" name="ZoneTexte 15">
            <a:extLst>
              <a:ext uri="{FF2B5EF4-FFF2-40B4-BE49-F238E27FC236}">
                <a16:creationId xmlns:a16="http://schemas.microsoft.com/office/drawing/2014/main" id="{8979BF9D-A749-9A08-8AAD-AAF9D13BAC81}"/>
              </a:ext>
            </a:extLst>
          </p:cNvPr>
          <p:cNvSpPr txBox="1"/>
          <p:nvPr/>
        </p:nvSpPr>
        <p:spPr>
          <a:xfrm rot="19327740">
            <a:off x="-201243" y="164227"/>
            <a:ext cx="1291983" cy="400112"/>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2" name="Image 1" descr="Une image contenant Graphique, Caractère coloré, clipart, symbole&#10;&#10;Description générée automatiquement">
            <a:extLst>
              <a:ext uri="{FF2B5EF4-FFF2-40B4-BE49-F238E27FC236}">
                <a16:creationId xmlns:a16="http://schemas.microsoft.com/office/drawing/2014/main" id="{F3AF5A0C-7E61-B02E-14B8-201EC3AFC9E4}"/>
              </a:ext>
            </a:extLst>
          </p:cNvPr>
          <p:cNvPicPr>
            <a:picLocks noChangeAspect="1"/>
          </p:cNvPicPr>
          <p:nvPr/>
        </p:nvPicPr>
        <p:blipFill>
          <a:blip r:embed="rId5"/>
          <a:stretch>
            <a:fillRect/>
          </a:stretch>
        </p:blipFill>
        <p:spPr>
          <a:xfrm>
            <a:off x="844223" y="5597950"/>
            <a:ext cx="747361" cy="751079"/>
          </a:xfrm>
          <a:prstGeom prst="rect">
            <a:avLst/>
          </a:prstGeom>
        </p:spPr>
      </p:pic>
      <p:sp>
        <p:nvSpPr>
          <p:cNvPr id="3" name="ZoneTexte 2">
            <a:extLst>
              <a:ext uri="{FF2B5EF4-FFF2-40B4-BE49-F238E27FC236}">
                <a16:creationId xmlns:a16="http://schemas.microsoft.com/office/drawing/2014/main" id="{DCF03F07-B408-4A91-8A2D-50B241E2EE3D}"/>
              </a:ext>
            </a:extLst>
          </p:cNvPr>
          <p:cNvSpPr txBox="1"/>
          <p:nvPr/>
        </p:nvSpPr>
        <p:spPr>
          <a:xfrm>
            <a:off x="0" y="3114281"/>
            <a:ext cx="2573220" cy="646331"/>
          </a:xfrm>
          <a:prstGeom prst="rect">
            <a:avLst/>
          </a:prstGeom>
          <a:noFill/>
        </p:spPr>
        <p:txBody>
          <a:bodyPr wrap="square" rtlCol="0">
            <a:spAutoFit/>
          </a:bodyPr>
          <a:lstStyle/>
          <a:p>
            <a:pPr algn="ctr"/>
            <a:r>
              <a:rPr lang="fr-FR" b="1" dirty="0">
                <a:solidFill>
                  <a:srgbClr val="FEED01"/>
                </a:solidFill>
                <a:latin typeface="Nirmala UI" panose="020B0502040204020203" pitchFamily="34" charset="0"/>
                <a:cs typeface="Nirmala UI" panose="020B0502040204020203" pitchFamily="34" charset="0"/>
              </a:rPr>
              <a:t>ACTIONS RESTANTS </a:t>
            </a:r>
          </a:p>
          <a:p>
            <a:pPr algn="ctr"/>
            <a:r>
              <a:rPr lang="fr-FR" b="1" dirty="0">
                <a:solidFill>
                  <a:srgbClr val="FEED01"/>
                </a:solidFill>
                <a:latin typeface="Nirmala UI" panose="020B0502040204020203" pitchFamily="34" charset="0"/>
                <a:cs typeface="Nirmala UI" panose="020B0502040204020203" pitchFamily="34" charset="0"/>
              </a:rPr>
              <a:t>à DEVELOPPER</a:t>
            </a:r>
            <a:endParaRPr lang="fr-FR" sz="1600" b="1" dirty="0">
              <a:solidFill>
                <a:srgbClr val="FEED01"/>
              </a:solidFill>
              <a:latin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57329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Une image contenant texte, intérieur, table, portable&#10;&#10;Description générée automatiquement">
            <a:extLst>
              <a:ext uri="{FF2B5EF4-FFF2-40B4-BE49-F238E27FC236}">
                <a16:creationId xmlns:a16="http://schemas.microsoft.com/office/drawing/2014/main" id="{3B6B3CF1-35F0-47C5-BA89-F5F11B3478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655"/>
          <a:stretch/>
        </p:blipFill>
        <p:spPr>
          <a:xfrm>
            <a:off x="0" y="5"/>
            <a:ext cx="2819381" cy="6932937"/>
          </a:xfrm>
          <a:prstGeom prst="rect">
            <a:avLst/>
          </a:prstGeom>
        </p:spPr>
      </p:pic>
      <p:sp>
        <p:nvSpPr>
          <p:cNvPr id="2" name="ZoneTexte 1">
            <a:extLst>
              <a:ext uri="{FF2B5EF4-FFF2-40B4-BE49-F238E27FC236}">
                <a16:creationId xmlns:a16="http://schemas.microsoft.com/office/drawing/2014/main" id="{F9B20CBE-CE97-E9E3-7605-D0343FA51934}"/>
              </a:ext>
            </a:extLst>
          </p:cNvPr>
          <p:cNvSpPr txBox="1"/>
          <p:nvPr/>
        </p:nvSpPr>
        <p:spPr>
          <a:xfrm>
            <a:off x="2854649" y="3506927"/>
            <a:ext cx="8944434" cy="2323713"/>
          </a:xfrm>
          <a:prstGeom prst="rect">
            <a:avLst/>
          </a:prstGeom>
          <a:noFill/>
        </p:spPr>
        <p:txBody>
          <a:bodyPr wrap="square" rtlCol="0">
            <a:spAutoFit/>
          </a:bodyPr>
          <a:lstStyle/>
          <a:p>
            <a:pPr marL="285744" lvl="1" indent="-285744">
              <a:spcBef>
                <a:spcPts val="600"/>
              </a:spcBef>
              <a:buFont typeface="Arial" panose="020B0604020202020204" pitchFamily="34" charset="0"/>
              <a:buChar char="•"/>
            </a:pPr>
            <a:r>
              <a:rPr lang="fr-FR" sz="2000" b="1" dirty="0">
                <a:solidFill>
                  <a:srgbClr val="0070C0"/>
                </a:solidFill>
              </a:rPr>
              <a:t>PHASE 1 : DEVELOPPEMENT DE 2 MEDIA SOCIAUX : LINKEDIN, YOUTUBE</a:t>
            </a:r>
          </a:p>
          <a:p>
            <a:pPr marL="285744" lvl="1" indent="-285744">
              <a:spcBef>
                <a:spcPts val="600"/>
              </a:spcBef>
              <a:buFont typeface="Arial" panose="020B0604020202020204" pitchFamily="34" charset="0"/>
              <a:buChar char="•"/>
            </a:pPr>
            <a:endParaRPr lang="fr-FR" sz="2000" b="1" dirty="0">
              <a:solidFill>
                <a:srgbClr val="0070C0"/>
              </a:solidFill>
              <a:latin typeface="+mj-lt"/>
            </a:endParaRPr>
          </a:p>
          <a:p>
            <a:pPr marL="742932" lvl="1" indent="-285744">
              <a:buFont typeface="Arial" panose="020B0604020202020204" pitchFamily="34" charset="0"/>
              <a:buChar char="•"/>
            </a:pPr>
            <a:r>
              <a:rPr lang="fr-FR" sz="2000" dirty="0">
                <a:solidFill>
                  <a:srgbClr val="00B050"/>
                </a:solidFill>
              </a:rPr>
              <a:t>toucher à la fois </a:t>
            </a:r>
            <a:r>
              <a:rPr lang="fr-FR" sz="2000" b="1" dirty="0">
                <a:solidFill>
                  <a:srgbClr val="00B050"/>
                </a:solidFill>
              </a:rPr>
              <a:t>institutionnelles, professionnels et grand public</a:t>
            </a:r>
          </a:p>
          <a:p>
            <a:pPr marL="742932" lvl="1" indent="-285744">
              <a:buFont typeface="Arial" panose="020B0604020202020204" pitchFamily="34" charset="0"/>
              <a:buChar char="•"/>
            </a:pPr>
            <a:r>
              <a:rPr lang="fr-FR" sz="2000" dirty="0">
                <a:solidFill>
                  <a:srgbClr val="00B050"/>
                </a:solidFill>
              </a:rPr>
              <a:t>générer du </a:t>
            </a:r>
            <a:r>
              <a:rPr lang="fr-FR" sz="2000" b="1" dirty="0">
                <a:solidFill>
                  <a:srgbClr val="00B050"/>
                </a:solidFill>
              </a:rPr>
              <a:t>trafic vers les 2 sites web</a:t>
            </a:r>
          </a:p>
          <a:p>
            <a:pPr marL="742932" lvl="1" indent="-285744">
              <a:buFont typeface="Arial" panose="020B0604020202020204" pitchFamily="34" charset="0"/>
              <a:buChar char="•"/>
            </a:pPr>
            <a:r>
              <a:rPr lang="fr-FR" sz="2000" dirty="0">
                <a:solidFill>
                  <a:srgbClr val="00B050"/>
                </a:solidFill>
              </a:rPr>
              <a:t>valoriser les</a:t>
            </a:r>
            <a:r>
              <a:rPr lang="fr-FR" sz="2000" b="1" dirty="0">
                <a:solidFill>
                  <a:srgbClr val="00B050"/>
                </a:solidFill>
              </a:rPr>
              <a:t> missions, </a:t>
            </a:r>
            <a:r>
              <a:rPr lang="fr-FR" sz="2000" dirty="0">
                <a:solidFill>
                  <a:srgbClr val="00B050"/>
                </a:solidFill>
              </a:rPr>
              <a:t>les</a:t>
            </a:r>
            <a:r>
              <a:rPr lang="fr-FR" sz="2000" b="1" dirty="0">
                <a:solidFill>
                  <a:srgbClr val="00B050"/>
                </a:solidFill>
              </a:rPr>
              <a:t> actions et </a:t>
            </a:r>
            <a:r>
              <a:rPr lang="fr-FR" sz="2000" dirty="0">
                <a:solidFill>
                  <a:srgbClr val="00B050"/>
                </a:solidFill>
              </a:rPr>
              <a:t>les</a:t>
            </a:r>
            <a:r>
              <a:rPr lang="fr-FR" sz="2000" b="1" dirty="0">
                <a:solidFill>
                  <a:srgbClr val="00B050"/>
                </a:solidFill>
              </a:rPr>
              <a:t> acteurs du SMEGREG</a:t>
            </a:r>
          </a:p>
          <a:p>
            <a:pPr marL="742932" lvl="1" indent="-285744">
              <a:buFont typeface="Arial" panose="020B0604020202020204" pitchFamily="34" charset="0"/>
              <a:buChar char="•"/>
            </a:pPr>
            <a:r>
              <a:rPr lang="fr-FR" sz="2000" dirty="0">
                <a:solidFill>
                  <a:srgbClr val="00B050"/>
                </a:solidFill>
              </a:rPr>
              <a:t>promouvoir les </a:t>
            </a:r>
            <a:r>
              <a:rPr lang="fr-FR" sz="2000" b="1" dirty="0">
                <a:solidFill>
                  <a:srgbClr val="00B050"/>
                </a:solidFill>
              </a:rPr>
              <a:t>événements locaux </a:t>
            </a:r>
            <a:r>
              <a:rPr lang="fr-FR" sz="2000" dirty="0">
                <a:solidFill>
                  <a:srgbClr val="00B050"/>
                </a:solidFill>
              </a:rPr>
              <a:t>et les </a:t>
            </a:r>
            <a:r>
              <a:rPr lang="fr-FR" sz="2000" b="1" dirty="0">
                <a:solidFill>
                  <a:srgbClr val="00B050"/>
                </a:solidFill>
              </a:rPr>
              <a:t>associations partenaires</a:t>
            </a:r>
          </a:p>
          <a:p>
            <a:pPr marL="742932" lvl="1" indent="-285744">
              <a:buFont typeface="Arial" panose="020B0604020202020204" pitchFamily="34" charset="0"/>
              <a:buChar char="•"/>
            </a:pPr>
            <a:r>
              <a:rPr lang="fr-FR" sz="2000" dirty="0">
                <a:solidFill>
                  <a:srgbClr val="00B050"/>
                </a:solidFill>
              </a:rPr>
              <a:t>créer une </a:t>
            </a:r>
            <a:r>
              <a:rPr lang="fr-FR" sz="2000" b="1" dirty="0">
                <a:solidFill>
                  <a:srgbClr val="00B050"/>
                </a:solidFill>
              </a:rPr>
              <a:t>communauté  engagée</a:t>
            </a:r>
          </a:p>
        </p:txBody>
      </p:sp>
      <p:sp>
        <p:nvSpPr>
          <p:cNvPr id="10" name="Rectangle 9">
            <a:extLst>
              <a:ext uri="{FF2B5EF4-FFF2-40B4-BE49-F238E27FC236}">
                <a16:creationId xmlns:a16="http://schemas.microsoft.com/office/drawing/2014/main" id="{3F9BD048-75F7-DAFF-4CE5-FA09DD52C43E}"/>
              </a:ext>
            </a:extLst>
          </p:cNvPr>
          <p:cNvSpPr/>
          <p:nvPr/>
        </p:nvSpPr>
        <p:spPr>
          <a:xfrm>
            <a:off x="-12778" y="14037"/>
            <a:ext cx="1402100" cy="6871135"/>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 name="Connecteur droit 12">
            <a:extLst>
              <a:ext uri="{FF2B5EF4-FFF2-40B4-BE49-F238E27FC236}">
                <a16:creationId xmlns:a16="http://schemas.microsoft.com/office/drawing/2014/main" id="{1CF28B6D-2C7B-270C-0E83-0C1DBE7A0E0F}"/>
              </a:ext>
            </a:extLst>
          </p:cNvPr>
          <p:cNvCxnSpPr>
            <a:cxnSpLocks/>
          </p:cNvCxnSpPr>
          <p:nvPr/>
        </p:nvCxnSpPr>
        <p:spPr>
          <a:xfrm>
            <a:off x="2765772" y="3882580"/>
            <a:ext cx="804184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A460C04-F06B-7823-0443-4EA46668BDB8}"/>
              </a:ext>
            </a:extLst>
          </p:cNvPr>
          <p:cNvSpPr/>
          <p:nvPr/>
        </p:nvSpPr>
        <p:spPr>
          <a:xfrm>
            <a:off x="1390654" y="0"/>
            <a:ext cx="1429775" cy="6885167"/>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860D5B82-BCE4-6955-96E9-33CB89F50941}"/>
              </a:ext>
            </a:extLst>
          </p:cNvPr>
          <p:cNvSpPr txBox="1"/>
          <p:nvPr/>
        </p:nvSpPr>
        <p:spPr>
          <a:xfrm>
            <a:off x="189353" y="4387391"/>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p>
          <a:p>
            <a:pPr algn="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9" name="Connecteur droit 18">
            <a:extLst>
              <a:ext uri="{FF2B5EF4-FFF2-40B4-BE49-F238E27FC236}">
                <a16:creationId xmlns:a16="http://schemas.microsoft.com/office/drawing/2014/main" id="{62609698-9CFE-38F0-E111-A76E0D175D94}"/>
              </a:ext>
            </a:extLst>
          </p:cNvPr>
          <p:cNvCxnSpPr>
            <a:cxnSpLocks/>
          </p:cNvCxnSpPr>
          <p:nvPr/>
        </p:nvCxnSpPr>
        <p:spPr>
          <a:xfrm>
            <a:off x="287501" y="5160722"/>
            <a:ext cx="25474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22204B0C-44B7-B2CE-B917-A14F8CC31593}"/>
              </a:ext>
            </a:extLst>
          </p:cNvPr>
          <p:cNvGrpSpPr/>
          <p:nvPr/>
        </p:nvGrpSpPr>
        <p:grpSpPr>
          <a:xfrm>
            <a:off x="221866" y="109583"/>
            <a:ext cx="2411325" cy="1560341"/>
            <a:chOff x="5943991" y="497318"/>
            <a:chExt cx="3103483" cy="1957865"/>
          </a:xfrm>
        </p:grpSpPr>
        <p:sp>
          <p:nvSpPr>
            <p:cNvPr id="14" name="Ellipse 13">
              <a:extLst>
                <a:ext uri="{FF2B5EF4-FFF2-40B4-BE49-F238E27FC236}">
                  <a16:creationId xmlns:a16="http://schemas.microsoft.com/office/drawing/2014/main" id="{5AF3DE66-181F-1624-DB96-246B4E997A84}"/>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18" name="Graphique 17" descr="Enfants avec un remplissage uni">
              <a:extLst>
                <a:ext uri="{FF2B5EF4-FFF2-40B4-BE49-F238E27FC236}">
                  <a16:creationId xmlns:a16="http://schemas.microsoft.com/office/drawing/2014/main" id="{D6602851-EF00-BAE5-7379-BE4253F905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2" name="Ellipse 21">
            <a:extLst>
              <a:ext uri="{FF2B5EF4-FFF2-40B4-BE49-F238E27FC236}">
                <a16:creationId xmlns:a16="http://schemas.microsoft.com/office/drawing/2014/main" id="{54AEA672-1433-3B09-2906-0ABDB499BD34}"/>
              </a:ext>
            </a:extLst>
          </p:cNvPr>
          <p:cNvSpPr/>
          <p:nvPr/>
        </p:nvSpPr>
        <p:spPr>
          <a:xfrm>
            <a:off x="177171" y="1697278"/>
            <a:ext cx="2488125" cy="1569660"/>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25" name="Graphique 24" descr="Homme sirène avec un remplissage uni">
            <a:extLst>
              <a:ext uri="{FF2B5EF4-FFF2-40B4-BE49-F238E27FC236}">
                <a16:creationId xmlns:a16="http://schemas.microsoft.com/office/drawing/2014/main" id="{571C314E-91EC-9561-CF57-609EC8E48AA3}"/>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45636" b="22811"/>
          <a:stretch/>
        </p:blipFill>
        <p:spPr>
          <a:xfrm>
            <a:off x="1243554" y="2547074"/>
            <a:ext cx="413582" cy="587234"/>
          </a:xfrm>
          <a:prstGeom prst="rect">
            <a:avLst/>
          </a:prstGeom>
        </p:spPr>
      </p:pic>
      <p:sp>
        <p:nvSpPr>
          <p:cNvPr id="21" name="ZoneTexte 20">
            <a:extLst>
              <a:ext uri="{FF2B5EF4-FFF2-40B4-BE49-F238E27FC236}">
                <a16:creationId xmlns:a16="http://schemas.microsoft.com/office/drawing/2014/main" id="{01673D52-DF93-6EB9-66E8-5FA4692AAC4E}"/>
              </a:ext>
            </a:extLst>
          </p:cNvPr>
          <p:cNvSpPr txBox="1"/>
          <p:nvPr/>
        </p:nvSpPr>
        <p:spPr>
          <a:xfrm rot="16200000">
            <a:off x="-835151" y="3217426"/>
            <a:ext cx="2264059" cy="523220"/>
          </a:xfrm>
          <a:prstGeom prst="rect">
            <a:avLst/>
          </a:prstGeom>
          <a:noFill/>
        </p:spPr>
        <p:txBody>
          <a:bodyPr wrap="square" rtlCol="0">
            <a:spAutoFit/>
          </a:bodyPr>
          <a:lstStyle/>
          <a:p>
            <a:pPr algn="ctr"/>
            <a:r>
              <a:rPr lang="fr-FR" sz="28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3" name="Image 2" descr="Une image contenant Graphique, Caractère coloré, clipart, symbole&#10;&#10;Description générée automatiquement">
            <a:extLst>
              <a:ext uri="{FF2B5EF4-FFF2-40B4-BE49-F238E27FC236}">
                <a16:creationId xmlns:a16="http://schemas.microsoft.com/office/drawing/2014/main" id="{22F6272C-DC54-7602-555B-FCBDDE6F3616}"/>
              </a:ext>
            </a:extLst>
          </p:cNvPr>
          <p:cNvPicPr>
            <a:picLocks noChangeAspect="1"/>
          </p:cNvPicPr>
          <p:nvPr/>
        </p:nvPicPr>
        <p:blipFill>
          <a:blip r:embed="rId7"/>
          <a:stretch>
            <a:fillRect/>
          </a:stretch>
        </p:blipFill>
        <p:spPr>
          <a:xfrm>
            <a:off x="844223" y="5597950"/>
            <a:ext cx="747361" cy="751079"/>
          </a:xfrm>
          <a:prstGeom prst="rect">
            <a:avLst/>
          </a:prstGeom>
        </p:spPr>
      </p:pic>
      <p:sp>
        <p:nvSpPr>
          <p:cNvPr id="6" name="ZoneTexte 5">
            <a:extLst>
              <a:ext uri="{FF2B5EF4-FFF2-40B4-BE49-F238E27FC236}">
                <a16:creationId xmlns:a16="http://schemas.microsoft.com/office/drawing/2014/main" id="{55C8EDCE-2A3A-94CF-CC9D-A56BA3EA5D0E}"/>
              </a:ext>
            </a:extLst>
          </p:cNvPr>
          <p:cNvSpPr txBox="1"/>
          <p:nvPr/>
        </p:nvSpPr>
        <p:spPr>
          <a:xfrm>
            <a:off x="3083272" y="1558868"/>
            <a:ext cx="8109259" cy="1077218"/>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sz="1600" b="1" dirty="0">
                <a:solidFill>
                  <a:srgbClr val="0070C0"/>
                </a:solidFill>
              </a:rPr>
              <a:t>DÉVELOPPEMENT des RESEAUX SOCIAUX : 2 MEDIA / 1 EMETTEUR : le SMEGREG</a:t>
            </a:r>
          </a:p>
          <a:p>
            <a:r>
              <a:rPr lang="fr-FR" sz="1600" b="1" dirty="0"/>
              <a:t>CRÉER UNE COMMUNAUTÉ ÉCO-CITOYENNE GIRONDINE</a:t>
            </a:r>
          </a:p>
          <a:p>
            <a:r>
              <a:rPr lang="fr-FR" sz="1600" b="1" dirty="0"/>
              <a:t>IMPLIQUER LES ELUS &amp; ACTEURS PUBLICS</a:t>
            </a:r>
          </a:p>
          <a:p>
            <a:pPr algn="r"/>
            <a:r>
              <a:rPr lang="fr-FR" sz="1600" b="1" dirty="0"/>
              <a:t> </a:t>
            </a:r>
            <a:r>
              <a:rPr lang="fr-FR" sz="1600" dirty="0"/>
              <a:t>DANS LEUR ROLE DE RELAI DE COMMUNICATION </a:t>
            </a:r>
          </a:p>
        </p:txBody>
      </p:sp>
      <p:sp>
        <p:nvSpPr>
          <p:cNvPr id="7" name="ZoneTexte 6">
            <a:extLst>
              <a:ext uri="{FF2B5EF4-FFF2-40B4-BE49-F238E27FC236}">
                <a16:creationId xmlns:a16="http://schemas.microsoft.com/office/drawing/2014/main" id="{B0760384-F6C0-DF07-F8F0-8432C00F0853}"/>
              </a:ext>
            </a:extLst>
          </p:cNvPr>
          <p:cNvSpPr txBox="1"/>
          <p:nvPr/>
        </p:nvSpPr>
        <p:spPr>
          <a:xfrm>
            <a:off x="3041247" y="464827"/>
            <a:ext cx="2558275" cy="584775"/>
          </a:xfrm>
          <a:prstGeom prst="rect">
            <a:avLst/>
          </a:prstGeom>
          <a:noFill/>
        </p:spPr>
        <p:txBody>
          <a:bodyPr wrap="square" rtlCol="0">
            <a:spAutoFit/>
          </a:bodyPr>
          <a:lstStyle/>
          <a:p>
            <a:r>
              <a:rPr lang="fr-FR" sz="2000" b="1" dirty="0">
                <a:solidFill>
                  <a:srgbClr val="0070C0"/>
                </a:solidFill>
                <a:latin typeface="Nirmala UI" panose="020B0502040204020203" pitchFamily="34" charset="0"/>
                <a:cs typeface="Nirmala UI" panose="020B0502040204020203" pitchFamily="34" charset="0"/>
              </a:rPr>
              <a:t>RÉSEAUX SOCIAUX</a:t>
            </a:r>
            <a:endParaRPr lang="fr-FR" sz="2000" dirty="0">
              <a:solidFill>
                <a:srgbClr val="283F4B"/>
              </a:solidFill>
              <a:latin typeface="Nirmala UI" panose="020B0502040204020203" pitchFamily="34" charset="0"/>
              <a:cs typeface="Nirmala UI" panose="020B0502040204020203" pitchFamily="34" charset="0"/>
            </a:endParaRPr>
          </a:p>
          <a:p>
            <a:endParaRPr lang="fr-FR" sz="1200" dirty="0">
              <a:solidFill>
                <a:srgbClr val="283F4B"/>
              </a:solidFill>
              <a:latin typeface="Nirmala UI" panose="020B0502040204020203" pitchFamily="34" charset="0"/>
              <a:cs typeface="Nirmala UI" panose="020B0502040204020203" pitchFamily="34" charset="0"/>
            </a:endParaRPr>
          </a:p>
        </p:txBody>
      </p:sp>
      <p:pic>
        <p:nvPicPr>
          <p:cNvPr id="9" name="Graphique 8" descr="Réseau en ligne avec un remplissage uni">
            <a:extLst>
              <a:ext uri="{FF2B5EF4-FFF2-40B4-BE49-F238E27FC236}">
                <a16:creationId xmlns:a16="http://schemas.microsoft.com/office/drawing/2014/main" id="{F93DD10C-9DFD-6249-15D6-25DF72D92B8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86401" y="464827"/>
            <a:ext cx="419676" cy="419676"/>
          </a:xfrm>
          <a:prstGeom prst="rect">
            <a:avLst/>
          </a:prstGeom>
        </p:spPr>
      </p:pic>
    </p:spTree>
    <p:extLst>
      <p:ext uri="{BB962C8B-B14F-4D97-AF65-F5344CB8AC3E}">
        <p14:creationId xmlns:p14="http://schemas.microsoft.com/office/powerpoint/2010/main" val="1576112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Une image contenant texte, intérieur, table, portable&#10;&#10;Description générée automatiquement">
            <a:extLst>
              <a:ext uri="{FF2B5EF4-FFF2-40B4-BE49-F238E27FC236}">
                <a16:creationId xmlns:a16="http://schemas.microsoft.com/office/drawing/2014/main" id="{3B6B3CF1-35F0-47C5-BA89-F5F11B3478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655"/>
          <a:stretch/>
        </p:blipFill>
        <p:spPr>
          <a:xfrm>
            <a:off x="0" y="5"/>
            <a:ext cx="2819381" cy="6932937"/>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12778" y="14037"/>
            <a:ext cx="1402100" cy="6871135"/>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a:extLst>
              <a:ext uri="{FF2B5EF4-FFF2-40B4-BE49-F238E27FC236}">
                <a16:creationId xmlns:a16="http://schemas.microsoft.com/office/drawing/2014/main" id="{6A460C04-F06B-7823-0443-4EA46668BDB8}"/>
              </a:ext>
            </a:extLst>
          </p:cNvPr>
          <p:cNvSpPr/>
          <p:nvPr/>
        </p:nvSpPr>
        <p:spPr>
          <a:xfrm>
            <a:off x="1390654" y="0"/>
            <a:ext cx="1429775" cy="6885167"/>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860D5B82-BCE4-6955-96E9-33CB89F50941}"/>
              </a:ext>
            </a:extLst>
          </p:cNvPr>
          <p:cNvSpPr txBox="1"/>
          <p:nvPr/>
        </p:nvSpPr>
        <p:spPr>
          <a:xfrm>
            <a:off x="189353" y="4387391"/>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p>
          <a:p>
            <a:pPr algn="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9" name="Connecteur droit 18">
            <a:extLst>
              <a:ext uri="{FF2B5EF4-FFF2-40B4-BE49-F238E27FC236}">
                <a16:creationId xmlns:a16="http://schemas.microsoft.com/office/drawing/2014/main" id="{62609698-9CFE-38F0-E111-A76E0D175D94}"/>
              </a:ext>
            </a:extLst>
          </p:cNvPr>
          <p:cNvCxnSpPr>
            <a:cxnSpLocks/>
          </p:cNvCxnSpPr>
          <p:nvPr/>
        </p:nvCxnSpPr>
        <p:spPr>
          <a:xfrm>
            <a:off x="287501" y="5160722"/>
            <a:ext cx="25474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22204B0C-44B7-B2CE-B917-A14F8CC31593}"/>
              </a:ext>
            </a:extLst>
          </p:cNvPr>
          <p:cNvGrpSpPr/>
          <p:nvPr/>
        </p:nvGrpSpPr>
        <p:grpSpPr>
          <a:xfrm>
            <a:off x="221866" y="109583"/>
            <a:ext cx="2411325" cy="1560341"/>
            <a:chOff x="5943991" y="497318"/>
            <a:chExt cx="3103483" cy="1957865"/>
          </a:xfrm>
        </p:grpSpPr>
        <p:sp>
          <p:nvSpPr>
            <p:cNvPr id="14" name="Ellipse 13">
              <a:extLst>
                <a:ext uri="{FF2B5EF4-FFF2-40B4-BE49-F238E27FC236}">
                  <a16:creationId xmlns:a16="http://schemas.microsoft.com/office/drawing/2014/main" id="{5AF3DE66-181F-1624-DB96-246B4E997A84}"/>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18" name="Graphique 17" descr="Enfants avec un remplissage uni">
              <a:extLst>
                <a:ext uri="{FF2B5EF4-FFF2-40B4-BE49-F238E27FC236}">
                  <a16:creationId xmlns:a16="http://schemas.microsoft.com/office/drawing/2014/main" id="{D6602851-EF00-BAE5-7379-BE4253F905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2" name="Ellipse 21">
            <a:extLst>
              <a:ext uri="{FF2B5EF4-FFF2-40B4-BE49-F238E27FC236}">
                <a16:creationId xmlns:a16="http://schemas.microsoft.com/office/drawing/2014/main" id="{54AEA672-1433-3B09-2906-0ABDB499BD34}"/>
              </a:ext>
            </a:extLst>
          </p:cNvPr>
          <p:cNvSpPr/>
          <p:nvPr/>
        </p:nvSpPr>
        <p:spPr>
          <a:xfrm>
            <a:off x="177171" y="1697278"/>
            <a:ext cx="2488125" cy="1569660"/>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25" name="Graphique 24" descr="Homme sirène avec un remplissage uni">
            <a:extLst>
              <a:ext uri="{FF2B5EF4-FFF2-40B4-BE49-F238E27FC236}">
                <a16:creationId xmlns:a16="http://schemas.microsoft.com/office/drawing/2014/main" id="{571C314E-91EC-9561-CF57-609EC8E48AA3}"/>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45636" b="22811"/>
          <a:stretch/>
        </p:blipFill>
        <p:spPr>
          <a:xfrm>
            <a:off x="1243554" y="2547074"/>
            <a:ext cx="413582" cy="587234"/>
          </a:xfrm>
          <a:prstGeom prst="rect">
            <a:avLst/>
          </a:prstGeom>
        </p:spPr>
      </p:pic>
      <p:cxnSp>
        <p:nvCxnSpPr>
          <p:cNvPr id="29" name="Connecteur droit 28">
            <a:extLst>
              <a:ext uri="{FF2B5EF4-FFF2-40B4-BE49-F238E27FC236}">
                <a16:creationId xmlns:a16="http://schemas.microsoft.com/office/drawing/2014/main" id="{DA6D42F4-62B8-F887-C5C1-AE8238E89EEA}"/>
              </a:ext>
            </a:extLst>
          </p:cNvPr>
          <p:cNvCxnSpPr>
            <a:cxnSpLocks/>
          </p:cNvCxnSpPr>
          <p:nvPr/>
        </p:nvCxnSpPr>
        <p:spPr>
          <a:xfrm>
            <a:off x="2819381" y="721461"/>
            <a:ext cx="31407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01673D52-DF93-6EB9-66E8-5FA4692AAC4E}"/>
              </a:ext>
            </a:extLst>
          </p:cNvPr>
          <p:cNvSpPr txBox="1"/>
          <p:nvPr/>
        </p:nvSpPr>
        <p:spPr>
          <a:xfrm rot="16200000">
            <a:off x="-835151" y="3217426"/>
            <a:ext cx="2264059" cy="523220"/>
          </a:xfrm>
          <a:prstGeom prst="rect">
            <a:avLst/>
          </a:prstGeom>
          <a:noFill/>
        </p:spPr>
        <p:txBody>
          <a:bodyPr wrap="square" rtlCol="0">
            <a:spAutoFit/>
          </a:bodyPr>
          <a:lstStyle/>
          <a:p>
            <a:pPr algn="ctr"/>
            <a:r>
              <a:rPr lang="fr-FR" sz="28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3" name="Image 2" descr="Une image contenant Graphique, Caractère coloré, clipart, symbole&#10;&#10;Description générée automatiquement">
            <a:extLst>
              <a:ext uri="{FF2B5EF4-FFF2-40B4-BE49-F238E27FC236}">
                <a16:creationId xmlns:a16="http://schemas.microsoft.com/office/drawing/2014/main" id="{22F6272C-DC54-7602-555B-FCBDDE6F3616}"/>
              </a:ext>
            </a:extLst>
          </p:cNvPr>
          <p:cNvPicPr>
            <a:picLocks noChangeAspect="1"/>
          </p:cNvPicPr>
          <p:nvPr/>
        </p:nvPicPr>
        <p:blipFill>
          <a:blip r:embed="rId7"/>
          <a:stretch>
            <a:fillRect/>
          </a:stretch>
        </p:blipFill>
        <p:spPr>
          <a:xfrm>
            <a:off x="844223" y="5597950"/>
            <a:ext cx="747361" cy="751079"/>
          </a:xfrm>
          <a:prstGeom prst="rect">
            <a:avLst/>
          </a:prstGeom>
        </p:spPr>
      </p:pic>
      <p:sp>
        <p:nvSpPr>
          <p:cNvPr id="7" name="ZoneTexte 6">
            <a:extLst>
              <a:ext uri="{FF2B5EF4-FFF2-40B4-BE49-F238E27FC236}">
                <a16:creationId xmlns:a16="http://schemas.microsoft.com/office/drawing/2014/main" id="{39820248-4E57-E0D7-2757-7717CC8EC9C2}"/>
              </a:ext>
            </a:extLst>
          </p:cNvPr>
          <p:cNvSpPr txBox="1"/>
          <p:nvPr/>
        </p:nvSpPr>
        <p:spPr>
          <a:xfrm>
            <a:off x="2854649" y="312283"/>
            <a:ext cx="4399671" cy="3939540"/>
          </a:xfrm>
          <a:prstGeom prst="rect">
            <a:avLst/>
          </a:prstGeom>
          <a:noFill/>
        </p:spPr>
        <p:txBody>
          <a:bodyPr wrap="square" rtlCol="0">
            <a:spAutoFit/>
          </a:bodyPr>
          <a:lstStyle/>
          <a:p>
            <a:pPr marL="285750" lvl="1" indent="-285750">
              <a:spcBef>
                <a:spcPts val="600"/>
              </a:spcBef>
              <a:buFont typeface="Arial" panose="020B0604020202020204" pitchFamily="34" charset="0"/>
              <a:buChar char="•"/>
            </a:pPr>
            <a:r>
              <a:rPr lang="fr-FR" sz="1600" b="1" dirty="0">
                <a:solidFill>
                  <a:srgbClr val="0070C0"/>
                </a:solidFill>
              </a:rPr>
              <a:t>PHASE 1 : BILAN PRELIMINAIRE</a:t>
            </a:r>
          </a:p>
          <a:p>
            <a:pPr marL="285750" lvl="1" indent="-285750">
              <a:spcBef>
                <a:spcPts val="600"/>
              </a:spcBef>
              <a:buFont typeface="Arial" panose="020B0604020202020204" pitchFamily="34" charset="0"/>
              <a:buChar char="•"/>
            </a:pPr>
            <a:endParaRPr lang="fr-FR" sz="1600" b="1" dirty="0">
              <a:solidFill>
                <a:srgbClr val="0070C0"/>
              </a:solidFill>
            </a:endParaRPr>
          </a:p>
          <a:p>
            <a:pPr marL="742932" lvl="1" indent="-285744">
              <a:buFont typeface="Arial" panose="020B0604020202020204" pitchFamily="34" charset="0"/>
              <a:buChar char="•"/>
            </a:pPr>
            <a:r>
              <a:rPr lang="fr-FR" sz="1600" b="1" dirty="0">
                <a:solidFill>
                  <a:srgbClr val="00B050"/>
                </a:solidFill>
              </a:rPr>
              <a:t>LINKEDIN</a:t>
            </a:r>
            <a:r>
              <a:rPr lang="fr-FR" sz="1600" dirty="0">
                <a:solidFill>
                  <a:srgbClr val="00B050"/>
                </a:solidFill>
              </a:rPr>
              <a:t> : </a:t>
            </a:r>
          </a:p>
          <a:p>
            <a:pPr marL="1200132" lvl="2" indent="-285744">
              <a:buFont typeface="Arial" panose="020B0604020202020204" pitchFamily="34" charset="0"/>
              <a:buChar char="•"/>
            </a:pPr>
            <a:r>
              <a:rPr lang="fr-FR" sz="1600" dirty="0"/>
              <a:t>lancé en septembre 2022 </a:t>
            </a:r>
          </a:p>
          <a:p>
            <a:pPr marL="1200132" lvl="2" indent="-285744">
              <a:buFont typeface="Arial" panose="020B0604020202020204" pitchFamily="34" charset="0"/>
              <a:buChar char="•"/>
            </a:pPr>
            <a:r>
              <a:rPr lang="fr-FR" sz="1600" dirty="0"/>
              <a:t>3 à 5 publications / semaine</a:t>
            </a:r>
          </a:p>
          <a:p>
            <a:pPr marL="914388" lvl="2"/>
            <a:r>
              <a:rPr lang="fr-FR" sz="1600" dirty="0"/>
              <a:t> (et jusqu’à 20 lors du colloque sur les Eaux Souterraines en 2023)</a:t>
            </a:r>
          </a:p>
          <a:p>
            <a:pPr marL="1200132" lvl="2" indent="-285744">
              <a:buFont typeface="Arial" panose="020B0604020202020204" pitchFamily="34" charset="0"/>
              <a:buChar char="•"/>
            </a:pPr>
            <a:r>
              <a:rPr lang="fr-FR" sz="1600" dirty="0"/>
              <a:t>Près de </a:t>
            </a:r>
            <a:r>
              <a:rPr lang="fr-FR" sz="1600" b="1" dirty="0">
                <a:solidFill>
                  <a:srgbClr val="00B050"/>
                </a:solidFill>
              </a:rPr>
              <a:t>2500 abonnés </a:t>
            </a:r>
          </a:p>
          <a:p>
            <a:pPr marL="1200132" lvl="2" indent="-285744">
              <a:buFont typeface="Arial" panose="020B0604020202020204" pitchFamily="34" charset="0"/>
              <a:buChar char="•"/>
            </a:pPr>
            <a:r>
              <a:rPr lang="fr-FR" sz="1600" dirty="0"/>
              <a:t>Près de </a:t>
            </a:r>
            <a:r>
              <a:rPr lang="fr-FR" sz="1600" b="1" dirty="0">
                <a:solidFill>
                  <a:srgbClr val="00B050"/>
                </a:solidFill>
              </a:rPr>
              <a:t>400 </a:t>
            </a:r>
            <a:r>
              <a:rPr lang="fr-FR" sz="1600" b="1" dirty="0" err="1">
                <a:solidFill>
                  <a:srgbClr val="00B050"/>
                </a:solidFill>
              </a:rPr>
              <a:t>posts</a:t>
            </a:r>
            <a:r>
              <a:rPr lang="fr-FR" sz="1600" b="1" dirty="0">
                <a:solidFill>
                  <a:srgbClr val="00B050"/>
                </a:solidFill>
              </a:rPr>
              <a:t> publiés</a:t>
            </a:r>
          </a:p>
          <a:p>
            <a:pPr marL="1200132" lvl="2" indent="-285744">
              <a:buFont typeface="Arial" panose="020B0604020202020204" pitchFamily="34" charset="0"/>
              <a:buChar char="•"/>
            </a:pPr>
            <a:r>
              <a:rPr lang="fr-FR" sz="1600" dirty="0"/>
              <a:t>Plus de </a:t>
            </a:r>
            <a:r>
              <a:rPr lang="fr-FR" sz="1600" b="1" dirty="0">
                <a:solidFill>
                  <a:srgbClr val="00B050"/>
                </a:solidFill>
              </a:rPr>
              <a:t>300 000 impressions</a:t>
            </a:r>
          </a:p>
          <a:p>
            <a:pPr marL="1200132" lvl="2" indent="-285744">
              <a:buFont typeface="Arial" panose="020B0604020202020204" pitchFamily="34" charset="0"/>
              <a:buChar char="•"/>
            </a:pPr>
            <a:r>
              <a:rPr lang="fr-FR" sz="1600" dirty="0"/>
              <a:t>Le + gros succès :</a:t>
            </a:r>
          </a:p>
          <a:p>
            <a:pPr marL="914388" lvl="2"/>
            <a:r>
              <a:rPr lang="fr-FR" sz="1600" dirty="0"/>
              <a:t>« </a:t>
            </a:r>
            <a:r>
              <a:rPr lang="fr-FR" sz="1600" i="1" dirty="0"/>
              <a:t>En immersion au cœur d’un forage SMEGREG </a:t>
            </a:r>
            <a:r>
              <a:rPr lang="fr-FR" sz="1600" dirty="0"/>
              <a:t>» avec </a:t>
            </a:r>
            <a:r>
              <a:rPr lang="fr-FR" sz="1600" b="0" i="0" dirty="0">
                <a:solidFill>
                  <a:srgbClr val="00B050"/>
                </a:solidFill>
                <a:effectLst/>
                <a:highlight>
                  <a:srgbClr val="FFFFFF"/>
                </a:highlight>
                <a:latin typeface="Roboto Condensed" panose="02000000000000000000" pitchFamily="2" charset="0"/>
              </a:rPr>
              <a:t>21 254 impressions</a:t>
            </a:r>
            <a:endParaRPr lang="fr-FR" sz="1600" dirty="0">
              <a:solidFill>
                <a:srgbClr val="00B050"/>
              </a:solidFill>
            </a:endParaRPr>
          </a:p>
          <a:p>
            <a:pPr marL="742932" lvl="1" indent="-285744">
              <a:buFont typeface="Arial" panose="020B0604020202020204" pitchFamily="34" charset="0"/>
              <a:buChar char="•"/>
            </a:pPr>
            <a:endParaRPr lang="fr-FR" sz="1600" b="1" dirty="0">
              <a:solidFill>
                <a:srgbClr val="00B050"/>
              </a:solidFill>
            </a:endParaRPr>
          </a:p>
          <a:p>
            <a:pPr marL="285750" lvl="1" indent="-285750">
              <a:spcBef>
                <a:spcPts val="600"/>
              </a:spcBef>
              <a:buFont typeface="Arial" panose="020B0604020202020204" pitchFamily="34" charset="0"/>
              <a:buChar char="•"/>
            </a:pPr>
            <a:endParaRPr lang="fr-FR" sz="1600" b="1" dirty="0">
              <a:solidFill>
                <a:srgbClr val="0070C0"/>
              </a:solidFill>
            </a:endParaRPr>
          </a:p>
        </p:txBody>
      </p:sp>
      <p:pic>
        <p:nvPicPr>
          <p:cNvPr id="9" name="Image 8" descr="Une image contenant Tracé, capture d’écran, ligne, diagramme&#10;&#10;Description générée automatiquement">
            <a:extLst>
              <a:ext uri="{FF2B5EF4-FFF2-40B4-BE49-F238E27FC236}">
                <a16:creationId xmlns:a16="http://schemas.microsoft.com/office/drawing/2014/main" id="{48D22C7C-CD8D-2269-43A0-D0C66B75B1EB}"/>
              </a:ext>
            </a:extLst>
          </p:cNvPr>
          <p:cNvPicPr>
            <a:picLocks noChangeAspect="1"/>
          </p:cNvPicPr>
          <p:nvPr/>
        </p:nvPicPr>
        <p:blipFill>
          <a:blip r:embed="rId8"/>
          <a:stretch>
            <a:fillRect/>
          </a:stretch>
        </p:blipFill>
        <p:spPr>
          <a:xfrm>
            <a:off x="7064718" y="1119055"/>
            <a:ext cx="5127282" cy="2726106"/>
          </a:xfrm>
          <a:prstGeom prst="rect">
            <a:avLst/>
          </a:prstGeom>
        </p:spPr>
      </p:pic>
      <p:sp>
        <p:nvSpPr>
          <p:cNvPr id="4" name="ZoneTexte 3">
            <a:extLst>
              <a:ext uri="{FF2B5EF4-FFF2-40B4-BE49-F238E27FC236}">
                <a16:creationId xmlns:a16="http://schemas.microsoft.com/office/drawing/2014/main" id="{3DFFE280-9FF6-DAB4-DEBF-D29FF2DA3598}"/>
              </a:ext>
            </a:extLst>
          </p:cNvPr>
          <p:cNvSpPr txBox="1"/>
          <p:nvPr/>
        </p:nvSpPr>
        <p:spPr>
          <a:xfrm>
            <a:off x="2854649" y="4456203"/>
            <a:ext cx="3386131" cy="1892826"/>
          </a:xfrm>
          <a:prstGeom prst="rect">
            <a:avLst/>
          </a:prstGeom>
          <a:noFill/>
        </p:spPr>
        <p:txBody>
          <a:bodyPr wrap="square" rtlCol="0">
            <a:spAutoFit/>
          </a:bodyPr>
          <a:lstStyle/>
          <a:p>
            <a:pPr marL="742932" lvl="1" indent="-285744">
              <a:buFont typeface="Arial" panose="020B0604020202020204" pitchFamily="34" charset="0"/>
              <a:buChar char="•"/>
            </a:pPr>
            <a:r>
              <a:rPr lang="fr-FR" sz="1600" b="1" dirty="0">
                <a:solidFill>
                  <a:srgbClr val="00B050"/>
                </a:solidFill>
              </a:rPr>
              <a:t>YOUTUBE : </a:t>
            </a:r>
          </a:p>
          <a:p>
            <a:pPr marL="1200132" lvl="2" indent="-285744">
              <a:buFont typeface="Arial" panose="020B0604020202020204" pitchFamily="34" charset="0"/>
              <a:buChar char="•"/>
            </a:pPr>
            <a:r>
              <a:rPr lang="fr-FR" sz="1600" dirty="0"/>
              <a:t>lancé en février 2024 </a:t>
            </a:r>
          </a:p>
          <a:p>
            <a:pPr marL="1200132" lvl="2" indent="-285744">
              <a:buFont typeface="Arial" panose="020B0604020202020204" pitchFamily="34" charset="0"/>
              <a:buChar char="•"/>
            </a:pPr>
            <a:r>
              <a:rPr lang="fr-FR" sz="1600" dirty="0"/>
              <a:t>21 vidéos en ligne</a:t>
            </a:r>
          </a:p>
          <a:p>
            <a:pPr marL="1200132" lvl="2" indent="-285744">
              <a:buFont typeface="Arial" panose="020B0604020202020204" pitchFamily="34" charset="0"/>
              <a:buChar char="•"/>
            </a:pPr>
            <a:r>
              <a:rPr lang="fr-FR" sz="1600" dirty="0"/>
              <a:t>2 playlists</a:t>
            </a:r>
          </a:p>
          <a:p>
            <a:pPr marL="1200132" lvl="2" indent="-285744">
              <a:buFont typeface="Arial" panose="020B0604020202020204" pitchFamily="34" charset="0"/>
              <a:buChar char="•"/>
            </a:pPr>
            <a:r>
              <a:rPr lang="fr-FR" sz="1600"/>
              <a:t>8 </a:t>
            </a:r>
            <a:r>
              <a:rPr lang="fr-FR" sz="1600" dirty="0"/>
              <a:t>abonnés </a:t>
            </a:r>
          </a:p>
          <a:p>
            <a:pPr marL="457188" lvl="1"/>
            <a:endParaRPr lang="fr-FR" sz="1600" b="1" dirty="0">
              <a:solidFill>
                <a:srgbClr val="00B050"/>
              </a:solidFill>
            </a:endParaRPr>
          </a:p>
          <a:p>
            <a:pPr marL="285750" lvl="1" indent="-285750">
              <a:spcBef>
                <a:spcPts val="600"/>
              </a:spcBef>
              <a:buFont typeface="Arial" panose="020B0604020202020204" pitchFamily="34" charset="0"/>
              <a:buChar char="•"/>
            </a:pPr>
            <a:endParaRPr lang="fr-FR" sz="1600" b="1" dirty="0">
              <a:solidFill>
                <a:srgbClr val="0070C0"/>
              </a:solidFill>
            </a:endParaRPr>
          </a:p>
        </p:txBody>
      </p:sp>
      <p:pic>
        <p:nvPicPr>
          <p:cNvPr id="6" name="Image 5" descr="Une image contenant texte, capture d’écran, personne, habits&#10;&#10;Description générée automatiquement">
            <a:extLst>
              <a:ext uri="{FF2B5EF4-FFF2-40B4-BE49-F238E27FC236}">
                <a16:creationId xmlns:a16="http://schemas.microsoft.com/office/drawing/2014/main" id="{AB879921-E203-CED9-F9D9-68926FC65514}"/>
              </a:ext>
            </a:extLst>
          </p:cNvPr>
          <p:cNvPicPr>
            <a:picLocks noChangeAspect="1"/>
          </p:cNvPicPr>
          <p:nvPr/>
        </p:nvPicPr>
        <p:blipFill>
          <a:blip r:embed="rId9"/>
          <a:stretch>
            <a:fillRect/>
          </a:stretch>
        </p:blipFill>
        <p:spPr>
          <a:xfrm>
            <a:off x="7288540" y="3905499"/>
            <a:ext cx="4245219" cy="2745804"/>
          </a:xfrm>
          <a:prstGeom prst="rect">
            <a:avLst/>
          </a:prstGeom>
        </p:spPr>
      </p:pic>
    </p:spTree>
    <p:extLst>
      <p:ext uri="{BB962C8B-B14F-4D97-AF65-F5344CB8AC3E}">
        <p14:creationId xmlns:p14="http://schemas.microsoft.com/office/powerpoint/2010/main" val="2130768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ous-titre 2">
            <a:extLst>
              <a:ext uri="{FF2B5EF4-FFF2-40B4-BE49-F238E27FC236}">
                <a16:creationId xmlns:a16="http://schemas.microsoft.com/office/drawing/2014/main" id="{AE1941E9-8612-F23E-272A-47D146A393C6}"/>
              </a:ext>
            </a:extLst>
          </p:cNvPr>
          <p:cNvSpPr txBox="1">
            <a:spLocks/>
          </p:cNvSpPr>
          <p:nvPr/>
        </p:nvSpPr>
        <p:spPr>
          <a:xfrm>
            <a:off x="2866436" y="1155975"/>
            <a:ext cx="4500835" cy="5555893"/>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44" indent="-285744"/>
            <a:r>
              <a:rPr lang="fr-FR" sz="6400" b="1" dirty="0">
                <a:solidFill>
                  <a:srgbClr val="0070C0"/>
                </a:solidFill>
                <a:latin typeface="+mj-lt"/>
              </a:rPr>
              <a:t>Une agence de communication relation presse </a:t>
            </a:r>
            <a:r>
              <a:rPr lang="fr-FR" sz="6400" dirty="0">
                <a:solidFill>
                  <a:srgbClr val="0070C0"/>
                </a:solidFill>
              </a:rPr>
              <a:t>dédiée</a:t>
            </a:r>
            <a:r>
              <a:rPr lang="fr-FR" sz="6400" b="1" dirty="0">
                <a:solidFill>
                  <a:srgbClr val="0070C0"/>
                </a:solidFill>
              </a:rPr>
              <a:t> : option non développée </a:t>
            </a:r>
            <a:endParaRPr lang="fr-FR" sz="6400" b="1" dirty="0">
              <a:solidFill>
                <a:srgbClr val="0070C0"/>
              </a:solidFill>
              <a:latin typeface="+mj-lt"/>
            </a:endParaRPr>
          </a:p>
          <a:p>
            <a:pPr marL="0" indent="0">
              <a:buNone/>
            </a:pPr>
            <a:r>
              <a:rPr lang="fr-FR" sz="5600" dirty="0">
                <a:latin typeface="+mj-lt"/>
              </a:rPr>
              <a:t>=&gt; </a:t>
            </a:r>
            <a:r>
              <a:rPr lang="fr-FR" sz="5600" b="1" dirty="0">
                <a:latin typeface="+mj-lt"/>
              </a:rPr>
              <a:t>1</a:t>
            </a:r>
            <a:r>
              <a:rPr lang="fr-FR" sz="5600" dirty="0">
                <a:latin typeface="+mj-lt"/>
              </a:rPr>
              <a:t> </a:t>
            </a:r>
            <a:r>
              <a:rPr lang="fr-FR" sz="5600" b="1" dirty="0">
                <a:latin typeface="+mj-lt"/>
              </a:rPr>
              <a:t>opération de relations presse réalisée </a:t>
            </a:r>
            <a:r>
              <a:rPr lang="fr-FR" sz="5600" dirty="0">
                <a:latin typeface="+mj-lt"/>
              </a:rPr>
              <a:t>(externalisée) à l’occasion de la </a:t>
            </a:r>
            <a:r>
              <a:rPr lang="fr-FR" sz="5600" b="1" dirty="0">
                <a:latin typeface="+mj-lt"/>
              </a:rPr>
              <a:t>matinée anniversaires </a:t>
            </a:r>
            <a:r>
              <a:rPr lang="fr-FR" sz="5600" dirty="0">
                <a:latin typeface="+mj-lt"/>
              </a:rPr>
              <a:t>avec préparation du fichier presse / envoi d’invitations presse / communiqués / relances ciblées</a:t>
            </a:r>
          </a:p>
          <a:p>
            <a:pPr marL="0" indent="0">
              <a:buNone/>
            </a:pPr>
            <a:endParaRPr lang="fr-FR" sz="6400" b="1" dirty="0">
              <a:latin typeface="+mj-lt"/>
            </a:endParaRPr>
          </a:p>
          <a:p>
            <a:pPr marL="0" indent="0">
              <a:buNone/>
            </a:pPr>
            <a:endParaRPr lang="fr-FR" sz="6400" b="1" dirty="0">
              <a:latin typeface="+mj-lt"/>
            </a:endParaRPr>
          </a:p>
          <a:p>
            <a:pPr marL="285744" indent="-285744"/>
            <a:r>
              <a:rPr lang="fr-FR" sz="6400" b="1" dirty="0">
                <a:solidFill>
                  <a:srgbClr val="0070C0"/>
                </a:solidFill>
                <a:latin typeface="+mj-lt"/>
              </a:rPr>
              <a:t>Mais une présence accrue dans les médias et sur des événements</a:t>
            </a:r>
          </a:p>
          <a:p>
            <a:r>
              <a:rPr lang="fr-FR" sz="5600" b="1" dirty="0">
                <a:latin typeface="AvenirNextCondensed-Regular"/>
              </a:rPr>
              <a:t>France Info </a:t>
            </a:r>
            <a:r>
              <a:rPr lang="fr-FR" sz="5600" dirty="0">
                <a:latin typeface="AvenirNextCondensed-Regular"/>
              </a:rPr>
              <a:t>: </a:t>
            </a:r>
            <a:r>
              <a:rPr lang="fr-FR" sz="5600" i="1" dirty="0">
                <a:latin typeface="AvenirNextCondensed-Regular"/>
              </a:rPr>
              <a:t>« </a:t>
            </a:r>
            <a:r>
              <a:rPr lang="fr-FR" sz="5600" b="0" i="1" u="none" strike="noStrike" baseline="0" dirty="0">
                <a:latin typeface="AvenirNextCondensed-Regular"/>
              </a:rPr>
              <a:t>À Bordeaux, l’eau potable du robinet a plus de 20 000 ans, et cette ressource est menacée » </a:t>
            </a:r>
            <a:r>
              <a:rPr lang="fr-FR" sz="4400" b="0" i="0" dirty="0">
                <a:solidFill>
                  <a:srgbClr val="5C5C5C"/>
                </a:solidFill>
                <a:effectLst/>
                <a:highlight>
                  <a:srgbClr val="FFFFFF"/>
                </a:highlight>
                <a:latin typeface="Brown"/>
              </a:rPr>
              <a:t> </a:t>
            </a:r>
            <a:r>
              <a:rPr lang="fr-FR" sz="4400" dirty="0"/>
              <a:t>21/06/2023</a:t>
            </a:r>
            <a:endParaRPr lang="fr-FR" sz="5600" b="0" i="1" u="none" strike="noStrike" baseline="0" dirty="0">
              <a:latin typeface="AvenirNextCondensed-Regular"/>
            </a:endParaRPr>
          </a:p>
          <a:p>
            <a:r>
              <a:rPr lang="fr-FR" sz="5600" b="1" dirty="0">
                <a:latin typeface="AvenirNextCondensed-Regular"/>
              </a:rPr>
              <a:t>Les Echos </a:t>
            </a:r>
            <a:r>
              <a:rPr lang="fr-FR" sz="5600" dirty="0">
                <a:latin typeface="AvenirNextCondensed-Regular"/>
              </a:rPr>
              <a:t>: </a:t>
            </a:r>
            <a:r>
              <a:rPr lang="fr-FR" sz="5600" b="0" i="1" u="none" strike="noStrike" baseline="0" dirty="0">
                <a:latin typeface="AvenirNextCondensed-Regular"/>
              </a:rPr>
              <a:t>« Ressource en eau : les Girondins font figure de bons élèves » </a:t>
            </a:r>
          </a:p>
          <a:p>
            <a:pPr algn="l"/>
            <a:r>
              <a:rPr lang="fr-FR" sz="5600" b="1" i="0" u="none" strike="noStrike" baseline="0" dirty="0">
                <a:latin typeface="AvenirNextCondensed-Regular"/>
              </a:rPr>
              <a:t>Radio</a:t>
            </a:r>
            <a:r>
              <a:rPr lang="fr-FR" sz="5600" b="1" dirty="0">
                <a:latin typeface="AvenirNextCondensed-Regular"/>
              </a:rPr>
              <a:t> </a:t>
            </a:r>
            <a:r>
              <a:rPr lang="fr-FR" sz="5600" b="1" i="0" u="none" strike="noStrike" baseline="0" dirty="0">
                <a:latin typeface="AvenirNextCondensed-Regular"/>
              </a:rPr>
              <a:t>RCF : </a:t>
            </a:r>
            <a:r>
              <a:rPr lang="fr-FR" sz="5600" i="0" u="none" strike="noStrike" baseline="0" dirty="0">
                <a:latin typeface="AvenirNextCondensed-Regular"/>
              </a:rPr>
              <a:t>émission</a:t>
            </a:r>
            <a:r>
              <a:rPr lang="fr-FR" sz="5600" b="1" i="0" u="none" strike="noStrike" baseline="0" dirty="0">
                <a:latin typeface="AvenirNextCondensed-Regular"/>
              </a:rPr>
              <a:t> </a:t>
            </a:r>
            <a:r>
              <a:rPr lang="fr-FR" sz="5600" b="0" i="0" u="none" strike="noStrike" baseline="0" dirty="0">
                <a:latin typeface="AvenirNextCondensed-Regular"/>
              </a:rPr>
              <a:t>« </a:t>
            </a:r>
            <a:r>
              <a:rPr lang="fr-FR" sz="5600" b="0" i="1" u="none" strike="noStrike" baseline="0" dirty="0">
                <a:latin typeface="AvenirNextCondensed-Regular"/>
              </a:rPr>
              <a:t>Au fil de l’eau </a:t>
            </a:r>
            <a:r>
              <a:rPr lang="fr-FR" sz="5600" b="0" i="0" u="none" strike="noStrike" baseline="0" dirty="0">
                <a:latin typeface="AvenirNextCondensed-Regular"/>
              </a:rPr>
              <a:t>»</a:t>
            </a:r>
            <a:r>
              <a:rPr lang="fr-FR" sz="5600" dirty="0">
                <a:latin typeface="AvenirNextCondensed-Regular"/>
              </a:rPr>
              <a:t> </a:t>
            </a:r>
            <a:r>
              <a:rPr lang="fr-FR" sz="5600" b="0" i="0" u="none" strike="noStrike" baseline="0" dirty="0">
                <a:latin typeface="AvenirNextCondensed-Regular"/>
              </a:rPr>
              <a:t>25/08/23</a:t>
            </a:r>
          </a:p>
          <a:p>
            <a:pPr algn="l"/>
            <a:r>
              <a:rPr lang="fr-FR" sz="5600" b="1" i="0" u="none" strike="noStrike" baseline="0" dirty="0">
                <a:latin typeface="AvenirNextCondensed-Regular"/>
              </a:rPr>
              <a:t>Radio France Bleu Gironde </a:t>
            </a:r>
            <a:r>
              <a:rPr lang="fr-FR" sz="5600" b="0" i="0" u="none" strike="noStrike" baseline="0" dirty="0">
                <a:latin typeface="AvenirNextCondensed-Regular"/>
              </a:rPr>
              <a:t>17/10/23</a:t>
            </a:r>
          </a:p>
          <a:p>
            <a:r>
              <a:rPr lang="fr-FR" sz="5600" b="1" dirty="0" err="1">
                <a:latin typeface="AvenirNextCondensed-Regular"/>
              </a:rPr>
              <a:t>TempO</a:t>
            </a:r>
            <a:r>
              <a:rPr lang="fr-FR" sz="5600" b="1" dirty="0">
                <a:latin typeface="AvenirNextCondensed-Regular"/>
              </a:rPr>
              <a:t> le </a:t>
            </a:r>
            <a:r>
              <a:rPr lang="fr-FR" sz="5600" b="1" dirty="0" err="1">
                <a:latin typeface="AvenirNextCondensed-Regular"/>
              </a:rPr>
              <a:t>mag</a:t>
            </a:r>
            <a:r>
              <a:rPr lang="fr-FR" sz="5600" b="1" dirty="0">
                <a:latin typeface="AvenirNextCondensed-Regular"/>
              </a:rPr>
              <a:t> de l’AEAG </a:t>
            </a:r>
            <a:r>
              <a:rPr lang="fr-FR" sz="5600" b="0" i="0" dirty="0">
                <a:effectLst/>
                <a:highlight>
                  <a:srgbClr val="FFFFFF"/>
                </a:highlight>
                <a:latin typeface="-apple-system"/>
              </a:rPr>
              <a:t>"</a:t>
            </a:r>
            <a:r>
              <a:rPr lang="fr-FR" sz="5600" i="1" dirty="0">
                <a:latin typeface="AvenirNextCondensed-Regular"/>
              </a:rPr>
              <a:t>Garantir la quantité d'eau des nappes profondes pour l'eau potable </a:t>
            </a:r>
            <a:r>
              <a:rPr lang="fr-FR" sz="5600" dirty="0">
                <a:latin typeface="AvenirNextCondensed-Regular"/>
              </a:rPr>
              <a:t>02/2024</a:t>
            </a:r>
          </a:p>
          <a:p>
            <a:r>
              <a:rPr lang="fr-FR" sz="5600" b="0" i="0" u="none" strike="noStrike" baseline="0" dirty="0">
                <a:latin typeface="AvenirNextCondensed-Regular"/>
              </a:rPr>
              <a:t>Parlements Mobiles de la ville de Bordeaux</a:t>
            </a:r>
          </a:p>
          <a:p>
            <a:pPr algn="l"/>
            <a:r>
              <a:rPr lang="fr-FR" sz="5600" b="0" i="0" u="none" strike="noStrike" baseline="0" dirty="0">
                <a:latin typeface="AvenirNextCondensed-Regular"/>
              </a:rPr>
              <a:t>L’Eau est-elle un bien inépuisable ?</a:t>
            </a:r>
          </a:p>
          <a:p>
            <a:pPr algn="l"/>
            <a:r>
              <a:rPr lang="fr-FR" sz="5600" b="1" i="0" dirty="0">
                <a:effectLst/>
                <a:highlight>
                  <a:srgbClr val="FFFFFF"/>
                </a:highlight>
                <a:latin typeface="-apple-system"/>
              </a:rPr>
              <a:t>Atelier Carrefour de l’eau 2024 </a:t>
            </a:r>
            <a:r>
              <a:rPr lang="fr-FR" sz="5600" b="0" i="0" dirty="0">
                <a:effectLst/>
                <a:highlight>
                  <a:srgbClr val="FFFFFF"/>
                </a:highlight>
                <a:latin typeface="-apple-system"/>
              </a:rPr>
              <a:t>"Exploitation/ surexploitation des eaux souterraines et interactions avec les eaux superficielles</a:t>
            </a:r>
          </a:p>
          <a:p>
            <a:pPr algn="l"/>
            <a:r>
              <a:rPr lang="fr-FR" sz="5600" u="none" strike="noStrike" baseline="0" dirty="0">
                <a:highlight>
                  <a:srgbClr val="FFFFFF"/>
                </a:highlight>
                <a:latin typeface="-apple-system"/>
              </a:rPr>
              <a:t>…</a:t>
            </a:r>
            <a:endParaRPr lang="fr-FR" sz="5600" b="0" i="0" u="none" strike="noStrike" baseline="0" dirty="0">
              <a:latin typeface="AvenirNextCondensed-Regular"/>
            </a:endParaRPr>
          </a:p>
          <a:p>
            <a:pPr algn="l"/>
            <a:endParaRPr lang="fr-FR" sz="1600" dirty="0">
              <a:latin typeface="+mj-lt"/>
            </a:endParaRPr>
          </a:p>
        </p:txBody>
      </p:sp>
      <p:pic>
        <p:nvPicPr>
          <p:cNvPr id="23" name="Image 22" descr="Une image contenant texte, intérieur, table, portable&#10;&#10;Description générée automatiquement">
            <a:extLst>
              <a:ext uri="{FF2B5EF4-FFF2-40B4-BE49-F238E27FC236}">
                <a16:creationId xmlns:a16="http://schemas.microsoft.com/office/drawing/2014/main" id="{3B6B3CF1-35F0-47C5-BA89-F5F11B3478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655"/>
          <a:stretch/>
        </p:blipFill>
        <p:spPr>
          <a:xfrm>
            <a:off x="-38714" y="-12104"/>
            <a:ext cx="2819381" cy="6932937"/>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879" y="-5092"/>
            <a:ext cx="1402100" cy="6871135"/>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 name="Connecteur droit 12">
            <a:extLst>
              <a:ext uri="{FF2B5EF4-FFF2-40B4-BE49-F238E27FC236}">
                <a16:creationId xmlns:a16="http://schemas.microsoft.com/office/drawing/2014/main" id="{1CF28B6D-2C7B-270C-0E83-0C1DBE7A0E0F}"/>
              </a:ext>
            </a:extLst>
          </p:cNvPr>
          <p:cNvCxnSpPr>
            <a:cxnSpLocks/>
          </p:cNvCxnSpPr>
          <p:nvPr/>
        </p:nvCxnSpPr>
        <p:spPr>
          <a:xfrm>
            <a:off x="2796212" y="1566297"/>
            <a:ext cx="439124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A460C04-F06B-7823-0443-4EA46668BDB8}"/>
              </a:ext>
            </a:extLst>
          </p:cNvPr>
          <p:cNvSpPr/>
          <p:nvPr/>
        </p:nvSpPr>
        <p:spPr>
          <a:xfrm>
            <a:off x="1340075" y="-9336"/>
            <a:ext cx="1429775" cy="6885167"/>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860D5B82-BCE4-6955-96E9-33CB89F50941}"/>
              </a:ext>
            </a:extLst>
          </p:cNvPr>
          <p:cNvSpPr txBox="1"/>
          <p:nvPr/>
        </p:nvSpPr>
        <p:spPr>
          <a:xfrm>
            <a:off x="178708" y="4375282"/>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RELATIONS</a:t>
            </a:r>
          </a:p>
          <a:p>
            <a:pPr algn="r"/>
            <a:r>
              <a:rPr lang="fr-FR" sz="2000" b="1" dirty="0">
                <a:solidFill>
                  <a:srgbClr val="002060"/>
                </a:solidFill>
                <a:latin typeface="Nirmala UI" panose="020B0502040204020203" pitchFamily="34" charset="0"/>
                <a:cs typeface="Nirmala UI" panose="020B0502040204020203" pitchFamily="34" charset="0"/>
              </a:rPr>
              <a:t>PRESSE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9" name="Connecteur droit 18">
            <a:extLst>
              <a:ext uri="{FF2B5EF4-FFF2-40B4-BE49-F238E27FC236}">
                <a16:creationId xmlns:a16="http://schemas.microsoft.com/office/drawing/2014/main" id="{62609698-9CFE-38F0-E111-A76E0D175D94}"/>
              </a:ext>
            </a:extLst>
          </p:cNvPr>
          <p:cNvCxnSpPr>
            <a:cxnSpLocks/>
          </p:cNvCxnSpPr>
          <p:nvPr/>
        </p:nvCxnSpPr>
        <p:spPr>
          <a:xfrm>
            <a:off x="248787" y="5148613"/>
            <a:ext cx="25474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22204B0C-44B7-B2CE-B917-A14F8CC31593}"/>
              </a:ext>
            </a:extLst>
          </p:cNvPr>
          <p:cNvGrpSpPr/>
          <p:nvPr/>
        </p:nvGrpSpPr>
        <p:grpSpPr>
          <a:xfrm>
            <a:off x="183152" y="97474"/>
            <a:ext cx="2411325" cy="1560341"/>
            <a:chOff x="5943991" y="497318"/>
            <a:chExt cx="3103483" cy="1957865"/>
          </a:xfrm>
        </p:grpSpPr>
        <p:sp>
          <p:nvSpPr>
            <p:cNvPr id="14" name="Ellipse 13">
              <a:extLst>
                <a:ext uri="{FF2B5EF4-FFF2-40B4-BE49-F238E27FC236}">
                  <a16:creationId xmlns:a16="http://schemas.microsoft.com/office/drawing/2014/main" id="{5AF3DE66-181F-1624-DB96-246B4E997A84}"/>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18" name="Graphique 17" descr="Enfants avec un remplissage uni">
              <a:extLst>
                <a:ext uri="{FF2B5EF4-FFF2-40B4-BE49-F238E27FC236}">
                  <a16:creationId xmlns:a16="http://schemas.microsoft.com/office/drawing/2014/main" id="{D6602851-EF00-BAE5-7379-BE4253F905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2" name="Ellipse 21">
            <a:extLst>
              <a:ext uri="{FF2B5EF4-FFF2-40B4-BE49-F238E27FC236}">
                <a16:creationId xmlns:a16="http://schemas.microsoft.com/office/drawing/2014/main" id="{54AEA672-1433-3B09-2906-0ABDB499BD34}"/>
              </a:ext>
            </a:extLst>
          </p:cNvPr>
          <p:cNvSpPr/>
          <p:nvPr/>
        </p:nvSpPr>
        <p:spPr>
          <a:xfrm>
            <a:off x="138457" y="1685169"/>
            <a:ext cx="2488125" cy="1569660"/>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25" name="Graphique 24" descr="Homme sirène avec un remplissage uni">
            <a:extLst>
              <a:ext uri="{FF2B5EF4-FFF2-40B4-BE49-F238E27FC236}">
                <a16:creationId xmlns:a16="http://schemas.microsoft.com/office/drawing/2014/main" id="{571C314E-91EC-9561-CF57-609EC8E48AA3}"/>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45636" b="22811"/>
          <a:stretch/>
        </p:blipFill>
        <p:spPr>
          <a:xfrm>
            <a:off x="1204840" y="2534965"/>
            <a:ext cx="413582" cy="587234"/>
          </a:xfrm>
          <a:prstGeom prst="rect">
            <a:avLst/>
          </a:prstGeom>
        </p:spPr>
      </p:pic>
      <p:pic>
        <p:nvPicPr>
          <p:cNvPr id="28" name="Image 27">
            <a:extLst>
              <a:ext uri="{FF2B5EF4-FFF2-40B4-BE49-F238E27FC236}">
                <a16:creationId xmlns:a16="http://schemas.microsoft.com/office/drawing/2014/main" id="{950AD128-4A3B-7B64-652F-CADCE0F6BBFA}"/>
              </a:ext>
            </a:extLst>
          </p:cNvPr>
          <p:cNvPicPr>
            <a:picLocks noChangeAspect="1"/>
          </p:cNvPicPr>
          <p:nvPr/>
        </p:nvPicPr>
        <p:blipFill>
          <a:blip r:embed="rId7"/>
          <a:stretch>
            <a:fillRect/>
          </a:stretch>
        </p:blipFill>
        <p:spPr>
          <a:xfrm>
            <a:off x="1045855" y="6003249"/>
            <a:ext cx="587275" cy="590197"/>
          </a:xfrm>
          <a:prstGeom prst="rect">
            <a:avLst/>
          </a:prstGeom>
        </p:spPr>
      </p:pic>
      <p:sp>
        <p:nvSpPr>
          <p:cNvPr id="21" name="ZoneTexte 20">
            <a:extLst>
              <a:ext uri="{FF2B5EF4-FFF2-40B4-BE49-F238E27FC236}">
                <a16:creationId xmlns:a16="http://schemas.microsoft.com/office/drawing/2014/main" id="{299E5C52-D5A9-43A1-C452-A76CB2DC2E7F}"/>
              </a:ext>
            </a:extLst>
          </p:cNvPr>
          <p:cNvSpPr txBox="1"/>
          <p:nvPr/>
        </p:nvSpPr>
        <p:spPr>
          <a:xfrm>
            <a:off x="3084913" y="476931"/>
            <a:ext cx="7688235" cy="584775"/>
          </a:xfrm>
          <a:prstGeom prst="rect">
            <a:avLst/>
          </a:prstGeom>
          <a:noFill/>
        </p:spPr>
        <p:txBody>
          <a:bodyPr wrap="square" rtlCol="0">
            <a:spAutoFit/>
          </a:bodyPr>
          <a:lstStyle/>
          <a:p>
            <a:r>
              <a:rPr lang="fr-FR" sz="2000" b="1" dirty="0">
                <a:solidFill>
                  <a:srgbClr val="0070C0"/>
                </a:solidFill>
                <a:latin typeface="Nirmala UI" panose="020B0502040204020203" pitchFamily="34" charset="0"/>
                <a:cs typeface="Nirmala UI" panose="020B0502040204020203" pitchFamily="34" charset="0"/>
              </a:rPr>
              <a:t>RELATIONS PRESSE &amp; PRESENCE DANS LES MEDIAS</a:t>
            </a:r>
            <a:endParaRPr lang="fr-FR" sz="2000" dirty="0">
              <a:solidFill>
                <a:srgbClr val="283F4B"/>
              </a:solidFill>
              <a:latin typeface="Nirmala UI" panose="020B0502040204020203" pitchFamily="34" charset="0"/>
              <a:cs typeface="Nirmala UI" panose="020B0502040204020203" pitchFamily="34" charset="0"/>
            </a:endParaRPr>
          </a:p>
          <a:p>
            <a:endParaRPr lang="fr-FR" sz="1200" dirty="0">
              <a:solidFill>
                <a:srgbClr val="283F4B"/>
              </a:solidFill>
              <a:latin typeface="Nirmala UI" panose="020B0502040204020203" pitchFamily="34" charset="0"/>
              <a:cs typeface="Nirmala UI" panose="020B0502040204020203" pitchFamily="34" charset="0"/>
            </a:endParaRPr>
          </a:p>
        </p:txBody>
      </p:sp>
      <p:pic>
        <p:nvPicPr>
          <p:cNvPr id="24" name="Graphique 23" descr="Journal avec un remplissage uni">
            <a:extLst>
              <a:ext uri="{FF2B5EF4-FFF2-40B4-BE49-F238E27FC236}">
                <a16:creationId xmlns:a16="http://schemas.microsoft.com/office/drawing/2014/main" id="{56CDF2A4-A5E4-12F0-30E5-386DA741A6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04704" y="471091"/>
            <a:ext cx="406553" cy="406553"/>
          </a:xfrm>
          <a:prstGeom prst="rect">
            <a:avLst/>
          </a:prstGeom>
        </p:spPr>
      </p:pic>
      <p:sp>
        <p:nvSpPr>
          <p:cNvPr id="31" name="ZoneTexte 30">
            <a:extLst>
              <a:ext uri="{FF2B5EF4-FFF2-40B4-BE49-F238E27FC236}">
                <a16:creationId xmlns:a16="http://schemas.microsoft.com/office/drawing/2014/main" id="{851BA6C1-D225-47E6-2DE3-3BC627182EAE}"/>
              </a:ext>
            </a:extLst>
          </p:cNvPr>
          <p:cNvSpPr txBox="1"/>
          <p:nvPr/>
        </p:nvSpPr>
        <p:spPr>
          <a:xfrm rot="16200000">
            <a:off x="-873865" y="3205317"/>
            <a:ext cx="2264059" cy="523220"/>
          </a:xfrm>
          <a:prstGeom prst="rect">
            <a:avLst/>
          </a:prstGeom>
          <a:noFill/>
        </p:spPr>
        <p:txBody>
          <a:bodyPr wrap="square" rtlCol="0">
            <a:spAutoFit/>
          </a:bodyPr>
          <a:lstStyle/>
          <a:p>
            <a:pPr algn="ctr"/>
            <a:r>
              <a:rPr lang="fr-FR" sz="28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7" name="Image 6" descr="Une image contenant habits, personne, mur, Visage humain&#10;&#10;Description générée automatiquement">
            <a:extLst>
              <a:ext uri="{FF2B5EF4-FFF2-40B4-BE49-F238E27FC236}">
                <a16:creationId xmlns:a16="http://schemas.microsoft.com/office/drawing/2014/main" id="{E2FBC1C7-BE04-7972-0897-01B1EE7CDB9A}"/>
              </a:ext>
            </a:extLst>
          </p:cNvPr>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4700"/>
                    </a14:imgEffect>
                  </a14:imgLayer>
                </a14:imgProps>
              </a:ext>
            </a:extLst>
          </a:blip>
          <a:srcRect t="24392"/>
          <a:stretch/>
        </p:blipFill>
        <p:spPr>
          <a:xfrm>
            <a:off x="9947764" y="3914716"/>
            <a:ext cx="2175947" cy="1233897"/>
          </a:xfrm>
          <a:prstGeom prst="rect">
            <a:avLst/>
          </a:prstGeom>
        </p:spPr>
      </p:pic>
      <p:pic>
        <p:nvPicPr>
          <p:cNvPr id="27" name="Image 26" descr="Une image contenant Visage humain, personne, écharpe, habits&#10;&#10;Description générée automatiquement">
            <a:extLst>
              <a:ext uri="{FF2B5EF4-FFF2-40B4-BE49-F238E27FC236}">
                <a16:creationId xmlns:a16="http://schemas.microsoft.com/office/drawing/2014/main" id="{A2CE3978-CFCE-FA50-3297-D6316E7A1981}"/>
              </a:ext>
            </a:extLst>
          </p:cNvPr>
          <p:cNvPicPr>
            <a:picLocks noChangeAspect="1"/>
          </p:cNvPicPr>
          <p:nvPr/>
        </p:nvPicPr>
        <p:blipFill>
          <a:blip r:embed="rId12"/>
          <a:stretch>
            <a:fillRect/>
          </a:stretch>
        </p:blipFill>
        <p:spPr>
          <a:xfrm>
            <a:off x="9911257" y="5378210"/>
            <a:ext cx="1890197" cy="1233646"/>
          </a:xfrm>
          <a:prstGeom prst="rect">
            <a:avLst/>
          </a:prstGeom>
        </p:spPr>
      </p:pic>
      <p:pic>
        <p:nvPicPr>
          <p:cNvPr id="9" name="Image 8">
            <a:extLst>
              <a:ext uri="{FF2B5EF4-FFF2-40B4-BE49-F238E27FC236}">
                <a16:creationId xmlns:a16="http://schemas.microsoft.com/office/drawing/2014/main" id="{142BFB43-B501-E2B9-6DE9-23BFCAFFD5F7}"/>
              </a:ext>
            </a:extLst>
          </p:cNvPr>
          <p:cNvPicPr>
            <a:picLocks noChangeAspect="1"/>
          </p:cNvPicPr>
          <p:nvPr/>
        </p:nvPicPr>
        <p:blipFill>
          <a:blip r:embed="rId13"/>
          <a:stretch>
            <a:fillRect/>
          </a:stretch>
        </p:blipFill>
        <p:spPr>
          <a:xfrm>
            <a:off x="7997396" y="4360368"/>
            <a:ext cx="2194180" cy="1233897"/>
          </a:xfrm>
          <a:prstGeom prst="rect">
            <a:avLst/>
          </a:prstGeom>
        </p:spPr>
      </p:pic>
      <p:pic>
        <p:nvPicPr>
          <p:cNvPr id="15" name="Image 14" descr="Une image contenant Visage humain, microphone, habits, Porte-parole&#10;&#10;Description générée automatiquement">
            <a:extLst>
              <a:ext uri="{FF2B5EF4-FFF2-40B4-BE49-F238E27FC236}">
                <a16:creationId xmlns:a16="http://schemas.microsoft.com/office/drawing/2014/main" id="{C7C023EF-131A-367C-F1CB-A137EF5A552D}"/>
              </a:ext>
            </a:extLst>
          </p:cNvPr>
          <p:cNvPicPr>
            <a:picLocks noChangeAspect="1"/>
          </p:cNvPicPr>
          <p:nvPr/>
        </p:nvPicPr>
        <p:blipFill rotWithShape="1">
          <a:blip r:embed="rId14"/>
          <a:srcRect l="6056" r="5518"/>
          <a:stretch/>
        </p:blipFill>
        <p:spPr>
          <a:xfrm>
            <a:off x="7607306" y="5535041"/>
            <a:ext cx="2100423" cy="1233646"/>
          </a:xfrm>
          <a:prstGeom prst="rect">
            <a:avLst/>
          </a:prstGeom>
        </p:spPr>
      </p:pic>
      <p:cxnSp>
        <p:nvCxnSpPr>
          <p:cNvPr id="29" name="Connecteur droit 28">
            <a:extLst>
              <a:ext uri="{FF2B5EF4-FFF2-40B4-BE49-F238E27FC236}">
                <a16:creationId xmlns:a16="http://schemas.microsoft.com/office/drawing/2014/main" id="{07A9F9EB-51E0-C303-A241-6807AEC45339}"/>
              </a:ext>
            </a:extLst>
          </p:cNvPr>
          <p:cNvCxnSpPr>
            <a:cxnSpLocks/>
          </p:cNvCxnSpPr>
          <p:nvPr/>
        </p:nvCxnSpPr>
        <p:spPr>
          <a:xfrm>
            <a:off x="2791020" y="3351946"/>
            <a:ext cx="439644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4" name="Image 33">
            <a:extLst>
              <a:ext uri="{FF2B5EF4-FFF2-40B4-BE49-F238E27FC236}">
                <a16:creationId xmlns:a16="http://schemas.microsoft.com/office/drawing/2014/main" id="{832186BD-606A-7721-1476-0A07E609CCD9}"/>
              </a:ext>
            </a:extLst>
          </p:cNvPr>
          <p:cNvPicPr>
            <a:picLocks noChangeAspect="1"/>
          </p:cNvPicPr>
          <p:nvPr/>
        </p:nvPicPr>
        <p:blipFill>
          <a:blip r:embed="rId15"/>
          <a:stretch>
            <a:fillRect/>
          </a:stretch>
        </p:blipFill>
        <p:spPr>
          <a:xfrm>
            <a:off x="8348767" y="2701951"/>
            <a:ext cx="2638393" cy="1375407"/>
          </a:xfrm>
          <a:prstGeom prst="rect">
            <a:avLst/>
          </a:prstGeom>
        </p:spPr>
      </p:pic>
      <p:pic>
        <p:nvPicPr>
          <p:cNvPr id="36" name="Image 35">
            <a:extLst>
              <a:ext uri="{FF2B5EF4-FFF2-40B4-BE49-F238E27FC236}">
                <a16:creationId xmlns:a16="http://schemas.microsoft.com/office/drawing/2014/main" id="{DA9C85C5-7347-9628-168F-4A590AD19140}"/>
              </a:ext>
            </a:extLst>
          </p:cNvPr>
          <p:cNvPicPr>
            <a:picLocks noChangeAspect="1"/>
          </p:cNvPicPr>
          <p:nvPr/>
        </p:nvPicPr>
        <p:blipFill>
          <a:blip r:embed="rId16"/>
          <a:stretch>
            <a:fillRect/>
          </a:stretch>
        </p:blipFill>
        <p:spPr>
          <a:xfrm>
            <a:off x="10044727" y="1450708"/>
            <a:ext cx="1884865" cy="1643886"/>
          </a:xfrm>
          <a:prstGeom prst="rect">
            <a:avLst/>
          </a:prstGeom>
        </p:spPr>
      </p:pic>
    </p:spTree>
    <p:extLst>
      <p:ext uri="{BB962C8B-B14F-4D97-AF65-F5344CB8AC3E}">
        <p14:creationId xmlns:p14="http://schemas.microsoft.com/office/powerpoint/2010/main" val="2976162558"/>
      </p:ext>
    </p:extLst>
  </p:cSld>
  <p:clrMapOvr>
    <a:masterClrMapping/>
  </p:clrMapOvr>
</p:sld>
</file>

<file path=ppt/theme/theme1.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8750</TotalTime>
  <Words>1772</Words>
  <Application>Microsoft Office PowerPoint</Application>
  <PresentationFormat>Grand écran</PresentationFormat>
  <Paragraphs>306</Paragraphs>
  <Slides>21</Slides>
  <Notes>1</Notes>
  <HiddenSlides>1</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21</vt:i4>
      </vt:variant>
    </vt:vector>
  </HeadingPairs>
  <TitlesOfParts>
    <vt:vector size="33" baseType="lpstr">
      <vt:lpstr>-apple-system</vt:lpstr>
      <vt:lpstr>Aptos</vt:lpstr>
      <vt:lpstr>Arial</vt:lpstr>
      <vt:lpstr>AvenirNextCondensed-Regular</vt:lpstr>
      <vt:lpstr>Brown</vt:lpstr>
      <vt:lpstr>Calibri</vt:lpstr>
      <vt:lpstr>Calibri Light</vt:lpstr>
      <vt:lpstr>Nirmala Text</vt:lpstr>
      <vt:lpstr>Nirmala UI</vt:lpstr>
      <vt:lpstr>Roboto Condensed</vt:lpstr>
      <vt:lpstr>Trebuchet MS</vt:lpstr>
      <vt:lpstr>Thème Office 2013 – 2022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Bruno de Grissac</cp:lastModifiedBy>
  <cp:revision>154</cp:revision>
  <cp:lastPrinted>2024-01-18T09:30:56Z</cp:lastPrinted>
  <dcterms:created xsi:type="dcterms:W3CDTF">2022-05-17T12:46:04Z</dcterms:created>
  <dcterms:modified xsi:type="dcterms:W3CDTF">2024-09-30T11:35:28Z</dcterms:modified>
</cp:coreProperties>
</file>