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9"/>
  </p:notesMasterIdLst>
  <p:handoutMasterIdLst>
    <p:handoutMasterId r:id="rId10"/>
  </p:handoutMasterIdLst>
  <p:sldIdLst>
    <p:sldId id="564" r:id="rId2"/>
    <p:sldId id="569" r:id="rId3"/>
    <p:sldId id="571" r:id="rId4"/>
    <p:sldId id="573" r:id="rId5"/>
    <p:sldId id="575" r:id="rId6"/>
    <p:sldId id="574" r:id="rId7"/>
    <p:sldId id="576" r:id="rId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78F04"/>
    <a:srgbClr val="FF963B"/>
    <a:srgbClr val="0077D4"/>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2" autoAdjust="0"/>
    <p:restoredTop sz="94660"/>
  </p:normalViewPr>
  <p:slideViewPr>
    <p:cSldViewPr>
      <p:cViewPr varScale="1">
        <p:scale>
          <a:sx n="102" d="100"/>
          <a:sy n="102" d="100"/>
        </p:scale>
        <p:origin x="1974" y="102"/>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26/09/2024</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26/09/2024</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1760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465659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669220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4</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891888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5</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582600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6</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577992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7</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7951341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26/09/2024</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98601"/>
            <a:ext cx="8352928" cy="2101850"/>
          </a:xfrm>
        </p:spPr>
        <p:txBody>
          <a:bodyPr>
            <a:normAutofit/>
          </a:bodyPr>
          <a:lstStyle/>
          <a:p>
            <a:r>
              <a:rPr lang="fr-FR" sz="2800" dirty="0"/>
              <a:t>Fresque pédagogique créée dans le cadre</a:t>
            </a:r>
            <a:br>
              <a:rPr lang="fr-FR" sz="2800" dirty="0"/>
            </a:br>
            <a:r>
              <a:rPr lang="fr-FR" sz="2800" dirty="0"/>
              <a:t>du programme </a:t>
            </a:r>
            <a:r>
              <a:rPr lang="fr-FR" sz="2800" dirty="0" err="1"/>
              <a:t>Educ'Eau</a:t>
            </a:r>
            <a:r>
              <a:rPr lang="fr-FR" sz="2800" dirty="0"/>
              <a:t> de l'Agence de l'eau</a:t>
            </a:r>
            <a:endParaRPr lang="fr-FR" sz="3200" dirty="0"/>
          </a:p>
        </p:txBody>
      </p:sp>
      <p:sp>
        <p:nvSpPr>
          <p:cNvPr id="3" name="Sous-titre 2"/>
          <p:cNvSpPr>
            <a:spLocks noGrp="1"/>
          </p:cNvSpPr>
          <p:nvPr>
            <p:ph type="subTitle" idx="1"/>
          </p:nvPr>
        </p:nvSpPr>
        <p:spPr/>
        <p:txBody>
          <a:bodyPr>
            <a:normAutofit lnSpcReduction="10000"/>
          </a:bodyPr>
          <a:lstStyle/>
          <a:p>
            <a:r>
              <a:rPr lang="fr-FR" dirty="0"/>
              <a:t>Commission locale de l'eau</a:t>
            </a:r>
          </a:p>
          <a:p>
            <a:r>
              <a:rPr lang="fr-FR" dirty="0"/>
              <a:t>Réunion du 7 octobre 2024</a:t>
            </a:r>
          </a:p>
          <a:p>
            <a:endParaRPr lang="fr-FR" dirty="0"/>
          </a:p>
        </p:txBody>
      </p:sp>
    </p:spTree>
    <p:extLst>
      <p:ext uri="{BB962C8B-B14F-4D97-AF65-F5344CB8AC3E}">
        <p14:creationId xmlns:p14="http://schemas.microsoft.com/office/powerpoint/2010/main" val="11282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La réponse</a:t>
            </a:r>
            <a:br>
              <a:rPr lang="fr-FR" altLang="fr-FR" sz="2800" b="1" dirty="0">
                <a:solidFill>
                  <a:srgbClr val="0077D4"/>
                </a:solidFill>
              </a:rPr>
            </a:br>
            <a:r>
              <a:rPr lang="fr-FR" altLang="fr-FR" sz="2800" b="1" dirty="0">
                <a:solidFill>
                  <a:srgbClr val="0077D4"/>
                </a:solidFill>
              </a:rPr>
              <a:t>à l'appel à projet </a:t>
            </a:r>
            <a:r>
              <a:rPr lang="fr-FR" altLang="fr-FR" sz="2800" b="1" dirty="0" err="1">
                <a:solidFill>
                  <a:srgbClr val="0077D4"/>
                </a:solidFill>
              </a:rPr>
              <a:t>Educ'Eau</a:t>
            </a:r>
            <a:r>
              <a:rPr lang="fr-FR" altLang="fr-FR" sz="2800" b="1" dirty="0">
                <a:solidFill>
                  <a:srgbClr val="0077D4"/>
                </a:solidFill>
              </a:rPr>
              <a:t> </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40758" y="1412776"/>
            <a:ext cx="8462484"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1800" dirty="0">
                <a:solidFill>
                  <a:srgbClr val="0070C0"/>
                </a:solidFill>
                <a:effectLst/>
                <a:ea typeface="Times New Roman" panose="02020603050405020304" pitchFamily="18" charset="0"/>
                <a:cs typeface="Times New Roman" panose="02020603050405020304" pitchFamily="18" charset="0"/>
              </a:rPr>
              <a:t>Pour mémoire, 3 volets proposés en réponse à l'appel à projet :</a:t>
            </a:r>
          </a:p>
          <a:p>
            <a:pPr algn="just" hangingPunct="0">
              <a:spcBef>
                <a:spcPts val="1200"/>
              </a:spcBef>
              <a:spcAft>
                <a:spcPts val="0"/>
              </a:spcAft>
            </a:pPr>
            <a:r>
              <a:rPr lang="fr-FR" b="1" dirty="0">
                <a:solidFill>
                  <a:schemeClr val="tx2">
                    <a:lumMod val="20000"/>
                    <a:lumOff val="80000"/>
                  </a:schemeClr>
                </a:solidFill>
                <a:ea typeface="Times New Roman" panose="02020603050405020304" pitchFamily="18" charset="0"/>
                <a:cs typeface="Times New Roman" panose="02020603050405020304" pitchFamily="18" charset="0"/>
              </a:rPr>
              <a:t>[pour attirer et permettre de tester]</a:t>
            </a:r>
            <a:r>
              <a:rPr lang="fr-FR" dirty="0">
                <a:solidFill>
                  <a:schemeClr val="tx2">
                    <a:lumMod val="20000"/>
                    <a:lumOff val="80000"/>
                  </a:schemeClr>
                </a:solidFill>
                <a:ea typeface="Times New Roman" panose="02020603050405020304" pitchFamily="18" charset="0"/>
                <a:cs typeface="Times New Roman" panose="02020603050405020304" pitchFamily="18" charset="0"/>
              </a:rPr>
              <a:t> : un banc de démonstration et d'expérimentation des matériels hydro-économes </a:t>
            </a:r>
          </a:p>
          <a:p>
            <a:pPr algn="r" hangingPunct="0">
              <a:spcAft>
                <a:spcPts val="0"/>
              </a:spcAft>
            </a:pPr>
            <a:r>
              <a:rPr lang="fr-FR" sz="1600" i="1" dirty="0">
                <a:solidFill>
                  <a:schemeClr val="tx2">
                    <a:lumMod val="20000"/>
                    <a:lumOff val="80000"/>
                  </a:schemeClr>
                </a:solidFill>
                <a:ea typeface="Times New Roman" panose="02020603050405020304" pitchFamily="18" charset="0"/>
                <a:cs typeface="Times New Roman" panose="02020603050405020304" pitchFamily="18" charset="0"/>
              </a:rPr>
              <a:t>(34 000 € HT pour 2 ex.)</a:t>
            </a:r>
          </a:p>
          <a:p>
            <a:pPr algn="just" hangingPunct="0">
              <a:spcBef>
                <a:spcPts val="2400"/>
              </a:spcBef>
              <a:spcAft>
                <a:spcPts val="0"/>
              </a:spcAft>
            </a:pPr>
            <a:r>
              <a:rPr lang="fr-FR" sz="2000" b="1" dirty="0">
                <a:solidFill>
                  <a:schemeClr val="accent6">
                    <a:lumMod val="75000"/>
                  </a:schemeClr>
                </a:solidFill>
                <a:cs typeface="Times New Roman" panose="02020603050405020304" pitchFamily="18" charset="0"/>
              </a:rPr>
              <a:t>[pour comprendre] </a:t>
            </a:r>
            <a:r>
              <a:rPr lang="fr-FR" sz="2000" dirty="0">
                <a:solidFill>
                  <a:srgbClr val="0070C0"/>
                </a:solidFill>
                <a:ea typeface="Times New Roman" panose="02020603050405020304" pitchFamily="18" charset="0"/>
                <a:cs typeface="Times New Roman" panose="02020603050405020304" pitchFamily="18" charset="0"/>
              </a:rPr>
              <a:t>: des fresques pédagogiques interactives déclinées en un jeu de plateau imprimé sur nappe représentant d'une part un décor domestique avec jardin, d'autre part un service d'eau potable schématisé et le cycle de l'eau </a:t>
            </a:r>
          </a:p>
          <a:p>
            <a:pPr algn="r" hangingPunct="0">
              <a:spcAft>
                <a:spcPts val="0"/>
              </a:spcAft>
            </a:pPr>
            <a:r>
              <a:rPr lang="fr-FR" i="1" dirty="0">
                <a:solidFill>
                  <a:srgbClr val="0070C0"/>
                </a:solidFill>
                <a:ea typeface="Times New Roman" panose="02020603050405020304" pitchFamily="18" charset="0"/>
                <a:cs typeface="Times New Roman" panose="02020603050405020304" pitchFamily="18" charset="0"/>
              </a:rPr>
              <a:t>(54 000 € HT)</a:t>
            </a:r>
          </a:p>
          <a:p>
            <a:pPr algn="just" hangingPunct="0">
              <a:spcBef>
                <a:spcPts val="2400"/>
              </a:spcBef>
              <a:spcAft>
                <a:spcPts val="0"/>
              </a:spcAft>
            </a:pPr>
            <a:r>
              <a:rPr lang="fr-FR" b="1" dirty="0">
                <a:solidFill>
                  <a:schemeClr val="tx2">
                    <a:lumMod val="20000"/>
                    <a:lumOff val="80000"/>
                  </a:schemeClr>
                </a:solidFill>
                <a:cs typeface="Times New Roman" panose="02020603050405020304" pitchFamily="18" charset="0"/>
              </a:rPr>
              <a:t>[pour faciliter le passage à l'action] </a:t>
            </a:r>
            <a:r>
              <a:rPr lang="fr-FR" dirty="0">
                <a:solidFill>
                  <a:schemeClr val="tx2">
                    <a:lumMod val="20000"/>
                    <a:lumOff val="80000"/>
                  </a:schemeClr>
                </a:solidFill>
                <a:ea typeface="Times New Roman" panose="02020603050405020304" pitchFamily="18" charset="0"/>
                <a:cs typeface="Times New Roman" panose="02020603050405020304" pitchFamily="18" charset="0"/>
              </a:rPr>
              <a:t>des vidéos animées à vocation </a:t>
            </a:r>
            <a:r>
              <a:rPr lang="fr-FR" dirty="0" err="1">
                <a:solidFill>
                  <a:schemeClr val="tx2">
                    <a:lumMod val="20000"/>
                    <a:lumOff val="80000"/>
                  </a:schemeClr>
                </a:solidFill>
                <a:ea typeface="Times New Roman" panose="02020603050405020304" pitchFamily="18" charset="0"/>
                <a:cs typeface="Times New Roman" panose="02020603050405020304" pitchFamily="18" charset="0"/>
              </a:rPr>
              <a:t>tutorielle</a:t>
            </a:r>
            <a:r>
              <a:rPr lang="fr-FR" dirty="0">
                <a:solidFill>
                  <a:schemeClr val="tx2">
                    <a:lumMod val="20000"/>
                    <a:lumOff val="80000"/>
                  </a:schemeClr>
                </a:solidFill>
                <a:ea typeface="Times New Roman" panose="02020603050405020304" pitchFamily="18" charset="0"/>
                <a:cs typeface="Times New Roman" panose="02020603050405020304" pitchFamily="18" charset="0"/>
              </a:rPr>
              <a:t>, permettant au grand public de se familiariser, étape par étape, aux équipements, aux gestes</a:t>
            </a:r>
            <a:r>
              <a:rPr lang="fr-FR" sz="1800" dirty="0">
                <a:solidFill>
                  <a:schemeClr val="tx2">
                    <a:lumMod val="20000"/>
                    <a:lumOff val="80000"/>
                  </a:schemeClr>
                </a:solidFill>
                <a:effectLst/>
                <a:ea typeface="Times New Roman" panose="02020603050405020304" pitchFamily="18" charset="0"/>
                <a:cs typeface="Times New Roman" panose="02020603050405020304" pitchFamily="18" charset="0"/>
              </a:rPr>
              <a:t> et sources d'économies d'eau, et des tablettes sécurisées pour visionnage en libre service </a:t>
            </a:r>
          </a:p>
          <a:p>
            <a:pPr algn="r" hangingPunct="0">
              <a:spcAft>
                <a:spcPts val="0"/>
              </a:spcAft>
            </a:pPr>
            <a:r>
              <a:rPr lang="fr-FR" sz="1600" i="1" dirty="0">
                <a:solidFill>
                  <a:schemeClr val="tx2">
                    <a:lumMod val="20000"/>
                    <a:lumOff val="80000"/>
                  </a:schemeClr>
                </a:solidFill>
                <a:effectLst/>
                <a:ea typeface="Times New Roman" panose="02020603050405020304" pitchFamily="18" charset="0"/>
                <a:cs typeface="Times New Roman" panose="02020603050405020304" pitchFamily="18" charset="0"/>
              </a:rPr>
              <a:t>(57 000 € HT pour 10 vidéos et 30 tablettes)</a:t>
            </a:r>
            <a:endParaRPr lang="fr-FR" sz="1800" dirty="0">
              <a:solidFill>
                <a:schemeClr val="tx2">
                  <a:lumMod val="20000"/>
                  <a:lumOff val="80000"/>
                </a:schemeClr>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705387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8D081310-5D84-0F4D-5395-D92C1EDE474B}"/>
              </a:ext>
            </a:extLst>
          </p:cNvPr>
          <p:cNvSpPr txBox="1">
            <a:spLocks noChangeArrowheads="1"/>
          </p:cNvSpPr>
          <p:nvPr/>
        </p:nvSpPr>
        <p:spPr bwMode="auto">
          <a:xfrm>
            <a:off x="357988" y="3013790"/>
            <a:ext cx="8372534"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Des bâches illustrées sur lesquelles le public peut soit lire les informations, soit être amené à répondre à des questions posées par un animateur (exemple : classer les points de puisage d'eau potable dans la maison du plus important au plus faible, ou d'où vient l'eau de mon robinet).</a:t>
            </a:r>
          </a:p>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Trop de monde devant la fresque, le même exercice interactif est également possible avec des cartes sur une nappe de jeu rapidement dépliée sur la table la plus proche. </a:t>
            </a:r>
          </a:p>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Là aussi le discours est adapté à l'âge des interlocuteurs…</a:t>
            </a:r>
            <a:endParaRPr lang="fr-FR" sz="2000" dirty="0">
              <a:solidFill>
                <a:srgbClr val="0070C0"/>
              </a:solidFill>
              <a:effectLst/>
              <a:ea typeface="Times New Roman" panose="02020603050405020304" pitchFamily="18" charset="0"/>
              <a:cs typeface="Times New Roman" panose="02020603050405020304" pitchFamily="18" charset="0"/>
            </a:endParaRPr>
          </a:p>
        </p:txBody>
      </p:sp>
      <p:sp>
        <p:nvSpPr>
          <p:cNvPr id="6148" name="Rectangle 2"/>
          <p:cNvSpPr>
            <a:spLocks noGrp="1" noChangeArrowheads="1"/>
          </p:cNvSpPr>
          <p:nvPr>
            <p:ph type="title"/>
          </p:nvPr>
        </p:nvSpPr>
        <p:spPr>
          <a:xfrm>
            <a:off x="2195736" y="260648"/>
            <a:ext cx="6624736" cy="1152128"/>
          </a:xfrm>
        </p:spPr>
        <p:txBody>
          <a:bodyPr>
            <a:noAutofit/>
          </a:bodyPr>
          <a:lstStyle/>
          <a:p>
            <a:pPr algn="ctr"/>
            <a:r>
              <a:rPr lang="fr-FR" sz="2800" b="1" dirty="0">
                <a:solidFill>
                  <a:srgbClr val="0070C0"/>
                </a:solidFill>
                <a:ea typeface="Times New Roman" panose="02020603050405020304" pitchFamily="18" charset="0"/>
                <a:cs typeface="Times New Roman" panose="02020603050405020304" pitchFamily="18" charset="0"/>
              </a:rPr>
              <a:t>Fresques pédagogiques et nappes</a:t>
            </a:r>
            <a:br>
              <a:rPr lang="fr-FR" altLang="fr-FR" sz="2800" b="1" dirty="0">
                <a:solidFill>
                  <a:srgbClr val="0077D4"/>
                </a:solidFill>
              </a:rPr>
            </a:br>
            <a:r>
              <a:rPr lang="fr-FR" sz="2800" b="1" dirty="0">
                <a:solidFill>
                  <a:schemeClr val="accent6">
                    <a:lumMod val="75000"/>
                  </a:schemeClr>
                </a:solidFill>
                <a:cs typeface="Times New Roman" panose="02020603050405020304" pitchFamily="18" charset="0"/>
              </a:rPr>
              <a:t>[pour comprendre] </a:t>
            </a:r>
            <a:endParaRPr lang="fr-FR" altLang="fr-FR" sz="28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57988" y="1457583"/>
            <a:ext cx="84624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2400"/>
              </a:spcBef>
              <a:spcAft>
                <a:spcPts val="0"/>
              </a:spcAft>
            </a:pPr>
            <a:r>
              <a:rPr lang="fr-FR" sz="2000" b="1" i="1" dirty="0">
                <a:solidFill>
                  <a:schemeClr val="accent6">
                    <a:lumMod val="75000"/>
                  </a:schemeClr>
                </a:solidFill>
                <a:cs typeface="Times New Roman" panose="02020603050405020304" pitchFamily="18" charset="0"/>
              </a:rPr>
              <a:t>des fresques pédagogiques pour faciliter l'information et la médiation dans différents contextes en adaptant le discours et les modalités d'interaction à la tranche d'âge concernée…</a:t>
            </a:r>
          </a:p>
        </p:txBody>
      </p:sp>
      <p:sp>
        <p:nvSpPr>
          <p:cNvPr id="2" name="Rectangle 3">
            <a:extLst>
              <a:ext uri="{FF2B5EF4-FFF2-40B4-BE49-F238E27FC236}">
                <a16:creationId xmlns:a16="http://schemas.microsoft.com/office/drawing/2014/main" id="{EBA241BD-8DBA-1AF9-8B8E-F1BE831AB9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5">
            <a:extLst>
              <a:ext uri="{FF2B5EF4-FFF2-40B4-BE49-F238E27FC236}">
                <a16:creationId xmlns:a16="http://schemas.microsoft.com/office/drawing/2014/main" id="{EAE2C85A-8ABF-9C3A-3165-3B34BBC256E9}"/>
              </a:ext>
            </a:extLst>
          </p:cNvPr>
          <p:cNvSpPr>
            <a:spLocks noChangeArrowheads="1"/>
          </p:cNvSpPr>
          <p:nvPr/>
        </p:nvSpPr>
        <p:spPr bwMode="auto">
          <a:xfrm>
            <a:off x="0" y="4343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ZoneTexte 8">
            <a:extLst>
              <a:ext uri="{FF2B5EF4-FFF2-40B4-BE49-F238E27FC236}">
                <a16:creationId xmlns:a16="http://schemas.microsoft.com/office/drawing/2014/main" id="{99EF8B53-C75A-ED0B-0A69-272B059B1BB6}"/>
              </a:ext>
            </a:extLst>
          </p:cNvPr>
          <p:cNvSpPr txBox="1"/>
          <p:nvPr/>
        </p:nvSpPr>
        <p:spPr>
          <a:xfrm>
            <a:off x="4307476" y="2332571"/>
            <a:ext cx="4572000" cy="338554"/>
          </a:xfrm>
          <a:prstGeom prst="rect">
            <a:avLst/>
          </a:prstGeom>
          <a:noFill/>
        </p:spPr>
        <p:txBody>
          <a:bodyPr wrap="square">
            <a:spAutoFit/>
          </a:bodyPr>
          <a:lstStyle/>
          <a:p>
            <a:pPr algn="r" hangingPunct="0">
              <a:spcAft>
                <a:spcPts val="0"/>
              </a:spcAft>
            </a:pPr>
            <a:r>
              <a:rPr lang="fr-FR" sz="1600" i="1" dirty="0">
                <a:solidFill>
                  <a:srgbClr val="0070C0"/>
                </a:solidFill>
                <a:ea typeface="Times New Roman" panose="02020603050405020304" pitchFamily="18" charset="0"/>
                <a:cs typeface="Times New Roman" panose="02020603050405020304" pitchFamily="18" charset="0"/>
              </a:rPr>
              <a:t>(54 000 € HT)</a:t>
            </a:r>
          </a:p>
        </p:txBody>
      </p:sp>
    </p:spTree>
    <p:extLst>
      <p:ext uri="{BB962C8B-B14F-4D97-AF65-F5344CB8AC3E}">
        <p14:creationId xmlns:p14="http://schemas.microsoft.com/office/powerpoint/2010/main" val="264024330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8D081310-5D84-0F4D-5395-D92C1EDE474B}"/>
              </a:ext>
            </a:extLst>
          </p:cNvPr>
          <p:cNvSpPr txBox="1">
            <a:spLocks noChangeArrowheads="1"/>
          </p:cNvSpPr>
          <p:nvPr/>
        </p:nvSpPr>
        <p:spPr bwMode="auto">
          <a:xfrm>
            <a:off x="1691680" y="5425048"/>
            <a:ext cx="324922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A venir, une déclinaison plus légère tout en "roll-up"</a:t>
            </a:r>
          </a:p>
        </p:txBody>
      </p:sp>
      <p:sp>
        <p:nvSpPr>
          <p:cNvPr id="6148" name="Rectangle 2"/>
          <p:cNvSpPr>
            <a:spLocks noGrp="1" noChangeArrowheads="1"/>
          </p:cNvSpPr>
          <p:nvPr>
            <p:ph type="title"/>
          </p:nvPr>
        </p:nvSpPr>
        <p:spPr>
          <a:xfrm>
            <a:off x="2195736" y="260648"/>
            <a:ext cx="6624736" cy="1152128"/>
          </a:xfrm>
        </p:spPr>
        <p:txBody>
          <a:bodyPr>
            <a:noAutofit/>
          </a:bodyPr>
          <a:lstStyle/>
          <a:p>
            <a:pPr algn="ctr"/>
            <a:r>
              <a:rPr lang="fr-FR" sz="2800" b="1" dirty="0">
                <a:solidFill>
                  <a:srgbClr val="0070C0"/>
                </a:solidFill>
                <a:ea typeface="Times New Roman" panose="02020603050405020304" pitchFamily="18" charset="0"/>
                <a:cs typeface="Times New Roman" panose="02020603050405020304" pitchFamily="18" charset="0"/>
              </a:rPr>
              <a:t>Fresques pédagogiques et nappes</a:t>
            </a:r>
            <a:br>
              <a:rPr lang="fr-FR" altLang="fr-FR" sz="2800" b="1" dirty="0">
                <a:solidFill>
                  <a:srgbClr val="0077D4"/>
                </a:solidFill>
              </a:rPr>
            </a:br>
            <a:r>
              <a:rPr lang="fr-FR" sz="2800" b="1" dirty="0">
                <a:solidFill>
                  <a:schemeClr val="accent6">
                    <a:lumMod val="75000"/>
                  </a:schemeClr>
                </a:solidFill>
                <a:cs typeface="Times New Roman" panose="02020603050405020304" pitchFamily="18" charset="0"/>
              </a:rPr>
              <a:t>[pour comprendre] </a:t>
            </a:r>
            <a:endParaRPr lang="fr-FR" altLang="fr-FR" sz="28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2" name="Rectangle 3">
            <a:extLst>
              <a:ext uri="{FF2B5EF4-FFF2-40B4-BE49-F238E27FC236}">
                <a16:creationId xmlns:a16="http://schemas.microsoft.com/office/drawing/2014/main" id="{EBA241BD-8DBA-1AF9-8B8E-F1BE831AB9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5">
            <a:extLst>
              <a:ext uri="{FF2B5EF4-FFF2-40B4-BE49-F238E27FC236}">
                <a16:creationId xmlns:a16="http://schemas.microsoft.com/office/drawing/2014/main" id="{EAE2C85A-8ABF-9C3A-3165-3B34BBC256E9}"/>
              </a:ext>
            </a:extLst>
          </p:cNvPr>
          <p:cNvSpPr>
            <a:spLocks noChangeArrowheads="1"/>
          </p:cNvSpPr>
          <p:nvPr/>
        </p:nvSpPr>
        <p:spPr bwMode="auto">
          <a:xfrm>
            <a:off x="0" y="4343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Image 10" descr="Une image contenant texte, affiche, Panneau d’affichage, graphisme&#10;&#10;Description générée automatiquement">
            <a:extLst>
              <a:ext uri="{FF2B5EF4-FFF2-40B4-BE49-F238E27FC236}">
                <a16:creationId xmlns:a16="http://schemas.microsoft.com/office/drawing/2014/main" id="{672BA047-D38F-D33A-DF3E-A8EF348572BF}"/>
              </a:ext>
            </a:extLst>
          </p:cNvPr>
          <p:cNvPicPr>
            <a:picLocks noChangeAspect="1"/>
          </p:cNvPicPr>
          <p:nvPr/>
        </p:nvPicPr>
        <p:blipFill>
          <a:blip r:embed="rId3" cstate="screen">
            <a:extLst>
              <a:ext uri="{28A0092B-C50C-407E-A947-70E740481C1C}">
                <a14:useLocalDpi xmlns:a14="http://schemas.microsoft.com/office/drawing/2010/main" val="0"/>
              </a:ext>
            </a:extLst>
          </a:blip>
          <a:srcRect t="20601" b="18500"/>
          <a:stretch/>
        </p:blipFill>
        <p:spPr>
          <a:xfrm rot="20691989">
            <a:off x="335473" y="2768858"/>
            <a:ext cx="2261367" cy="2448272"/>
          </a:xfrm>
          <a:prstGeom prst="rect">
            <a:avLst/>
          </a:prstGeom>
        </p:spPr>
      </p:pic>
      <p:pic>
        <p:nvPicPr>
          <p:cNvPr id="8" name="Image 7" descr="Une image contenant texte, Poubelle, écriture manuscrite, conteneur&#10;&#10;Description générée automatiquement">
            <a:extLst>
              <a:ext uri="{FF2B5EF4-FFF2-40B4-BE49-F238E27FC236}">
                <a16:creationId xmlns:a16="http://schemas.microsoft.com/office/drawing/2014/main" id="{5AB4F9E3-7539-1B9F-628C-D3F9E834E54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079779" y="1412776"/>
            <a:ext cx="5552442" cy="3628364"/>
          </a:xfrm>
          <a:prstGeom prst="rect">
            <a:avLst/>
          </a:prstGeom>
        </p:spPr>
      </p:pic>
      <p:pic>
        <p:nvPicPr>
          <p:cNvPr id="13" name="Image 12" descr="Une image contenant texte, habits, personne, table&#10;&#10;Description générée automatiquement">
            <a:extLst>
              <a:ext uri="{FF2B5EF4-FFF2-40B4-BE49-F238E27FC236}">
                <a16:creationId xmlns:a16="http://schemas.microsoft.com/office/drawing/2014/main" id="{265BD75C-E776-7788-3D5D-6155297F1E11}"/>
              </a:ext>
            </a:extLst>
          </p:cNvPr>
          <p:cNvPicPr>
            <a:picLocks noChangeAspect="1"/>
          </p:cNvPicPr>
          <p:nvPr/>
        </p:nvPicPr>
        <p:blipFill>
          <a:blip r:embed="rId5" cstate="screen">
            <a:extLst>
              <a:ext uri="{28A0092B-C50C-407E-A947-70E740481C1C}">
                <a14:useLocalDpi xmlns:a14="http://schemas.microsoft.com/office/drawing/2010/main" val="0"/>
              </a:ext>
            </a:extLst>
          </a:blip>
          <a:srcRect l="9050" t="17801" r="9838" b="6600"/>
          <a:stretch/>
        </p:blipFill>
        <p:spPr>
          <a:xfrm rot="845185">
            <a:off x="5456214" y="4482313"/>
            <a:ext cx="3346621" cy="1754536"/>
          </a:xfrm>
          <a:prstGeom prst="rect">
            <a:avLst/>
          </a:prstGeom>
        </p:spPr>
      </p:pic>
    </p:spTree>
    <p:extLst>
      <p:ext uri="{BB962C8B-B14F-4D97-AF65-F5344CB8AC3E}">
        <p14:creationId xmlns:p14="http://schemas.microsoft.com/office/powerpoint/2010/main" val="102046031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8D081310-5D84-0F4D-5395-D92C1EDE474B}"/>
              </a:ext>
            </a:extLst>
          </p:cNvPr>
          <p:cNvSpPr txBox="1">
            <a:spLocks noChangeArrowheads="1"/>
          </p:cNvSpPr>
          <p:nvPr/>
        </p:nvSpPr>
        <p:spPr bwMode="auto">
          <a:xfrm>
            <a:off x="3563888" y="5176389"/>
            <a:ext cx="482453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Recto : un panneau par lieu de vie</a:t>
            </a:r>
          </a:p>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Verso : grand et petit cycles de l'eau</a:t>
            </a:r>
          </a:p>
        </p:txBody>
      </p:sp>
      <p:sp>
        <p:nvSpPr>
          <p:cNvPr id="6148" name="Rectangle 2"/>
          <p:cNvSpPr>
            <a:spLocks noGrp="1" noChangeArrowheads="1"/>
          </p:cNvSpPr>
          <p:nvPr>
            <p:ph type="title"/>
          </p:nvPr>
        </p:nvSpPr>
        <p:spPr>
          <a:xfrm>
            <a:off x="2195736" y="260648"/>
            <a:ext cx="6624736" cy="1152128"/>
          </a:xfrm>
        </p:spPr>
        <p:txBody>
          <a:bodyPr>
            <a:noAutofit/>
          </a:bodyPr>
          <a:lstStyle/>
          <a:p>
            <a:pPr algn="ctr"/>
            <a:r>
              <a:rPr lang="fr-FR" sz="2800" b="1" dirty="0">
                <a:solidFill>
                  <a:srgbClr val="0070C0"/>
                </a:solidFill>
                <a:ea typeface="Times New Roman" panose="02020603050405020304" pitchFamily="18" charset="0"/>
                <a:cs typeface="Times New Roman" panose="02020603050405020304" pitchFamily="18" charset="0"/>
              </a:rPr>
              <a:t>Fresques pédagogiques et nappes</a:t>
            </a:r>
            <a:br>
              <a:rPr lang="fr-FR" altLang="fr-FR" sz="2800" b="1" dirty="0">
                <a:solidFill>
                  <a:srgbClr val="0077D4"/>
                </a:solidFill>
              </a:rPr>
            </a:br>
            <a:r>
              <a:rPr lang="fr-FR" sz="2800" b="1" dirty="0">
                <a:solidFill>
                  <a:schemeClr val="accent6">
                    <a:lumMod val="75000"/>
                  </a:schemeClr>
                </a:solidFill>
                <a:cs typeface="Times New Roman" panose="02020603050405020304" pitchFamily="18" charset="0"/>
              </a:rPr>
              <a:t>[pour comprendre] </a:t>
            </a:r>
            <a:endParaRPr lang="fr-FR" altLang="fr-FR" sz="28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2" name="Rectangle 3">
            <a:extLst>
              <a:ext uri="{FF2B5EF4-FFF2-40B4-BE49-F238E27FC236}">
                <a16:creationId xmlns:a16="http://schemas.microsoft.com/office/drawing/2014/main" id="{EBA241BD-8DBA-1AF9-8B8E-F1BE831AB9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5">
            <a:extLst>
              <a:ext uri="{FF2B5EF4-FFF2-40B4-BE49-F238E27FC236}">
                <a16:creationId xmlns:a16="http://schemas.microsoft.com/office/drawing/2014/main" id="{EAE2C85A-8ABF-9C3A-3165-3B34BBC256E9}"/>
              </a:ext>
            </a:extLst>
          </p:cNvPr>
          <p:cNvSpPr>
            <a:spLocks noChangeArrowheads="1"/>
          </p:cNvSpPr>
          <p:nvPr/>
        </p:nvSpPr>
        <p:spPr bwMode="auto">
          <a:xfrm>
            <a:off x="0" y="4343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6" name="Image 5">
            <a:extLst>
              <a:ext uri="{FF2B5EF4-FFF2-40B4-BE49-F238E27FC236}">
                <a16:creationId xmlns:a16="http://schemas.microsoft.com/office/drawing/2014/main" id="{DD018BFD-A52E-9A4A-9C58-BFA4A3540609}"/>
              </a:ext>
            </a:extLst>
          </p:cNvPr>
          <p:cNvPicPr>
            <a:picLocks noChangeAspect="1"/>
          </p:cNvPicPr>
          <p:nvPr/>
        </p:nvPicPr>
        <p:blipFill>
          <a:blip r:embed="rId3"/>
          <a:stretch>
            <a:fillRect/>
          </a:stretch>
        </p:blipFill>
        <p:spPr>
          <a:xfrm rot="21052519">
            <a:off x="606879" y="1631430"/>
            <a:ext cx="2112139" cy="4844008"/>
          </a:xfrm>
          <a:prstGeom prst="rect">
            <a:avLst/>
          </a:prstGeom>
        </p:spPr>
      </p:pic>
      <p:pic>
        <p:nvPicPr>
          <p:cNvPr id="14" name="Image 13">
            <a:extLst>
              <a:ext uri="{FF2B5EF4-FFF2-40B4-BE49-F238E27FC236}">
                <a16:creationId xmlns:a16="http://schemas.microsoft.com/office/drawing/2014/main" id="{0CE79871-4A58-8587-5184-3A5BCF8D850B}"/>
              </a:ext>
            </a:extLst>
          </p:cNvPr>
          <p:cNvPicPr>
            <a:picLocks noChangeAspect="1"/>
          </p:cNvPicPr>
          <p:nvPr/>
        </p:nvPicPr>
        <p:blipFill>
          <a:blip r:embed="rId4"/>
          <a:srcRect t="6667" b="19152"/>
          <a:stretch/>
        </p:blipFill>
        <p:spPr>
          <a:xfrm rot="544132">
            <a:off x="4200785" y="1681019"/>
            <a:ext cx="4564420" cy="3115815"/>
          </a:xfrm>
          <a:prstGeom prst="rect">
            <a:avLst/>
          </a:prstGeom>
        </p:spPr>
      </p:pic>
    </p:spTree>
    <p:extLst>
      <p:ext uri="{BB962C8B-B14F-4D97-AF65-F5344CB8AC3E}">
        <p14:creationId xmlns:p14="http://schemas.microsoft.com/office/powerpoint/2010/main" val="14246618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8D081310-5D84-0F4D-5395-D92C1EDE474B}"/>
              </a:ext>
            </a:extLst>
          </p:cNvPr>
          <p:cNvSpPr txBox="1">
            <a:spLocks noChangeArrowheads="1"/>
          </p:cNvSpPr>
          <p:nvPr/>
        </p:nvSpPr>
        <p:spPr bwMode="auto">
          <a:xfrm>
            <a:off x="2123728" y="1665028"/>
            <a:ext cx="41324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Et pour chaque panneau un QR-code pour une visite en autonomie ou en savoir plus…</a:t>
            </a:r>
          </a:p>
        </p:txBody>
      </p:sp>
      <p:sp>
        <p:nvSpPr>
          <p:cNvPr id="6148" name="Rectangle 2"/>
          <p:cNvSpPr>
            <a:spLocks noGrp="1" noChangeArrowheads="1"/>
          </p:cNvSpPr>
          <p:nvPr>
            <p:ph type="title"/>
          </p:nvPr>
        </p:nvSpPr>
        <p:spPr>
          <a:xfrm>
            <a:off x="2195736" y="260648"/>
            <a:ext cx="6624736" cy="1152128"/>
          </a:xfrm>
        </p:spPr>
        <p:txBody>
          <a:bodyPr>
            <a:noAutofit/>
          </a:bodyPr>
          <a:lstStyle/>
          <a:p>
            <a:pPr algn="ctr"/>
            <a:r>
              <a:rPr lang="fr-FR" sz="2800" b="1" dirty="0">
                <a:solidFill>
                  <a:srgbClr val="0070C0"/>
                </a:solidFill>
                <a:ea typeface="Times New Roman" panose="02020603050405020304" pitchFamily="18" charset="0"/>
                <a:cs typeface="Times New Roman" panose="02020603050405020304" pitchFamily="18" charset="0"/>
              </a:rPr>
              <a:t>Fresques pédagogiques et nappes</a:t>
            </a:r>
            <a:br>
              <a:rPr lang="fr-FR" altLang="fr-FR" sz="2800" b="1" dirty="0">
                <a:solidFill>
                  <a:srgbClr val="0077D4"/>
                </a:solidFill>
              </a:rPr>
            </a:br>
            <a:r>
              <a:rPr lang="fr-FR" sz="2800" b="1" dirty="0">
                <a:solidFill>
                  <a:schemeClr val="accent6">
                    <a:lumMod val="75000"/>
                  </a:schemeClr>
                </a:solidFill>
                <a:cs typeface="Times New Roman" panose="02020603050405020304" pitchFamily="18" charset="0"/>
              </a:rPr>
              <a:t>[pour comprendre] </a:t>
            </a:r>
            <a:endParaRPr lang="fr-FR" altLang="fr-FR" sz="28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2" name="Rectangle 3">
            <a:extLst>
              <a:ext uri="{FF2B5EF4-FFF2-40B4-BE49-F238E27FC236}">
                <a16:creationId xmlns:a16="http://schemas.microsoft.com/office/drawing/2014/main" id="{EBA241BD-8DBA-1AF9-8B8E-F1BE831AB9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5">
            <a:extLst>
              <a:ext uri="{FF2B5EF4-FFF2-40B4-BE49-F238E27FC236}">
                <a16:creationId xmlns:a16="http://schemas.microsoft.com/office/drawing/2014/main" id="{EAE2C85A-8ABF-9C3A-3165-3B34BBC256E9}"/>
              </a:ext>
            </a:extLst>
          </p:cNvPr>
          <p:cNvSpPr>
            <a:spLocks noChangeArrowheads="1"/>
          </p:cNvSpPr>
          <p:nvPr/>
        </p:nvSpPr>
        <p:spPr bwMode="auto">
          <a:xfrm>
            <a:off x="0" y="4343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2" name="Image 21" descr="Une image contenant motif, carré, pixel&#10;&#10;Description générée automatiquement">
            <a:extLst>
              <a:ext uri="{FF2B5EF4-FFF2-40B4-BE49-F238E27FC236}">
                <a16:creationId xmlns:a16="http://schemas.microsoft.com/office/drawing/2014/main" id="{1BF8E6F3-4EAB-23AA-6115-080C2A2185C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rot="20700000">
            <a:off x="1031211" y="2955563"/>
            <a:ext cx="2185035" cy="2185035"/>
          </a:xfrm>
          <a:prstGeom prst="rect">
            <a:avLst/>
          </a:prstGeom>
        </p:spPr>
      </p:pic>
      <p:pic>
        <p:nvPicPr>
          <p:cNvPr id="26" name="Image 25">
            <a:extLst>
              <a:ext uri="{FF2B5EF4-FFF2-40B4-BE49-F238E27FC236}">
                <a16:creationId xmlns:a16="http://schemas.microsoft.com/office/drawing/2014/main" id="{E3B97AC2-768D-250A-4BFA-E3C0FAB37539}"/>
              </a:ext>
            </a:extLst>
          </p:cNvPr>
          <p:cNvPicPr>
            <a:picLocks noChangeAspect="1"/>
          </p:cNvPicPr>
          <p:nvPr/>
        </p:nvPicPr>
        <p:blipFill>
          <a:blip r:embed="rId4"/>
          <a:stretch>
            <a:fillRect/>
          </a:stretch>
        </p:blipFill>
        <p:spPr>
          <a:xfrm rot="1449987">
            <a:off x="6048382" y="1601390"/>
            <a:ext cx="2015321" cy="4893383"/>
          </a:xfrm>
          <a:prstGeom prst="rect">
            <a:avLst/>
          </a:prstGeom>
        </p:spPr>
      </p:pic>
      <p:sp>
        <p:nvSpPr>
          <p:cNvPr id="27" name="Forme libre : forme 26">
            <a:extLst>
              <a:ext uri="{FF2B5EF4-FFF2-40B4-BE49-F238E27FC236}">
                <a16:creationId xmlns:a16="http://schemas.microsoft.com/office/drawing/2014/main" id="{6E21D78C-F8B9-30E3-4B85-229A913DF40C}"/>
              </a:ext>
            </a:extLst>
          </p:cNvPr>
          <p:cNvSpPr/>
          <p:nvPr/>
        </p:nvSpPr>
        <p:spPr>
          <a:xfrm rot="539008">
            <a:off x="3131840" y="2994330"/>
            <a:ext cx="3054285" cy="786988"/>
          </a:xfrm>
          <a:custGeom>
            <a:avLst/>
            <a:gdLst>
              <a:gd name="connsiteX0" fmla="*/ 0 w 3054285"/>
              <a:gd name="connsiteY0" fmla="*/ 786988 h 786988"/>
              <a:gd name="connsiteX1" fmla="*/ 1234911 w 3054285"/>
              <a:gd name="connsiteY1" fmla="*/ 13990 h 786988"/>
              <a:gd name="connsiteX2" fmla="*/ 3054285 w 3054285"/>
              <a:gd name="connsiteY2" fmla="*/ 362781 h 786988"/>
            </a:gdLst>
            <a:ahLst/>
            <a:cxnLst>
              <a:cxn ang="0">
                <a:pos x="connsiteX0" y="connsiteY0"/>
              </a:cxn>
              <a:cxn ang="0">
                <a:pos x="connsiteX1" y="connsiteY1"/>
              </a:cxn>
              <a:cxn ang="0">
                <a:pos x="connsiteX2" y="connsiteY2"/>
              </a:cxn>
            </a:cxnLst>
            <a:rect l="l" t="t" r="r" b="b"/>
            <a:pathLst>
              <a:path w="3054285" h="786988">
                <a:moveTo>
                  <a:pt x="0" y="786988"/>
                </a:moveTo>
                <a:cubicBezTo>
                  <a:pt x="362932" y="435839"/>
                  <a:pt x="725864" y="84691"/>
                  <a:pt x="1234911" y="13990"/>
                </a:cubicBezTo>
                <a:cubicBezTo>
                  <a:pt x="1743958" y="-56711"/>
                  <a:pt x="2399121" y="153035"/>
                  <a:pt x="3054285" y="362781"/>
                </a:cubicBezTo>
              </a:path>
            </a:pathLst>
          </a:custGeom>
          <a:noFill/>
          <a:ln w="92075">
            <a:solidFill>
              <a:schemeClr val="accent6"/>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32326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8D081310-5D84-0F4D-5395-D92C1EDE474B}"/>
              </a:ext>
            </a:extLst>
          </p:cNvPr>
          <p:cNvSpPr txBox="1">
            <a:spLocks noChangeArrowheads="1"/>
          </p:cNvSpPr>
          <p:nvPr/>
        </p:nvSpPr>
        <p:spPr bwMode="auto">
          <a:xfrm>
            <a:off x="1331640" y="6039984"/>
            <a:ext cx="720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2000" dirty="0">
                <a:solidFill>
                  <a:srgbClr val="0070C0"/>
                </a:solidFill>
                <a:ea typeface="Times New Roman" panose="02020603050405020304" pitchFamily="18" charset="0"/>
                <a:cs typeface="Times New Roman" panose="02020603050405020304" pitchFamily="18" charset="0"/>
              </a:rPr>
              <a:t>Un jeu de table, pour tenter de relever le défi en équipe</a:t>
            </a:r>
          </a:p>
        </p:txBody>
      </p:sp>
      <p:sp>
        <p:nvSpPr>
          <p:cNvPr id="6148" name="Rectangle 2"/>
          <p:cNvSpPr>
            <a:spLocks noGrp="1" noChangeArrowheads="1"/>
          </p:cNvSpPr>
          <p:nvPr>
            <p:ph type="title"/>
          </p:nvPr>
        </p:nvSpPr>
        <p:spPr>
          <a:xfrm>
            <a:off x="2195736" y="260648"/>
            <a:ext cx="6624736" cy="1152128"/>
          </a:xfrm>
        </p:spPr>
        <p:txBody>
          <a:bodyPr>
            <a:noAutofit/>
          </a:bodyPr>
          <a:lstStyle/>
          <a:p>
            <a:pPr algn="ctr"/>
            <a:r>
              <a:rPr lang="fr-FR" sz="2800" b="1" dirty="0">
                <a:solidFill>
                  <a:srgbClr val="0070C0"/>
                </a:solidFill>
                <a:ea typeface="Times New Roman" panose="02020603050405020304" pitchFamily="18" charset="0"/>
                <a:cs typeface="Times New Roman" panose="02020603050405020304" pitchFamily="18" charset="0"/>
              </a:rPr>
              <a:t>Fresques pédagogiques et nappes</a:t>
            </a:r>
            <a:br>
              <a:rPr lang="fr-FR" altLang="fr-FR" sz="2800" b="1" dirty="0">
                <a:solidFill>
                  <a:srgbClr val="0077D4"/>
                </a:solidFill>
              </a:rPr>
            </a:br>
            <a:r>
              <a:rPr lang="fr-FR" sz="2800" b="1" dirty="0">
                <a:solidFill>
                  <a:schemeClr val="accent6">
                    <a:lumMod val="75000"/>
                  </a:schemeClr>
                </a:solidFill>
                <a:cs typeface="Times New Roman" panose="02020603050405020304" pitchFamily="18" charset="0"/>
              </a:rPr>
              <a:t>[pour comprendre] </a:t>
            </a:r>
            <a:endParaRPr lang="fr-FR" altLang="fr-FR" sz="28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
        <p:nvSpPr>
          <p:cNvPr id="2" name="Rectangle 3">
            <a:extLst>
              <a:ext uri="{FF2B5EF4-FFF2-40B4-BE49-F238E27FC236}">
                <a16:creationId xmlns:a16="http://schemas.microsoft.com/office/drawing/2014/main" id="{EBA241BD-8DBA-1AF9-8B8E-F1BE831AB9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5">
            <a:extLst>
              <a:ext uri="{FF2B5EF4-FFF2-40B4-BE49-F238E27FC236}">
                <a16:creationId xmlns:a16="http://schemas.microsoft.com/office/drawing/2014/main" id="{EAE2C85A-8ABF-9C3A-3165-3B34BBC256E9}"/>
              </a:ext>
            </a:extLst>
          </p:cNvPr>
          <p:cNvSpPr>
            <a:spLocks noChangeArrowheads="1"/>
          </p:cNvSpPr>
          <p:nvPr/>
        </p:nvSpPr>
        <p:spPr bwMode="auto">
          <a:xfrm>
            <a:off x="0" y="4343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7" name="Image 16">
            <a:extLst>
              <a:ext uri="{FF2B5EF4-FFF2-40B4-BE49-F238E27FC236}">
                <a16:creationId xmlns:a16="http://schemas.microsoft.com/office/drawing/2014/main" id="{F814998D-8568-43AC-5808-ECAE576E03A5}"/>
              </a:ext>
            </a:extLst>
          </p:cNvPr>
          <p:cNvPicPr>
            <a:picLocks noChangeAspect="1"/>
          </p:cNvPicPr>
          <p:nvPr/>
        </p:nvPicPr>
        <p:blipFill>
          <a:blip r:embed="rId3"/>
          <a:srcRect t="7095" b="-668"/>
          <a:stretch/>
        </p:blipFill>
        <p:spPr>
          <a:xfrm>
            <a:off x="480217" y="1458995"/>
            <a:ext cx="8340255" cy="4580989"/>
          </a:xfrm>
          <a:prstGeom prst="rect">
            <a:avLst/>
          </a:prstGeom>
        </p:spPr>
      </p:pic>
    </p:spTree>
    <p:extLst>
      <p:ext uri="{BB962C8B-B14F-4D97-AF65-F5344CB8AC3E}">
        <p14:creationId xmlns:p14="http://schemas.microsoft.com/office/powerpoint/2010/main" val="4138956174"/>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7407</TotalTime>
  <Words>416</Words>
  <Application>Microsoft Office PowerPoint</Application>
  <PresentationFormat>Affichage à l'écran (4:3)</PresentationFormat>
  <Paragraphs>39</Paragraphs>
  <Slides>7</Slides>
  <Notes>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vt:i4>
      </vt:variant>
    </vt:vector>
  </HeadingPairs>
  <TitlesOfParts>
    <vt:vector size="12" baseType="lpstr">
      <vt:lpstr>Arial</vt:lpstr>
      <vt:lpstr>Calibri</vt:lpstr>
      <vt:lpstr>Times New Roman</vt:lpstr>
      <vt:lpstr>Trebuchet MS</vt:lpstr>
      <vt:lpstr>Office Theme</vt:lpstr>
      <vt:lpstr>Fresque pédagogique créée dans le cadre du programme Educ'Eau de l'Agence de l'eau</vt:lpstr>
      <vt:lpstr>La réponse à l'appel à projet Educ'Eau </vt:lpstr>
      <vt:lpstr>Fresques pédagogiques et nappes [pour comprendre] </vt:lpstr>
      <vt:lpstr>Fresques pédagogiques et nappes [pour comprendre] </vt:lpstr>
      <vt:lpstr>Fresques pédagogiques et nappes [pour comprendre] </vt:lpstr>
      <vt:lpstr>Fresques pédagogiques et nappes [pour comprendre] </vt:lpstr>
      <vt:lpstr>Fresques pédagogiques et nappes [pour comprendre]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371</cp:revision>
  <cp:lastPrinted>2016-10-18T07:35:07Z</cp:lastPrinted>
  <dcterms:created xsi:type="dcterms:W3CDTF">2015-09-15T19:44:09Z</dcterms:created>
  <dcterms:modified xsi:type="dcterms:W3CDTF">2024-09-26T09:28:48Z</dcterms:modified>
</cp:coreProperties>
</file>