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60" r:id="rId3"/>
    <p:sldId id="278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FF0000"/>
    <a:srgbClr val="333399"/>
    <a:srgbClr val="D9D9D9"/>
    <a:srgbClr val="FFCC00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44EF2B-41A9-461A-BFCC-66D4A122F433}" v="2" dt="2024-09-30T09:31:19.9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donnees\Projets\Commun\SAGE_CLE\REGULATION_ANIMATION\Dispo30_SISPEA\Bilan_SAGE_Service_2008_2022_septembre20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Volumes de </a:t>
            </a:r>
            <a:r>
              <a:rPr lang="en-US" dirty="0" err="1"/>
              <a:t>perte</a:t>
            </a:r>
            <a:r>
              <a:rPr lang="en-US" dirty="0"/>
              <a:t> (m</a:t>
            </a:r>
            <a:r>
              <a:rPr lang="en-US" baseline="30000" dirty="0"/>
              <a:t>3</a:t>
            </a:r>
            <a:r>
              <a:rPr lang="en-US" dirty="0"/>
              <a:t>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2921062992125984"/>
          <c:y val="0.2951193185845129"/>
          <c:w val="0.79817825896762906"/>
          <c:h val="0.56197083930245773"/>
        </c:manualLayout>
      </c:layout>
      <c:scatterChart>
        <c:scatterStyle val="lineMarker"/>
        <c:varyColors val="0"/>
        <c:ser>
          <c:idx val="0"/>
          <c:order val="0"/>
          <c:tx>
            <c:strRef>
              <c:f>Bilan_Service_2008_2022!$N$3</c:f>
              <c:strCache>
                <c:ptCount val="1"/>
                <c:pt idx="0">
                  <c:v>Volumes de perte (m3)</c:v>
                </c:pt>
              </c:strCache>
            </c:strRef>
          </c:tx>
          <c:xVal>
            <c:numRef>
              <c:f>Bilan_Service_2008_2022!$A$4:$A$18</c:f>
              <c:numCache>
                <c:formatCode>General</c:formatCode>
                <c:ptCount val="1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</c:numCache>
            </c:numRef>
          </c:xVal>
          <c:yVal>
            <c:numRef>
              <c:f>Bilan_Service_2008_2022!$N$4:$N$18</c:f>
              <c:numCache>
                <c:formatCode>#,##0</c:formatCode>
                <c:ptCount val="15"/>
                <c:pt idx="0">
                  <c:v>82950</c:v>
                </c:pt>
                <c:pt idx="1">
                  <c:v>80993</c:v>
                </c:pt>
                <c:pt idx="2">
                  <c:v>78901</c:v>
                </c:pt>
                <c:pt idx="3">
                  <c:v>39617</c:v>
                </c:pt>
                <c:pt idx="4">
                  <c:v>51456</c:v>
                </c:pt>
                <c:pt idx="5">
                  <c:v>73535</c:v>
                </c:pt>
                <c:pt idx="6">
                  <c:v>61917</c:v>
                </c:pt>
                <c:pt idx="7">
                  <c:v>79486</c:v>
                </c:pt>
                <c:pt idx="8">
                  <c:v>93100</c:v>
                </c:pt>
                <c:pt idx="9">
                  <c:v>63825</c:v>
                </c:pt>
                <c:pt idx="10">
                  <c:v>131127</c:v>
                </c:pt>
                <c:pt idx="11">
                  <c:v>114179</c:v>
                </c:pt>
                <c:pt idx="12">
                  <c:v>165962</c:v>
                </c:pt>
                <c:pt idx="13">
                  <c:v>134071</c:v>
                </c:pt>
                <c:pt idx="14">
                  <c:v>111679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ADB-481D-9FD3-0D874D23F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970568"/>
        <c:axId val="196970176"/>
      </c:scatterChart>
      <c:valAx>
        <c:axId val="196970568"/>
        <c:scaling>
          <c:orientation val="minMax"/>
          <c:max val="2022"/>
          <c:min val="2008"/>
        </c:scaling>
        <c:delete val="0"/>
        <c:axPos val="b"/>
        <c:numFmt formatCode="General" sourceLinked="1"/>
        <c:majorTickMark val="out"/>
        <c:minorTickMark val="none"/>
        <c:tickLblPos val="nextTo"/>
        <c:crossAx val="196970176"/>
        <c:crosses val="autoZero"/>
        <c:crossBetween val="midCat"/>
      </c:valAx>
      <c:valAx>
        <c:axId val="1969701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969705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9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57465" y="1510875"/>
            <a:ext cx="8344424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SIAEP de Barsac-Preignac-Toulenne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AEP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auto-saisine sur avancée du projet 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endParaRPr lang="fr-FR" altLang="fr-FR" sz="18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Centre déficitaire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et Oligocène Centre à l’équilibre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Avis précédents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2021-005 et 2022-017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d’un nouveau forage à l’Eocène centre</a:t>
            </a:r>
          </a:p>
          <a:p>
            <a:pPr marL="285750" indent="-285750" algn="just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Précisions apportées sur l’objet du forage (remplacement de l’existant)</a:t>
            </a:r>
          </a:p>
          <a:p>
            <a:pPr marL="285750" indent="-285750" algn="just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Adaptation du programme de travaux pour rechercher une ressource de     		substitution</a:t>
            </a:r>
          </a:p>
          <a:p>
            <a:pPr marL="285750" indent="-285750" algn="r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Difficultés à concrétiser le projet notamment le forage oligocène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8"/>
            <a:ext cx="3057147" cy="3597181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5558828" y="1738265"/>
            <a:ext cx="2262808" cy="2074079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Information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23346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Avis 2022-017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2973" y="1683347"/>
            <a:ext cx="8998054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visée, à savoir l’Eocène centre déficitaire ;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programme de travaux adapté incluant la reconnaissance des potentialités de l’Oligocène et son exploitation en cas de résultats satisfaisants ;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d’interconnexion avec le S. du Sauternais pour s’approvisionner partiellement avec des ressources alternatives à l’Eocène ;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l’objectif visé, à savoir la sécurisation de l'approvisionnement par remplacement à terme du forage existant sans augmentation des autorisations de prélèvements à l’Eocène centre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 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que le SIAEPA s’investisse pleinement dans le retour à des performances de réseau conformes aux objectifs du SAGE 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qu’en cas de résultat négatif à l’Oligocène, le SIAEPA poursuive ses efforts dans la recherche de ressource de substitution sur ou en dehors de son territoire ;</a:t>
            </a: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  la création d'un forage à l'Eocène avec reconnaissance de l’Oligocène peut être 	jugée compatible avec le SAGE Nappes profondes de Gironde.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CD112D2-2F02-45DE-9FD4-CD23A6B0205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Information 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</p:spTree>
    <p:extLst>
      <p:ext uri="{BB962C8B-B14F-4D97-AF65-F5344CB8AC3E}">
        <p14:creationId xmlns:p14="http://schemas.microsoft.com/office/powerpoint/2010/main" val="4223848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37DCD4-8C0E-4A2F-89C7-B376795318EF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Information 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190" y="1476624"/>
            <a:ext cx="5179347" cy="3904751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Réalisation du doublet de forage rendu très complexe par la proximité de voies SNCF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Risques non maitrisés de déstabilisation du talus et de la voie notamment en cas de développement/pompages à l’Oligocène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Pour forage à l’Eocène moins d’inquiétude car uniquement traversé. Des mesures de surveillances complémentaires sont prévues.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endParaRPr lang="fr-FR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Performance réseau : ILP élevé en 2022</a:t>
            </a:r>
            <a:br>
              <a:rPr lang="fr-FR" dirty="0"/>
            </a:br>
            <a:r>
              <a:rPr lang="fr-FR" dirty="0"/>
              <a:t>suite à un programme de renouvellement &gt;&gt; ILP modéré en 2024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858003-7688-BAD4-D45D-27763EA4C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538" y="1476624"/>
            <a:ext cx="3630487" cy="3014904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E6BA27DC-D400-5EF2-E03F-99B40169EA40}"/>
              </a:ext>
            </a:extLst>
          </p:cNvPr>
          <p:cNvSpPr/>
          <p:nvPr/>
        </p:nvSpPr>
        <p:spPr>
          <a:xfrm>
            <a:off x="6744832" y="3032911"/>
            <a:ext cx="144000" cy="144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645C59B2-4B98-44EF-9994-236CB51BC5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6877687"/>
              </p:ext>
            </p:extLst>
          </p:nvPr>
        </p:nvGraphicFramePr>
        <p:xfrm>
          <a:off x="4518343" y="4828670"/>
          <a:ext cx="4596977" cy="1721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Box 4">
            <a:extLst>
              <a:ext uri="{FF2B5EF4-FFF2-40B4-BE49-F238E27FC236}">
                <a16:creationId xmlns:a16="http://schemas.microsoft.com/office/drawing/2014/main" id="{95FFFDF2-2B5B-D886-E2D6-486812970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718" y="5793721"/>
            <a:ext cx="35067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Demande d'avis à venir</a:t>
            </a:r>
          </a:p>
        </p:txBody>
      </p:sp>
    </p:spTree>
    <p:extLst>
      <p:ext uri="{BB962C8B-B14F-4D97-AF65-F5344CB8AC3E}">
        <p14:creationId xmlns:p14="http://schemas.microsoft.com/office/powerpoint/2010/main" val="30245146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1914</TotalTime>
  <Words>357</Words>
  <Application>Microsoft Office PowerPoint</Application>
  <PresentationFormat>Affichage à l'écran (4:3)</PresentationFormat>
  <Paragraphs>40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128</cp:revision>
  <dcterms:created xsi:type="dcterms:W3CDTF">2018-06-11T08:02:18Z</dcterms:created>
  <dcterms:modified xsi:type="dcterms:W3CDTF">2024-09-30T09:32:06Z</dcterms:modified>
</cp:coreProperties>
</file>