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256" r:id="rId2"/>
    <p:sldId id="450" r:id="rId3"/>
    <p:sldId id="460" r:id="rId4"/>
    <p:sldId id="459" r:id="rId5"/>
    <p:sldId id="461" r:id="rId6"/>
    <p:sldId id="457" r:id="rId7"/>
    <p:sldId id="455" r:id="rId8"/>
    <p:sldId id="444" r:id="rId9"/>
    <p:sldId id="463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333399"/>
    <a:srgbClr val="FFFF00"/>
    <a:srgbClr val="FE5000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F7A66-F7EF-4359-892E-AD8167812E85}" v="9" dt="2024-09-30T09:26:55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91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05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415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58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586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11CBAF1-4D5B-D431-A7F1-96F4D0EBEE0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Modification de l’exploitation d’un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010165A-B65A-5E2A-56BF-BBBC2FD449C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Modification de l’exploitation d’un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5E0DA30-D7B7-1F74-8AD8-4E6603E2E07C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Modification de l’exploitation d’un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Modification de l’exploitation d’un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9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30/09/2024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4192"/>
            <a:ext cx="305196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7" y="1352685"/>
            <a:ext cx="8618426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Grands Chais de France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exploitation d’un forage existant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le 23 septembre 2024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 Environnementale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Campano-Maastrichtien Centre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d’augmentation de la capacité de production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2014-092-ST d’analyse, à la demande de la DDPP, de la</a:t>
            </a:r>
          </a:p>
          <a:p>
            <a:pPr marL="0" indent="0" algn="r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comptabilité avec le SAGE d'un projet de nouveau forage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2018-008 de non-compatibilité et non-conformité du projet de nouvel ouvrage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2023-052 sur l’adaptation du projet pour demander la révision la hausse de l’autorisation existante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518098" y="1518935"/>
            <a:ext cx="3169662" cy="2414120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435869"/>
              <a:gd name="connsiteY0" fmla="*/ 0 h 18337121"/>
              <a:gd name="connsiteX1" fmla="*/ 1435869 w 1435869"/>
              <a:gd name="connsiteY1" fmla="*/ 18337121 h 18337121"/>
              <a:gd name="connsiteX0" fmla="*/ 0 w 1460337"/>
              <a:gd name="connsiteY0" fmla="*/ 0 h 19155201"/>
              <a:gd name="connsiteX1" fmla="*/ 1460337 w 1460337"/>
              <a:gd name="connsiteY1" fmla="*/ 19155201 h 19155201"/>
              <a:gd name="connsiteX0" fmla="*/ 0 w 1460337"/>
              <a:gd name="connsiteY0" fmla="*/ 0 h 19155201"/>
              <a:gd name="connsiteX1" fmla="*/ 1460337 w 1460337"/>
              <a:gd name="connsiteY1" fmla="*/ 19155201 h 19155201"/>
              <a:gd name="connsiteX0" fmla="*/ 0 w 1460337"/>
              <a:gd name="connsiteY0" fmla="*/ 7451 h 19162652"/>
              <a:gd name="connsiteX1" fmla="*/ 1460337 w 1460337"/>
              <a:gd name="connsiteY1" fmla="*/ 19162652 h 19162652"/>
              <a:gd name="connsiteX0" fmla="*/ 0 w 1427714"/>
              <a:gd name="connsiteY0" fmla="*/ 6605 h 19831144"/>
              <a:gd name="connsiteX1" fmla="*/ 1427714 w 1427714"/>
              <a:gd name="connsiteY1" fmla="*/ 19831144 h 1983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7714" h="19831144">
                <a:moveTo>
                  <a:pt x="0" y="6605"/>
                </a:moveTo>
                <a:cubicBezTo>
                  <a:pt x="1114135" y="-219125"/>
                  <a:pt x="1367078" y="5320200"/>
                  <a:pt x="1427714" y="19831144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1083" y="1484784"/>
            <a:ext cx="83904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2018-008 du 5 mars 2018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pture d’écran, Police, document&#10;&#10;Description générée automatiquement">
            <a:extLst>
              <a:ext uri="{FF2B5EF4-FFF2-40B4-BE49-F238E27FC236}">
                <a16:creationId xmlns:a16="http://schemas.microsoft.com/office/drawing/2014/main" id="{B176752D-F64D-571B-8DEE-EFD04C8FA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2" y="1847853"/>
            <a:ext cx="8908737" cy="410142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0A32C75-61A9-6CED-346C-1DAF776A3540}"/>
              </a:ext>
            </a:extLst>
          </p:cNvPr>
          <p:cNvCxnSpPr/>
          <p:nvPr/>
        </p:nvCxnSpPr>
        <p:spPr>
          <a:xfrm>
            <a:off x="467544" y="5733256"/>
            <a:ext cx="9361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EA102FA-5FB6-6F1B-81C6-46D0D25D7B2A}"/>
              </a:ext>
            </a:extLst>
          </p:cNvPr>
          <p:cNvCxnSpPr>
            <a:cxnSpLocks/>
          </p:cNvCxnSpPr>
          <p:nvPr/>
        </p:nvCxnSpPr>
        <p:spPr>
          <a:xfrm>
            <a:off x="5940152" y="5733256"/>
            <a:ext cx="27363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C511F8C-E2BB-C5BE-5C0F-367AE19EDA2A}"/>
              </a:ext>
            </a:extLst>
          </p:cNvPr>
          <p:cNvCxnSpPr>
            <a:cxnSpLocks/>
          </p:cNvCxnSpPr>
          <p:nvPr/>
        </p:nvCxnSpPr>
        <p:spPr>
          <a:xfrm>
            <a:off x="8525342" y="5445224"/>
            <a:ext cx="36939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51D4D3F-476D-EA84-EDBD-273496DBA11E}"/>
              </a:ext>
            </a:extLst>
          </p:cNvPr>
          <p:cNvSpPr/>
          <p:nvPr/>
        </p:nvSpPr>
        <p:spPr>
          <a:xfrm>
            <a:off x="6165410" y="3429001"/>
            <a:ext cx="2576149" cy="288031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2BB6D5-6FB5-2DC3-4F31-77565EEBBA58}"/>
              </a:ext>
            </a:extLst>
          </p:cNvPr>
          <p:cNvSpPr/>
          <p:nvPr/>
        </p:nvSpPr>
        <p:spPr>
          <a:xfrm>
            <a:off x="1115616" y="3805343"/>
            <a:ext cx="2720165" cy="288031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6789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7988" y="1368335"/>
            <a:ext cx="8390476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Situation actuelle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besoin actuel en eau potable : 172 000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sources d'approvisionnement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45% forage 08514X0047 (Campano-Maastrichtien Centre déficitaire)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55% depuis le réseau AEP - sources de Budos (Oligocène Centre à l’équilibre =&gt; utilisation à privilégier)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demande : </a:t>
            </a:r>
            <a:r>
              <a:rPr lang="fr-FR" alt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180 000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140 000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(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25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/h – </a:t>
            </a:r>
            <a:r>
              <a:rPr lang="fr-FR" altLang="fr-FR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600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500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/j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=&gt; nouveau besoin total : 218 750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82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64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% depuis le forage existant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18</a:t>
            </a:r>
            <a:r>
              <a:rPr lang="fr-FR" altLang="fr-FR" dirty="0">
                <a:solidFill>
                  <a:schemeClr val="accent3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 </a:t>
            </a:r>
            <a:r>
              <a:rPr lang="fr-FR" altLang="fr-FR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36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% depuis le réseau AEP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Conséquence du projet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augmentation du volume prélevé dans un forage qui capte à la fois le Plio-Quaternaire et une nappe rattachée à unité de gestion déficitaire (Campano-Maastrichtien Centre déficitaire)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3515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arallèle&#10;&#10;Description générée automatiquement">
            <a:extLst>
              <a:ext uri="{FF2B5EF4-FFF2-40B4-BE49-F238E27FC236}">
                <a16:creationId xmlns:a16="http://schemas.microsoft.com/office/drawing/2014/main" id="{D0F75A58-2FC9-E5B4-E8AC-B1EFA6902B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" t="1633"/>
          <a:stretch/>
        </p:blipFill>
        <p:spPr>
          <a:xfrm>
            <a:off x="2195736" y="1452290"/>
            <a:ext cx="4879553" cy="500104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53B3C84D-34F8-B846-F598-2A337DFFB32F}"/>
              </a:ext>
            </a:extLst>
          </p:cNvPr>
          <p:cNvSpPr/>
          <p:nvPr/>
        </p:nvSpPr>
        <p:spPr>
          <a:xfrm>
            <a:off x="6516216" y="2780928"/>
            <a:ext cx="288032" cy="2304256"/>
          </a:xfrm>
          <a:prstGeom prst="rightBrace">
            <a:avLst/>
          </a:prstGeom>
          <a:ln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80013B-6C65-BB77-ECC6-22AC5A0BD0B7}"/>
              </a:ext>
            </a:extLst>
          </p:cNvPr>
          <p:cNvSpPr txBox="1"/>
          <p:nvPr/>
        </p:nvSpPr>
        <p:spPr>
          <a:xfrm>
            <a:off x="-27639" y="2348880"/>
            <a:ext cx="2079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Absence d’éponte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2C8C358-8D8E-A3B0-B57F-1D28F81B803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051720" y="2204864"/>
            <a:ext cx="2088232" cy="328682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545F734-06C5-C7E5-E660-06EEDA7AE788}"/>
              </a:ext>
            </a:extLst>
          </p:cNvPr>
          <p:cNvSpPr txBox="1"/>
          <p:nvPr/>
        </p:nvSpPr>
        <p:spPr>
          <a:xfrm>
            <a:off x="-108144" y="1382877"/>
            <a:ext cx="224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Réservoir sec (sondage « court »)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AC7C488-5794-1D12-1C28-D8658D53A7FC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2132223" y="1706043"/>
            <a:ext cx="279537" cy="85383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E063382-DD46-2018-BECB-D1067F2E6C9F}"/>
              </a:ext>
            </a:extLst>
          </p:cNvPr>
          <p:cNvCxnSpPr>
            <a:cxnSpLocks/>
          </p:cNvCxnSpPr>
          <p:nvPr/>
        </p:nvCxnSpPr>
        <p:spPr>
          <a:xfrm>
            <a:off x="2987824" y="2024872"/>
            <a:ext cx="0" cy="25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556AD61-9257-C25A-A8B5-EC1E4A7DBD08}"/>
              </a:ext>
            </a:extLst>
          </p:cNvPr>
          <p:cNvCxnSpPr>
            <a:cxnSpLocks/>
          </p:cNvCxnSpPr>
          <p:nvPr/>
        </p:nvCxnSpPr>
        <p:spPr>
          <a:xfrm>
            <a:off x="3131840" y="2024872"/>
            <a:ext cx="0" cy="25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44C4667C-2EDF-8610-F7E2-2CD86EC4A5D9}"/>
              </a:ext>
            </a:extLst>
          </p:cNvPr>
          <p:cNvSpPr txBox="1"/>
          <p:nvPr/>
        </p:nvSpPr>
        <p:spPr>
          <a:xfrm>
            <a:off x="6804248" y="3284984"/>
            <a:ext cx="2085081" cy="92333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Eau récente 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(&lt; 60 ans)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Nitrates 6,5 mg/L</a:t>
            </a:r>
          </a:p>
        </p:txBody>
      </p:sp>
      <p:sp>
        <p:nvSpPr>
          <p:cNvPr id="23" name="Accolade fermante 22">
            <a:extLst>
              <a:ext uri="{FF2B5EF4-FFF2-40B4-BE49-F238E27FC236}">
                <a16:creationId xmlns:a16="http://schemas.microsoft.com/office/drawing/2014/main" id="{5EE1D0F3-63D4-18FF-44B4-4E84CF7548CE}"/>
              </a:ext>
            </a:extLst>
          </p:cNvPr>
          <p:cNvSpPr/>
          <p:nvPr/>
        </p:nvSpPr>
        <p:spPr>
          <a:xfrm>
            <a:off x="6804248" y="4733560"/>
            <a:ext cx="144016" cy="432000"/>
          </a:xfrm>
          <a:prstGeom prst="rightBrace">
            <a:avLst/>
          </a:prstGeom>
          <a:ln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E2C594-83DE-C894-812E-6CD0B5C0F465}"/>
              </a:ext>
            </a:extLst>
          </p:cNvPr>
          <p:cNvSpPr txBox="1"/>
          <p:nvPr/>
        </p:nvSpPr>
        <p:spPr>
          <a:xfrm>
            <a:off x="177968" y="5526550"/>
            <a:ext cx="46489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Code BSS : 08514X0047</a:t>
            </a:r>
            <a:endParaRPr lang="fr-FR" sz="1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E8588D-0D03-82F2-356D-28DC1D6349C8}"/>
              </a:ext>
            </a:extLst>
          </p:cNvPr>
          <p:cNvSpPr txBox="1"/>
          <p:nvPr/>
        </p:nvSpPr>
        <p:spPr>
          <a:xfrm>
            <a:off x="6865161" y="4487895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Eau plus ancienne 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(80% </a:t>
            </a:r>
            <a:r>
              <a:rPr lang="fr-FR" sz="1400" dirty="0">
                <a:solidFill>
                  <a:srgbClr val="333399"/>
                </a:solidFill>
              </a:rPr>
              <a:t>entre 40 à 180 ans</a:t>
            </a:r>
            <a:r>
              <a:rPr lang="fr-FR" dirty="0">
                <a:solidFill>
                  <a:srgbClr val="333399"/>
                </a:solidFill>
              </a:rPr>
              <a:t>)</a:t>
            </a:r>
          </a:p>
          <a:p>
            <a:pPr algn="ctr"/>
            <a:r>
              <a:rPr lang="fr-FR" dirty="0">
                <a:solidFill>
                  <a:srgbClr val="333399"/>
                </a:solidFill>
              </a:rPr>
              <a:t>Nitrates 0,5 mg/L</a:t>
            </a:r>
          </a:p>
        </p:txBody>
      </p:sp>
    </p:spTree>
    <p:extLst>
      <p:ext uri="{BB962C8B-B14F-4D97-AF65-F5344CB8AC3E}">
        <p14:creationId xmlns:p14="http://schemas.microsoft.com/office/powerpoint/2010/main" val="298300210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62" y="3133417"/>
            <a:ext cx="83904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Origine de l’eau (investigations de 2019 – micro-moulinet/datation)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70 % d’eau superficielle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30 % d’eau profonde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A1030FEC-9B7D-1D42-D22B-3CD382C8A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491008"/>
              </p:ext>
            </p:extLst>
          </p:nvPr>
        </p:nvGraphicFramePr>
        <p:xfrm>
          <a:off x="177968" y="4094525"/>
          <a:ext cx="8714513" cy="259588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745960">
                  <a:extLst>
                    <a:ext uri="{9D8B030D-6E8A-4147-A177-3AD203B41FA5}">
                      <a16:colId xmlns:a16="http://schemas.microsoft.com/office/drawing/2014/main" val="343848972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56899288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85869211"/>
                    </a:ext>
                  </a:extLst>
                </a:gridCol>
                <a:gridCol w="1800201">
                  <a:extLst>
                    <a:ext uri="{9D8B030D-6E8A-4147-A177-3AD203B41FA5}">
                      <a16:colId xmlns:a16="http://schemas.microsoft.com/office/drawing/2014/main" val="235487612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fr-FR" dirty="0"/>
                        <a:t>Prélèvements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Actuels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Envisagés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21433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001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93 000 (55%)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38 750 (18 %)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80 000 (36 %)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980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Forage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79 000 (45%)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180 000 (82%)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140 000 (64%)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part superficielle – Plio-Quat. (70 %)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55 300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126 000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98 000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025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part profonde – Campano-Maas. (30 %)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23 700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54 000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42 000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28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172 000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218 750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218 750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7269005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A84AB5-F893-5E3D-975E-16C1EB65B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84277"/>
              </p:ext>
            </p:extLst>
          </p:nvPr>
        </p:nvGraphicFramePr>
        <p:xfrm>
          <a:off x="358522" y="1442676"/>
          <a:ext cx="7381829" cy="1691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85286">
                  <a:extLst>
                    <a:ext uri="{9D8B030D-6E8A-4147-A177-3AD203B41FA5}">
                      <a16:colId xmlns:a16="http://schemas.microsoft.com/office/drawing/2014/main" val="343848972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568992884"/>
                    </a:ext>
                  </a:extLst>
                </a:gridCol>
                <a:gridCol w="748089">
                  <a:extLst>
                    <a:ext uri="{9D8B030D-6E8A-4147-A177-3AD203B41FA5}">
                      <a16:colId xmlns:a16="http://schemas.microsoft.com/office/drawing/2014/main" val="2354876120"/>
                    </a:ext>
                  </a:extLst>
                </a:gridCol>
                <a:gridCol w="1223753">
                  <a:extLst>
                    <a:ext uri="{9D8B030D-6E8A-4147-A177-3AD203B41FA5}">
                      <a16:colId xmlns:a16="http://schemas.microsoft.com/office/drawing/2014/main" val="2143907257"/>
                    </a:ext>
                  </a:extLst>
                </a:gridCol>
                <a:gridCol w="1988597">
                  <a:extLst>
                    <a:ext uri="{9D8B030D-6E8A-4147-A177-3AD203B41FA5}">
                      <a16:colId xmlns:a16="http://schemas.microsoft.com/office/drawing/2014/main" val="2678523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Autorisation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m</a:t>
                      </a:r>
                      <a:r>
                        <a:rPr kumimoji="0" lang="fr-FR" sz="1800" b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3</a:t>
                      </a:r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/j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m</a:t>
                      </a:r>
                      <a:r>
                        <a:rPr kumimoji="0" lang="fr-FR" sz="1800" b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3</a:t>
                      </a:r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/an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Ratio </a:t>
                      </a:r>
                      <a:br>
                        <a:rPr lang="fr-FR" dirty="0"/>
                      </a:br>
                      <a:r>
                        <a:rPr lang="fr-FR" sz="1400" baseline="0" dirty="0"/>
                        <a:t>(L eau / L vin)</a:t>
                      </a:r>
                      <a:endParaRPr lang="fr-FR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214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70 000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Sollicitée (2023)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180 000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1,75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09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Sollicitée (2024)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550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140 000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1,75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952639"/>
                  </a:ext>
                </a:extLst>
              </a:tr>
            </a:tbl>
          </a:graphicData>
        </a:graphic>
      </p:graphicFrame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EC1919-FC51-89B9-24E7-134E2F107B86}"/>
              </a:ext>
            </a:extLst>
          </p:cNvPr>
          <p:cNvGrpSpPr/>
          <p:nvPr/>
        </p:nvGrpSpPr>
        <p:grpSpPr>
          <a:xfrm>
            <a:off x="4788024" y="1938132"/>
            <a:ext cx="3490164" cy="3742365"/>
            <a:chOff x="3419872" y="1916832"/>
            <a:chExt cx="3490164" cy="3742365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23CE969-D12F-F61E-ECB2-ABE40E03ED32}"/>
                </a:ext>
              </a:extLst>
            </p:cNvPr>
            <p:cNvSpPr/>
            <p:nvPr/>
          </p:nvSpPr>
          <p:spPr>
            <a:xfrm>
              <a:off x="3419872" y="1916832"/>
              <a:ext cx="1008112" cy="57606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42F3C8D-312C-0A22-753E-68C1E4AC6071}"/>
                </a:ext>
              </a:extLst>
            </p:cNvPr>
            <p:cNvSpPr/>
            <p:nvPr/>
          </p:nvSpPr>
          <p:spPr>
            <a:xfrm>
              <a:off x="5901924" y="5083133"/>
              <a:ext cx="1008112" cy="57606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86A6FEB-7467-1F21-F19C-F2FF7A03198E}"/>
                </a:ext>
              </a:extLst>
            </p:cNvPr>
            <p:cNvSpPr/>
            <p:nvPr/>
          </p:nvSpPr>
          <p:spPr>
            <a:xfrm>
              <a:off x="4424218" y="2272145"/>
              <a:ext cx="1966221" cy="2808523"/>
            </a:xfrm>
            <a:custGeom>
              <a:avLst/>
              <a:gdLst>
                <a:gd name="connsiteX0" fmla="*/ 0 w 1779245"/>
                <a:gd name="connsiteY0" fmla="*/ 0 h 2549237"/>
                <a:gd name="connsiteX1" fmla="*/ 1505527 w 1779245"/>
                <a:gd name="connsiteY1" fmla="*/ 748146 h 2549237"/>
                <a:gd name="connsiteX2" fmla="*/ 1773382 w 1779245"/>
                <a:gd name="connsiteY2" fmla="*/ 2549237 h 254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245" h="2549237">
                  <a:moveTo>
                    <a:pt x="0" y="0"/>
                  </a:moveTo>
                  <a:cubicBezTo>
                    <a:pt x="604981" y="161636"/>
                    <a:pt x="1209963" y="323273"/>
                    <a:pt x="1505527" y="748146"/>
                  </a:cubicBezTo>
                  <a:cubicBezTo>
                    <a:pt x="1801091" y="1173019"/>
                    <a:pt x="1787236" y="1861128"/>
                    <a:pt x="1773382" y="2549237"/>
                  </a:cubicBezTo>
                </a:path>
              </a:pathLst>
            </a:custGeom>
            <a:noFill/>
            <a:ln w="57150">
              <a:solidFill>
                <a:srgbClr val="F7964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DE26B16-662E-B1D9-A59E-875BA17FCAE2}"/>
              </a:ext>
            </a:extLst>
          </p:cNvPr>
          <p:cNvGrpSpPr/>
          <p:nvPr/>
        </p:nvGrpSpPr>
        <p:grpSpPr>
          <a:xfrm>
            <a:off x="4464545" y="5503938"/>
            <a:ext cx="4679455" cy="1028706"/>
            <a:chOff x="3114901" y="5464307"/>
            <a:chExt cx="4679455" cy="102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0C555F0-C68C-53FC-0D7B-A878D5904F7A}"/>
                </a:ext>
              </a:extLst>
            </p:cNvPr>
            <p:cNvSpPr/>
            <p:nvPr/>
          </p:nvSpPr>
          <p:spPr>
            <a:xfrm>
              <a:off x="3114901" y="5482494"/>
              <a:ext cx="1123137" cy="85918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E0F2485-B39B-F3E2-EBEC-14B6C9414027}"/>
                </a:ext>
              </a:extLst>
            </p:cNvPr>
            <p:cNvSpPr/>
            <p:nvPr/>
          </p:nvSpPr>
          <p:spPr>
            <a:xfrm>
              <a:off x="6246691" y="5482494"/>
              <a:ext cx="1547665" cy="85918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D2F2BE2-A818-904C-7EFB-8E36FDDF082F}"/>
                </a:ext>
              </a:extLst>
            </p:cNvPr>
            <p:cNvSpPr/>
            <p:nvPr/>
          </p:nvSpPr>
          <p:spPr>
            <a:xfrm rot="7171555">
              <a:off x="4729234" y="5116161"/>
              <a:ext cx="1027777" cy="1724070"/>
            </a:xfrm>
            <a:custGeom>
              <a:avLst/>
              <a:gdLst>
                <a:gd name="connsiteX0" fmla="*/ 0 w 1779245"/>
                <a:gd name="connsiteY0" fmla="*/ 0 h 2549237"/>
                <a:gd name="connsiteX1" fmla="*/ 1505527 w 1779245"/>
                <a:gd name="connsiteY1" fmla="*/ 748146 h 2549237"/>
                <a:gd name="connsiteX2" fmla="*/ 1773382 w 1779245"/>
                <a:gd name="connsiteY2" fmla="*/ 2549237 h 2549237"/>
                <a:gd name="connsiteX0" fmla="*/ 0 w 1773935"/>
                <a:gd name="connsiteY0" fmla="*/ 0 h 2549237"/>
                <a:gd name="connsiteX1" fmla="*/ 1243330 w 1773935"/>
                <a:gd name="connsiteY1" fmla="*/ 921630 h 2549237"/>
                <a:gd name="connsiteX2" fmla="*/ 1773382 w 1773935"/>
                <a:gd name="connsiteY2" fmla="*/ 2549237 h 254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3935" h="2549237">
                  <a:moveTo>
                    <a:pt x="0" y="0"/>
                  </a:moveTo>
                  <a:cubicBezTo>
                    <a:pt x="604981" y="161636"/>
                    <a:pt x="947766" y="496757"/>
                    <a:pt x="1243330" y="921630"/>
                  </a:cubicBezTo>
                  <a:cubicBezTo>
                    <a:pt x="1538894" y="1346503"/>
                    <a:pt x="1787236" y="1861128"/>
                    <a:pt x="1773382" y="2549237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                      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424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15516" y="1388664"/>
            <a:ext cx="871296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Destinations de l’eau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Eau de process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(nettoyage, rinçage)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67%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Eau brute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(nettoyage cuves et sols)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20 %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Hors process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(sanitaires, lavage citernes des transporteurs, lubrification des convoyeurs, production de cocktail, refroidissement, nettoyage façades, etc.)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13%</a:t>
            </a:r>
          </a:p>
          <a:p>
            <a:pPr algn="just"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251F92-1372-AF1C-0D61-5B6CFEA7B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83" y="3180536"/>
            <a:ext cx="6362669" cy="3336061"/>
          </a:xfrm>
          <a:prstGeom prst="rect">
            <a:avLst/>
          </a:prstGeom>
        </p:spPr>
      </p:pic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A46EA919-8200-1C54-A2FB-73142BC30DFA}"/>
              </a:ext>
            </a:extLst>
          </p:cNvPr>
          <p:cNvSpPr/>
          <p:nvPr/>
        </p:nvSpPr>
        <p:spPr>
          <a:xfrm>
            <a:off x="6322718" y="4131034"/>
            <a:ext cx="369333" cy="2322302"/>
          </a:xfrm>
          <a:prstGeom prst="rightBrace">
            <a:avLst/>
          </a:prstGeom>
          <a:ln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ED80D8-3EA6-976E-75C7-D3D4D18C9F11}"/>
              </a:ext>
            </a:extLst>
          </p:cNvPr>
          <p:cNvSpPr txBox="1"/>
          <p:nvPr/>
        </p:nvSpPr>
        <p:spPr>
          <a:xfrm flipH="1">
            <a:off x="6720338" y="4848566"/>
            <a:ext cx="1762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Evolution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des pratiques</a:t>
            </a:r>
          </a:p>
          <a:p>
            <a:pPr algn="ctr"/>
            <a:r>
              <a:rPr lang="fr-FR" dirty="0">
                <a:solidFill>
                  <a:srgbClr val="333399"/>
                </a:solidFill>
              </a:rPr>
              <a:t>(+2,8% par an)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D7BFF9-9094-B66E-6AFE-67AA9C9AA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763" y="3455953"/>
            <a:ext cx="2442400" cy="135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8667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62" y="1412776"/>
            <a:ext cx="8390476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Justifications du projet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optimisation des usages et du ratio mais augmentation de l’activité et des volumes traités qui amènent à une augmentation de la demande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ratio de consommation de l’ordre de 1,75 lié </a:t>
            </a:r>
            <a:r>
              <a:rPr lang="fr-FR" altLang="fr-FR" sz="20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au changement de pratique du secteur qui nécessite beaucoup plus de manipulations et donc notamment de rinçage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, etc.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teneur en cuivre moindre dans l’eau du forage donc un rejet moins concentré dans le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Tursan</a:t>
            </a: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rréseau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AEP dans l'incapacité de fournir un volume supérieur </a:t>
            </a:r>
            <a:b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à 80 000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(investissements trop conséquents # 0,8 M € HT)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superficielle inexistante et le cas échéant inapte à la production d'eau potable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absence de ressource alternative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109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40768"/>
            <a:ext cx="4412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Considérations pour un 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7968" y="1988840"/>
            <a:ext cx="884023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l'avis de non-comptabilité émis par la CLE en 2018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le forage capte deux réservoirs dont l'un relève du périmètre du SAGE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concernée : le Campano-Maastrichtien centre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l'article 1 du Règlement du SAGE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 non compatible et non conforme</a:t>
            </a:r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40768"/>
            <a:ext cx="4412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Considérations pour un 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0565" y="1821071"/>
            <a:ext cx="8840238" cy="441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contexte hydrogéologique local avec une continuité hydraulique entre les deux réservoirs (une seule nappe)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profondeur des arrivées d'eau limitée à 40 mètres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l'âge et la qualité de l'eau au sein de ce réservoir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bi-couche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(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moins de 60 ans en partie haute avec 6,5 mg/L de nitrates et entre 40 à 180 ans et 0,5 mg/L en profondeur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)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de ressource alternative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l'optimisation des usages et la justification économique du projet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l’optimisation de la stratégie d’approvisionnement conforme à l’avis de 2018 ;</a:t>
            </a:r>
          </a:p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sz="28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 ???</a:t>
            </a:r>
          </a:p>
        </p:txBody>
      </p:sp>
    </p:spTree>
    <p:extLst>
      <p:ext uri="{BB962C8B-B14F-4D97-AF65-F5344CB8AC3E}">
        <p14:creationId xmlns:p14="http://schemas.microsoft.com/office/powerpoint/2010/main" val="3139282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5121</TotalTime>
  <Words>754</Words>
  <Application>Microsoft Office PowerPoint</Application>
  <PresentationFormat>Affichage à l'écran (4:3)</PresentationFormat>
  <Paragraphs>126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Gill Sans MT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279</cp:revision>
  <cp:lastPrinted>2015-12-16T08:43:17Z</cp:lastPrinted>
  <dcterms:created xsi:type="dcterms:W3CDTF">2015-09-15T19:44:09Z</dcterms:created>
  <dcterms:modified xsi:type="dcterms:W3CDTF">2024-09-30T09:33:26Z</dcterms:modified>
</cp:coreProperties>
</file>