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23E_3B7FACC7.xml" ContentType="application/vnd.ms-powerpoint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564" r:id="rId2"/>
    <p:sldId id="567" r:id="rId3"/>
    <p:sldId id="568" r:id="rId4"/>
    <p:sldId id="574" r:id="rId5"/>
    <p:sldId id="577" r:id="rId6"/>
    <p:sldId id="576" r:id="rId7"/>
    <p:sldId id="578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7D24F02-7044-99A3-4E4B-372E09615923}" name="Alexis Lafficher" initials="AL" userId="S::alexis.lafficher@smegreg.org::c9b39a26-3996-48dd-9c7f-393c4ba8122e" providerId="AD"/>
  <p188:author id="{0AA7F141-53D6-2B9D-5EF0-E24A35317FAB}" name="Mélanie Erostate" initials="ME" userId="S-1-5-21-1306998078-1811132326-408313439-21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F04"/>
    <a:srgbClr val="333399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comments/modernComment_23E_3B7FACC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E625FFE-7BD1-4E3E-8A1B-EEB1D84FBC4C}" authorId="{0AA7F141-53D6-2B9D-5EF0-E24A35317FAB}" created="2024-09-02T15:06:58.180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98223047" sldId="574"/>
      <ac:graphicFrameMk id="3" creationId="{2BD74FBE-65D2-A687-92A1-FCD9FF5EFC78}"/>
      <ac:tblMk/>
      <ac:tcMk rowId="3342783860" colId="534736863"/>
      <ac:txMk cp="0" len="52">
        <ac:context len="53" hash="3588183492"/>
      </ac:txMk>
    </ac:txMkLst>
    <p188:pos x="8760271" y="3663043"/>
    <p188:replyLst>
      <p188:reply id="{477F53FB-753B-452F-B1F9-7DBFB50183BA}" authorId="{57D24F02-7044-99A3-4E4B-372E09615923}" created="2024-09-04T14:37:44.842">
        <p188:txBody>
          <a:bodyPr/>
          <a:lstStyle/>
          <a:p>
            <a:r>
              <a:rPr lang="fr-FR"/>
              <a:t>AL : fait</a:t>
            </a:r>
          </a:p>
        </p188:txBody>
      </p188:reply>
    </p188:replyLst>
    <p188:txBody>
      <a:bodyPr/>
      <a:lstStyle/>
      <a:p>
        <a:r>
          <a:rPr lang="fr-FR"/>
          <a:t>A COMPLETER AL + AV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80A7-05B5-D35B-49C7-BE7D6C7A0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E7BD8958-8332-8246-69ED-237F1B90C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92564AC-1D88-6435-46A6-E01D76ABA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3F7CDC6-DDF2-5D2E-A156-11364A3E5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39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3403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0315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116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3E_3B7FACC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Révision du SAGE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784976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en cours 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Analyse économique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en cours – récupération de données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Tendances et scénarios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à compléter/consolider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(premier travail réalisé dans le cadre de la révision des VMPO)</a:t>
            </a:r>
            <a:endParaRPr 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Orientations de gestion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découle des documents précédents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" name="Group 20">
            <a:extLst>
              <a:ext uri="{FF2B5EF4-FFF2-40B4-BE49-F238E27FC236}">
                <a16:creationId xmlns:a16="http://schemas.microsoft.com/office/drawing/2014/main" id="{DDBCD4D2-FC74-6D7E-3363-9C31EF1F3959}"/>
              </a:ext>
            </a:extLst>
          </p:cNvPr>
          <p:cNvGrpSpPr>
            <a:grpSpLocks/>
          </p:cNvGrpSpPr>
          <p:nvPr/>
        </p:nvGrpSpPr>
        <p:grpSpPr bwMode="auto">
          <a:xfrm>
            <a:off x="3563888" y="4106401"/>
            <a:ext cx="4752528" cy="2058903"/>
            <a:chOff x="341" y="2026"/>
            <a:chExt cx="2604" cy="1145"/>
          </a:xfrm>
        </p:grpSpPr>
        <p:pic>
          <p:nvPicPr>
            <p:cNvPr id="3" name="Picture 9">
              <a:extLst>
                <a:ext uri="{FF2B5EF4-FFF2-40B4-BE49-F238E27FC236}">
                  <a16:creationId xmlns:a16="http://schemas.microsoft.com/office/drawing/2014/main" id="{2CF94332-46AC-D24F-3498-298BB155E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80000">
              <a:off x="341" y="202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9C4BEFBB-30E7-1A30-2E93-59B6AD438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60000">
              <a:off x="789" y="2026"/>
              <a:ext cx="800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6B368823-0F2B-5EC9-8E69-34AF59D76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40000">
              <a:off x="1250" y="2032"/>
              <a:ext cx="803" cy="1134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A0A5ABF6-C57E-D56E-E7FD-FF954993E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0000">
              <a:off x="1701" y="2030"/>
              <a:ext cx="803" cy="1135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3">
              <a:extLst>
                <a:ext uri="{FF2B5EF4-FFF2-40B4-BE49-F238E27FC236}">
                  <a16:creationId xmlns:a16="http://schemas.microsoft.com/office/drawing/2014/main" id="{F196F4AD-0E6D-EA91-86A1-B67302DBB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" y="203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805" y="1643896"/>
            <a:ext cx="8831455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;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Rédaction en cours avec restructuration  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intégrer les avancées (« bon état » des nappes captives)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simplifier pour le rendre plus accessible (à l’image des documents de synthèse du SAGE)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endParaRPr lang="fr-FR" sz="2000" b="1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Courier New" panose="02070309020205020404" pitchFamily="49" charset="0"/>
              <a:buChar char="o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Prestation modernisation et harmonisation des illustrations lancée</a:t>
            </a:r>
          </a:p>
          <a:p>
            <a:pPr marL="1257300" lvl="2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ZOOKEEPER DESIGN </a:t>
            </a: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0941E-05FC-3769-3A25-A6FBAA567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4DB724A-AD36-5B1E-F057-AB0AA8409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BDE63B9-04D6-A543-20AC-6593928D2C65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F036317-EF04-F586-5BBA-5C9E627BE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17" y="1416760"/>
            <a:ext cx="8640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Collecte des données d’actualisation pour l’état des lieux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D74FBE-65D2-A687-92A1-FCD9FF5EF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162499"/>
              </p:ext>
            </p:extLst>
          </p:nvPr>
        </p:nvGraphicFramePr>
        <p:xfrm>
          <a:off x="107504" y="2004967"/>
          <a:ext cx="8928992" cy="3982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3292904526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86535635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950014108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3026445668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534736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Partie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Donnée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Origine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Etat 13/05/24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Etat 7/10/24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425786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 Etats </a:t>
                      </a:r>
                    </a:p>
                    <a:p>
                      <a:pPr algn="ctr"/>
                      <a:r>
                        <a:rPr lang="fr-FR" sz="1400" dirty="0"/>
                        <a:t>quantitatif</a:t>
                      </a:r>
                    </a:p>
                    <a:p>
                      <a:pPr algn="ctr"/>
                      <a:r>
                        <a:rPr lang="fr-FR" sz="1400" dirty="0"/>
                        <a:t>qualitatif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Emprise des nappes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BD LISA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6360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Réseau suivi qualité/quantité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CD33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937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Piézométrie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CD33 / 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101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Synthèse flux MONA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attente réception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En attente réception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23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Prélèvements</a:t>
                      </a:r>
                    </a:p>
                    <a:p>
                      <a:pPr algn="ctr"/>
                      <a:r>
                        <a:rPr lang="fr-FR" sz="1400" dirty="0"/>
                        <a:t>Usages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A faire</a:t>
                      </a:r>
                    </a:p>
                    <a:p>
                      <a:pPr algn="ctr"/>
                      <a:r>
                        <a:rPr lang="fr-FR" sz="1400" dirty="0"/>
                        <a:t>Une grande partie déjà collectée en routine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4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Enjeux gestion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952502"/>
                  </a:ext>
                </a:extLst>
              </a:tr>
              <a:tr h="308991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Analyse économique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En cours, collecte des données  et nouvelle approche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783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223047"/>
      </p:ext>
    </p:extLst>
  </p:cSld>
  <p:clrMapOvr>
    <a:masterClrMapping/>
  </p:clrMapOvr>
  <p:transition/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19C7C19-26FE-8665-CA35-D5F933A8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Révision des VMPO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60" y="1484784"/>
            <a:ext cx="8964488" cy="43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200" dirty="0">
                <a:solidFill>
                  <a:srgbClr val="333399"/>
                </a:solidFill>
                <a:latin typeface="Trebuchet MS" panose="020B0603020202020204" pitchFamily="34" charset="0"/>
              </a:rPr>
              <a:t>Demandes suite à la réunion du groupe d’experts hydrogéologues du 5 mars : </a:t>
            </a:r>
            <a:endParaRPr lang="fr-FR" sz="1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explication de l’origine du décalage entre les données de simulations de 2012 et celles de 2023 (réalisé par le BRGM)</a:t>
            </a:r>
            <a:endParaRPr lang="fr-FR" sz="1800" b="1" dirty="0">
              <a:solidFill>
                <a:srgbClr val="F78F04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de la représentation graphique des simulations pour permettre l’analyse des tendances (réalisé par le SMEGREG)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évaluation de la réserve disponible par aquifère pour disposer d’éléments comparatifs aidant à l’analyse des variations de réserve (réalisé par le SMEGREG)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note intégrant les éléments à venir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>
              <a:spcBef>
                <a:spcPts val="600"/>
              </a:spcBef>
              <a:buClr>
                <a:srgbClr val="F78F04"/>
              </a:buClr>
            </a:pPr>
            <a:r>
              <a:rPr lang="fr-FR" sz="2400" b="1" dirty="0">
                <a:solidFill>
                  <a:srgbClr val="F78F04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Réponses apportées lors de la réunion du 20 juin </a:t>
            </a:r>
            <a:endParaRPr lang="fr-FR" sz="2400" b="1" dirty="0">
              <a:solidFill>
                <a:srgbClr val="F78F04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57638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19C7C19-26FE-8665-CA35-D5F933A8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Révision des VMPO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88" y="1581323"/>
            <a:ext cx="905709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Décisions suite à la réunion du groupe d’experts hydrogéologues du 20 juin : </a:t>
            </a:r>
          </a:p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Segmentation du travail par Zone avec priorité aux Zones Littoral &amp; Nord </a:t>
            </a:r>
            <a:r>
              <a:rPr lang="fr-FR" sz="1300" i="1" dirty="0">
                <a:solidFill>
                  <a:srgbClr val="333399"/>
                </a:solidFill>
                <a:latin typeface="Trebuchet MS" panose="020B0603020202020204" pitchFamily="34" charset="0"/>
              </a:rPr>
              <a:t>(UG « non déficitaires » Oligocène littoral, Eocène littoral et Eocène nord initialement ciblées la révision)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0BF2D1-344F-50EF-070C-DC42201ED5D3}"/>
              </a:ext>
            </a:extLst>
          </p:cNvPr>
          <p:cNvSpPr txBox="1"/>
          <p:nvPr/>
        </p:nvSpPr>
        <p:spPr>
          <a:xfrm>
            <a:off x="143688" y="2679729"/>
            <a:ext cx="8964816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des VMPO de la Zone Littoral :</a:t>
            </a:r>
          </a:p>
          <a:p>
            <a:pPr marL="542925" lvl="1" indent="-276225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Miocène Littoral 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b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pas de révision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reste fixé à 12 Mm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542925" lvl="1" indent="-276225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Campano-Maastrichtien Littoral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</a:t>
            </a:r>
            <a:r>
              <a:rPr lang="fr-FR" b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pas de révision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, reste fixé à 2,5 Mm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</a:t>
            </a:r>
          </a:p>
          <a:p>
            <a:pPr marL="542925" lvl="1" indent="-276225" algn="just"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Cénomanien Littoral 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b="1" u="sng" dirty="0">
                <a:solidFill>
                  <a:srgbClr val="333399"/>
                </a:solidFill>
                <a:latin typeface="Trebuchet MS" panose="020B0603020202020204" pitchFamily="34" charset="0"/>
              </a:rPr>
              <a:t>pas de révision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du VMPO qui demeure non testé en raison de la profondeur trop importante du réservoir. </a:t>
            </a:r>
          </a:p>
          <a:p>
            <a:pPr marL="266700" lvl="1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tabLst>
                <a:tab pos="628650" algn="l"/>
              </a:tabLst>
            </a:pPr>
            <a:r>
              <a:rPr lang="fr-FR" sz="6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542925" lvl="1" indent="-276225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Oligocène Littoral</a:t>
            </a:r>
          </a:p>
          <a:p>
            <a:pPr marL="542925" lvl="1" indent="-276225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Eocène supérieur Littoral </a:t>
            </a:r>
          </a:p>
          <a:p>
            <a:pPr marL="542925" lvl="1" indent="-276225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buFont typeface="Courier New" panose="02070309020205020404" pitchFamily="49" charset="0"/>
              <a:buChar char="o"/>
              <a:tabLst>
                <a:tab pos="628650" algn="l"/>
              </a:tabLst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UG Eocène inférieur et moyen Littoral</a:t>
            </a:r>
          </a:p>
          <a:p>
            <a:pPr marL="266700" lvl="1" algn="just">
              <a:lnSpc>
                <a:spcPct val="150000"/>
              </a:lnSpc>
              <a:spcBef>
                <a:spcPts val="300"/>
              </a:spcBef>
              <a:buClr>
                <a:srgbClr val="F78F04"/>
              </a:buClr>
              <a:tabLst>
                <a:tab pos="628650" algn="l"/>
              </a:tabLst>
            </a:pPr>
            <a:r>
              <a:rPr lang="fr-FR" sz="6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AF5B0E9-8B5A-0EA2-81BD-FB29090EFAA7}"/>
              </a:ext>
            </a:extLst>
          </p:cNvPr>
          <p:cNvSpPr txBox="1"/>
          <p:nvPr/>
        </p:nvSpPr>
        <p:spPr>
          <a:xfrm>
            <a:off x="4900178" y="4885254"/>
            <a:ext cx="4220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de nouveaux scénarios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étudier les possibilités de réévaluation à la hausse du VMPO</a:t>
            </a:r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FE1BE6BA-998A-2D9D-BCF5-DAA594A01F9E}"/>
              </a:ext>
            </a:extLst>
          </p:cNvPr>
          <p:cNvSpPr/>
          <p:nvPr/>
        </p:nvSpPr>
        <p:spPr>
          <a:xfrm>
            <a:off x="4792166" y="4797152"/>
            <a:ext cx="216024" cy="1460518"/>
          </a:xfrm>
          <a:prstGeom prst="rightBrace">
            <a:avLst>
              <a:gd name="adj1" fmla="val 87699"/>
              <a:gd name="adj2" fmla="val 46032"/>
            </a:avLst>
          </a:prstGeom>
          <a:ln>
            <a:solidFill>
              <a:srgbClr val="3333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F3A013-746A-CAA7-C1C5-963B48CB56A0}"/>
              </a:ext>
            </a:extLst>
          </p:cNvPr>
          <p:cNvSpPr txBox="1"/>
          <p:nvPr/>
        </p:nvSpPr>
        <p:spPr>
          <a:xfrm>
            <a:off x="5484065" y="5812893"/>
            <a:ext cx="306844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900" b="1" dirty="0">
                <a:solidFill>
                  <a:srgbClr val="F78F04"/>
                </a:solidFill>
                <a:sym typeface="Wingdings" panose="05000000000000000000" pitchFamily="2" charset="2"/>
              </a:rPr>
              <a:t> c</a:t>
            </a:r>
            <a:r>
              <a:rPr lang="fr-FR" sz="1900" b="1" dirty="0">
                <a:solidFill>
                  <a:srgbClr val="F78F04"/>
                </a:solidFill>
              </a:rPr>
              <a:t>onsultation en cours des services d’eau</a:t>
            </a:r>
          </a:p>
        </p:txBody>
      </p:sp>
    </p:spTree>
    <p:extLst>
      <p:ext uri="{BB962C8B-B14F-4D97-AF65-F5344CB8AC3E}">
        <p14:creationId xmlns:p14="http://schemas.microsoft.com/office/powerpoint/2010/main" val="8811587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19C7C19-26FE-8665-CA35-D5F933A8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Révision des VMPO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84784"/>
            <a:ext cx="8892808" cy="4816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Décisions suite à la réunion du groupe d’experts hydrogéologues du 20 juin :</a:t>
            </a:r>
          </a:p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évaluer des VMPO supérieurs :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Procéder au calcul des flux entrant et sortant des différentes UG de la Zone Littoral, à l’horizon 2050 et sur la base des VMPO actuels </a:t>
            </a:r>
            <a:r>
              <a:rPr 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(à réaliser par le BRGM)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Comparer ces valeurs de flux à celles calculées à l’issue des nouvelles simulations réalisées pour tester des VMPO supérieurs </a:t>
            </a:r>
            <a:r>
              <a:rPr 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(analyse par le groupe d’experts)</a:t>
            </a:r>
          </a:p>
          <a:p>
            <a:pPr marL="342900" lvl="0" indent="-342900" algn="just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Cas spécifique des UG Eocène Nord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b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esoin de distinction nappe libre/nappe captive </a:t>
            </a:r>
            <a:r>
              <a:rPr lang="fr-FR" sz="1600" i="1" dirty="0">
                <a:solidFill>
                  <a:srgbClr val="333399"/>
                </a:solidFill>
                <a:latin typeface="Trebuchet MS" panose="020B0603020202020204" pitchFamily="34" charset="0"/>
              </a:rPr>
              <a:t>(travail bilatéral SMEGREG-BRGM pour en définir les conditions de réalisation technique)</a:t>
            </a:r>
          </a:p>
          <a:p>
            <a:pPr marL="342900" indent="-342900" algn="just">
              <a:spcBef>
                <a:spcPts val="600"/>
              </a:spcBef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b="1" i="1" dirty="0">
                <a:solidFill>
                  <a:srgbClr val="333399"/>
                </a:solidFill>
                <a:latin typeface="Trebuchet MS" panose="020B0603020202020204" pitchFamily="34" charset="0"/>
              </a:rPr>
              <a:t>A venir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: 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évaluation des VMPO de la Zone Nord </a:t>
            </a:r>
          </a:p>
          <a:p>
            <a:pPr marL="800100" lvl="1" indent="-342900" algn="just">
              <a:spcBef>
                <a:spcPts val="600"/>
              </a:spcBef>
              <a:buClr>
                <a:srgbClr val="F78F04"/>
              </a:buClr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élaboration des scénarios pour les UG Oligocène &amp; Eocène Littoral</a:t>
            </a:r>
          </a:p>
        </p:txBody>
      </p:sp>
    </p:spTree>
    <p:extLst>
      <p:ext uri="{BB962C8B-B14F-4D97-AF65-F5344CB8AC3E}">
        <p14:creationId xmlns:p14="http://schemas.microsoft.com/office/powerpoint/2010/main" val="1350377333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8277</TotalTime>
  <Words>579</Words>
  <Application>Microsoft Office PowerPoint</Application>
  <PresentationFormat>Affichage à l'écran (4:3)</PresentationFormat>
  <Paragraphs>94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Courier New</vt:lpstr>
      <vt:lpstr>Symbol</vt:lpstr>
      <vt:lpstr>Trebuchet MS</vt:lpstr>
      <vt:lpstr>Wingdings</vt:lpstr>
      <vt:lpstr>Office Theme</vt:lpstr>
      <vt:lpstr>Révision du SAGE</vt:lpstr>
      <vt:lpstr>Mise à jour des documents d’élaboration</vt:lpstr>
      <vt:lpstr>Mise à jour des documents d’élaboration</vt:lpstr>
      <vt:lpstr>Mise à jour des documents d’élaboration</vt:lpstr>
      <vt:lpstr>Révision des VMPO</vt:lpstr>
      <vt:lpstr>Révision des VMPO</vt:lpstr>
      <vt:lpstr>Révision des VMPO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396</cp:revision>
  <cp:lastPrinted>2016-10-18T07:35:07Z</cp:lastPrinted>
  <dcterms:created xsi:type="dcterms:W3CDTF">2015-09-15T19:44:09Z</dcterms:created>
  <dcterms:modified xsi:type="dcterms:W3CDTF">2024-09-26T09:33:09Z</dcterms:modified>
</cp:coreProperties>
</file>