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5"/>
  </p:notesMasterIdLst>
  <p:handoutMasterIdLst>
    <p:handoutMasterId r:id="rId6"/>
  </p:handoutMasterIdLst>
  <p:sldIdLst>
    <p:sldId id="451" r:id="rId2"/>
    <p:sldId id="446" r:id="rId3"/>
    <p:sldId id="448" r:id="rId4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7D4"/>
    <a:srgbClr val="FE5000"/>
    <a:srgbClr val="FF96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09" autoAdjust="0"/>
    <p:restoredTop sz="94660"/>
  </p:normalViewPr>
  <p:slideViewPr>
    <p:cSldViewPr>
      <p:cViewPr varScale="1">
        <p:scale>
          <a:sx n="102" d="100"/>
          <a:sy n="102" d="100"/>
        </p:scale>
        <p:origin x="1818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pPr/>
              <a:t>26/09/2024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pPr/>
              <a:t>26/09/2024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2</a:t>
            </a:fld>
            <a:endParaRPr lang="fr-FR" altLang="fr-FR" sz="120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36448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3</a:t>
            </a:fld>
            <a:endParaRPr lang="fr-FR" altLang="fr-FR" sz="120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36448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5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5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5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CLE SAGE Nappes profondes 5 février 2018</a:t>
            </a:r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</p:sldLayoutIdLst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99592" y="1340768"/>
            <a:ext cx="7772400" cy="2304256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fr-FR" sz="3200" dirty="0">
                <a:solidFill>
                  <a:srgbClr val="0077D4"/>
                </a:solidFill>
              </a:rPr>
              <a:t>Installation de la CLE</a:t>
            </a:r>
            <a:br>
              <a:rPr lang="fr-FR" sz="3200" dirty="0">
                <a:solidFill>
                  <a:srgbClr val="0077D4"/>
                </a:solidFill>
              </a:rPr>
            </a:br>
            <a:r>
              <a:rPr lang="fr-FR" sz="3200" dirty="0">
                <a:solidFill>
                  <a:srgbClr val="0077D4"/>
                </a:solidFill>
              </a:rPr>
              <a:t>Election du Président</a:t>
            </a:r>
          </a:p>
        </p:txBody>
      </p:sp>
      <p:sp>
        <p:nvSpPr>
          <p:cNvPr id="5" name="Sous-titre 2"/>
          <p:cNvSpPr>
            <a:spLocks noGrp="1"/>
          </p:cNvSpPr>
          <p:nvPr>
            <p:ph type="subTitle" idx="1"/>
          </p:nvPr>
        </p:nvSpPr>
        <p:spPr>
          <a:xfrm>
            <a:off x="1637892" y="3886200"/>
            <a:ext cx="6400800" cy="784239"/>
          </a:xfrm>
        </p:spPr>
        <p:txBody>
          <a:bodyPr>
            <a:normAutofit lnSpcReduction="10000"/>
          </a:bodyPr>
          <a:lstStyle/>
          <a:p>
            <a:r>
              <a:rPr lang="fr-FR" dirty="0"/>
              <a:t>Commission locale de l'eau</a:t>
            </a:r>
          </a:p>
          <a:p>
            <a:r>
              <a:rPr lang="fr-FR" dirty="0"/>
              <a:t>Réunion du 7 octobre 2024</a:t>
            </a:r>
          </a:p>
        </p:txBody>
      </p:sp>
    </p:spTree>
    <p:extLst>
      <p:ext uri="{BB962C8B-B14F-4D97-AF65-F5344CB8AC3E}">
        <p14:creationId xmlns:p14="http://schemas.microsoft.com/office/powerpoint/2010/main" val="39920779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132209"/>
            <a:ext cx="6624736" cy="1152128"/>
          </a:xfrm>
        </p:spPr>
        <p:txBody>
          <a:bodyPr>
            <a:normAutofit/>
          </a:bodyPr>
          <a:lstStyle/>
          <a:p>
            <a:pPr algn="ctr"/>
            <a:r>
              <a:rPr lang="fr-FR" altLang="fr-FR" sz="2400" b="1" dirty="0">
                <a:solidFill>
                  <a:srgbClr val="0077D4"/>
                </a:solidFill>
              </a:rPr>
              <a:t>Election du Président</a:t>
            </a:r>
            <a:br>
              <a:rPr lang="fr-FR" altLang="fr-FR" sz="2400" b="1" dirty="0">
                <a:solidFill>
                  <a:srgbClr val="0077D4"/>
                </a:solidFill>
              </a:rPr>
            </a:br>
            <a:r>
              <a:rPr lang="fr-FR" altLang="fr-FR" sz="2400" b="1" dirty="0">
                <a:solidFill>
                  <a:srgbClr val="0077D4"/>
                </a:solidFill>
              </a:rPr>
              <a:t>de la CLE SAGE Nappes Profondes</a:t>
            </a:r>
            <a:endParaRPr lang="fr-FR" altLang="fr-FR" sz="2000" b="1" i="1" dirty="0">
              <a:solidFill>
                <a:srgbClr val="0077D4"/>
              </a:solidFill>
            </a:endParaRP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2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467544" y="1446312"/>
            <a:ext cx="8208912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i="0" u="sng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+mj-lt"/>
                <a:ea typeface="Calibri" pitchFamily="34" charset="0"/>
                <a:cs typeface="Arial" pitchFamily="34" charset="0"/>
              </a:rPr>
              <a:t>Rappels des</a:t>
            </a:r>
            <a:r>
              <a:rPr kumimoji="0" lang="fr-FR" sz="2000" i="0" u="sng" strike="noStrike" cap="none" normalizeH="0" dirty="0">
                <a:ln>
                  <a:noFill/>
                </a:ln>
                <a:solidFill>
                  <a:srgbClr val="0070C0"/>
                </a:solidFill>
                <a:effectLst/>
                <a:latin typeface="+mj-lt"/>
                <a:ea typeface="Calibri" pitchFamily="34" charset="0"/>
                <a:cs typeface="Arial" pitchFamily="34" charset="0"/>
              </a:rPr>
              <a:t> règles de fonctionnement</a:t>
            </a:r>
            <a:r>
              <a:rPr kumimoji="0" lang="fr-FR" sz="2000" i="0" u="sng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+mj-lt"/>
                <a:ea typeface="Calibri" pitchFamily="34" charset="0"/>
                <a:cs typeface="Arial" pitchFamily="34" charset="0"/>
              </a:rPr>
              <a:t> (Règles 11 janvier 2016) :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fr-FR" sz="2000" dirty="0">
                <a:solidFill>
                  <a:srgbClr val="0070C0"/>
                </a:solidFill>
                <a:latin typeface="+mj-lt"/>
                <a:ea typeface="Calibri" pitchFamily="34" charset="0"/>
                <a:cs typeface="Arial" pitchFamily="34" charset="0"/>
              </a:rPr>
              <a:t>é</a:t>
            </a:r>
            <a:r>
              <a:rPr kumimoji="0" lang="fr-FR" sz="20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+mj-lt"/>
                <a:ea typeface="Calibri" pitchFamily="34" charset="0"/>
                <a:cs typeface="Arial" pitchFamily="34" charset="0"/>
              </a:rPr>
              <a:t>lection organisée sous la présidence du doyen d'âge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fr-FR" sz="2000" dirty="0">
                <a:solidFill>
                  <a:srgbClr val="0070C0"/>
                </a:solidFill>
                <a:latin typeface="+mj-lt"/>
                <a:ea typeface="Calibri" pitchFamily="34" charset="0"/>
                <a:cs typeface="Arial" pitchFamily="34" charset="0"/>
              </a:rPr>
              <a:t>s</a:t>
            </a:r>
            <a:r>
              <a:rPr kumimoji="0" lang="fr-FR" sz="20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+mj-lt"/>
                <a:ea typeface="Calibri" pitchFamily="34" charset="0"/>
                <a:cs typeface="Arial" pitchFamily="34" charset="0"/>
              </a:rPr>
              <a:t>euls votent les </a:t>
            </a:r>
            <a:r>
              <a:rPr kumimoji="0" lang="fr-FR" sz="20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+mj-lt"/>
                <a:ea typeface="Calibri" pitchFamily="34" charset="0"/>
                <a:cs typeface="Arial" pitchFamily="34" charset="0"/>
              </a:rPr>
              <a:t>membres du collège des représentants des  Collectivités territoriales et des Etablissements publics locaux</a:t>
            </a:r>
            <a:endParaRPr kumimoji="0" lang="fr-FR" sz="2000" b="0" i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  <a:latin typeface="+mj-lt"/>
              <a:ea typeface="Calibri" pitchFamily="34" charset="0"/>
              <a:cs typeface="Arial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fr-FR" sz="2000" dirty="0">
                <a:solidFill>
                  <a:srgbClr val="0070C0"/>
                </a:solidFill>
                <a:latin typeface="+mj-lt"/>
                <a:ea typeface="Calibri" pitchFamily="34" charset="0"/>
                <a:cs typeface="Arial" pitchFamily="34" charset="0"/>
              </a:rPr>
              <a:t>l</a:t>
            </a:r>
            <a:r>
              <a:rPr kumimoji="0" lang="fr-FR" sz="20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+mj-lt"/>
                <a:ea typeface="Calibri" pitchFamily="34" charset="0"/>
                <a:cs typeface="Arial" pitchFamily="34" charset="0"/>
              </a:rPr>
              <a:t>e Président doit appartenir à ce même collège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fr-FR" sz="2000" dirty="0">
                <a:solidFill>
                  <a:srgbClr val="0070C0"/>
                </a:solidFill>
                <a:latin typeface="+mj-lt"/>
                <a:ea typeface="Calibri" pitchFamily="34" charset="0"/>
                <a:cs typeface="Arial" pitchFamily="34" charset="0"/>
              </a:rPr>
              <a:t>l</a:t>
            </a:r>
            <a:r>
              <a:rPr kumimoji="0" lang="fr-FR" sz="20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+mj-lt"/>
                <a:ea typeface="Calibri" pitchFamily="34" charset="0"/>
                <a:cs typeface="Arial" pitchFamily="34" charset="0"/>
              </a:rPr>
              <a:t>e </a:t>
            </a:r>
            <a:r>
              <a:rPr kumimoji="0" lang="fr-FR" sz="20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+mj-lt"/>
                <a:ea typeface="Calibri" pitchFamily="34" charset="0"/>
                <a:cs typeface="Arial" pitchFamily="34" charset="0"/>
              </a:rPr>
              <a:t>scrutin est majoritaire à deux tours</a:t>
            </a:r>
            <a:r>
              <a:rPr kumimoji="0" lang="fr-FR" sz="20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+mj-lt"/>
                <a:ea typeface="Calibri" pitchFamily="34" charset="0"/>
                <a:cs typeface="Arial" pitchFamily="34" charset="0"/>
              </a:rPr>
              <a:t> et peut s’effectuer à bulletin secret si un membre de la commission le demande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fr-FR" sz="2000" dirty="0">
                <a:solidFill>
                  <a:srgbClr val="0070C0"/>
                </a:solidFill>
                <a:latin typeface="+mj-lt"/>
                <a:ea typeface="Calibri" pitchFamily="34" charset="0"/>
                <a:cs typeface="Arial" pitchFamily="34" charset="0"/>
              </a:rPr>
              <a:t>s</a:t>
            </a:r>
            <a:r>
              <a:rPr kumimoji="0" lang="fr-FR" sz="20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+mj-lt"/>
                <a:ea typeface="Calibri" pitchFamily="34" charset="0"/>
                <a:cs typeface="Arial" pitchFamily="34" charset="0"/>
              </a:rPr>
              <a:t>i après deux tours de scrutin aucun candidat n’a obtenu la majorité absolue, un </a:t>
            </a:r>
            <a:r>
              <a:rPr kumimoji="0" lang="fr-FR" sz="20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+mj-lt"/>
                <a:ea typeface="Calibri" pitchFamily="34" charset="0"/>
                <a:cs typeface="Arial" pitchFamily="34" charset="0"/>
              </a:rPr>
              <a:t>troisième tour</a:t>
            </a:r>
            <a:r>
              <a:rPr kumimoji="0" lang="fr-FR" sz="20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+mj-lt"/>
                <a:ea typeface="Calibri" pitchFamily="34" charset="0"/>
                <a:cs typeface="Arial" pitchFamily="34" charset="0"/>
              </a:rPr>
              <a:t> de scrutin est organisé et l’élection se fait à la </a:t>
            </a:r>
            <a:r>
              <a:rPr kumimoji="0" lang="fr-FR" sz="20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+mj-lt"/>
                <a:ea typeface="Calibri" pitchFamily="34" charset="0"/>
                <a:cs typeface="Arial" pitchFamily="34" charset="0"/>
              </a:rPr>
              <a:t>majorité relative</a:t>
            </a:r>
            <a:endParaRPr kumimoji="0" lang="fr-FR" sz="2000" b="0" i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  <a:latin typeface="+mj-lt"/>
              <a:ea typeface="Calibri" pitchFamily="34" charset="0"/>
              <a:cs typeface="Arial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fr-FR" sz="20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+mj-lt"/>
                <a:ea typeface="Calibri" pitchFamily="34" charset="0"/>
                <a:cs typeface="Arial" pitchFamily="34" charset="0"/>
              </a:rPr>
              <a:t>en cas d’égalité, le </a:t>
            </a:r>
            <a:r>
              <a:rPr kumimoji="0" lang="fr-FR" sz="20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+mj-lt"/>
                <a:ea typeface="Calibri" pitchFamily="34" charset="0"/>
                <a:cs typeface="Arial" pitchFamily="34" charset="0"/>
              </a:rPr>
              <a:t>plus âgé</a:t>
            </a:r>
            <a:r>
              <a:rPr kumimoji="0" lang="fr-FR" sz="20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+mj-lt"/>
                <a:ea typeface="Calibri" pitchFamily="34" charset="0"/>
                <a:cs typeface="Arial" pitchFamily="34" charset="0"/>
              </a:rPr>
              <a:t> est déclaré élu.</a:t>
            </a:r>
            <a:r>
              <a:rPr kumimoji="0" lang="fr-FR" sz="20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+mj-lt"/>
                <a:cs typeface="Arial" pitchFamily="34" charset="0"/>
              </a:rPr>
              <a:t> </a:t>
            </a:r>
          </a:p>
          <a:p>
            <a:pPr lvl="1" eaLnBrk="0" fontAlgn="base" hangingPunct="0">
              <a:spcBef>
                <a:spcPts val="1200"/>
              </a:spcBef>
              <a:spcAft>
                <a:spcPct val="0"/>
              </a:spcAft>
            </a:pPr>
            <a:r>
              <a:rPr kumimoji="0" lang="fr-FR" sz="2000" b="0" i="1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+mj-lt"/>
                <a:cs typeface="Arial" pitchFamily="34" charset="0"/>
              </a:rPr>
              <a:t>Remarque : pas de condition de quorum dans le Code de l'environnement ou dans les règles de fonctionnement</a:t>
            </a:r>
          </a:p>
        </p:txBody>
      </p:sp>
    </p:spTree>
    <p:extLst>
      <p:ext uri="{BB962C8B-B14F-4D97-AF65-F5344CB8AC3E}">
        <p14:creationId xmlns:p14="http://schemas.microsoft.com/office/powerpoint/2010/main" val="2600818433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3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132209"/>
            <a:ext cx="6624736" cy="1152128"/>
          </a:xfrm>
        </p:spPr>
        <p:txBody>
          <a:bodyPr>
            <a:normAutofit/>
          </a:bodyPr>
          <a:lstStyle/>
          <a:p>
            <a:pPr algn="ctr"/>
            <a:r>
              <a:rPr lang="fr-FR" altLang="fr-FR" sz="2400" b="1" dirty="0">
                <a:solidFill>
                  <a:srgbClr val="0077D4"/>
                </a:solidFill>
              </a:rPr>
              <a:t>Election du Président</a:t>
            </a:r>
            <a:br>
              <a:rPr lang="fr-FR" altLang="fr-FR" sz="2400" b="1" dirty="0">
                <a:solidFill>
                  <a:srgbClr val="0077D4"/>
                </a:solidFill>
              </a:rPr>
            </a:br>
            <a:r>
              <a:rPr lang="fr-FR" altLang="fr-FR" sz="2400" b="1" dirty="0">
                <a:solidFill>
                  <a:srgbClr val="0077D4"/>
                </a:solidFill>
              </a:rPr>
              <a:t>de la CLE SAGE Nappes Profondes</a:t>
            </a:r>
            <a:endParaRPr lang="fr-FR" altLang="fr-FR" sz="2000" b="1" i="1" dirty="0">
              <a:solidFill>
                <a:srgbClr val="0077D4"/>
              </a:solidFill>
            </a:endParaRPr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251520" y="2060848"/>
            <a:ext cx="8280920" cy="3447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2400" u="sng" dirty="0">
                <a:solidFill>
                  <a:srgbClr val="0070C0"/>
                </a:solidFill>
                <a:latin typeface="+mj-lt"/>
                <a:cs typeface="Arial" pitchFamily="34" charset="0"/>
              </a:rPr>
              <a:t>Déroulement de l'élection :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lang="fr-FR" sz="2400" dirty="0">
                <a:solidFill>
                  <a:srgbClr val="0070C0"/>
                </a:solidFill>
                <a:latin typeface="+mj-lt"/>
                <a:cs typeface="Arial" pitchFamily="34" charset="0"/>
              </a:rPr>
              <a:t>appel à candidature à la présidence ;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lang="fr-FR" sz="2400" dirty="0">
                <a:solidFill>
                  <a:srgbClr val="0070C0"/>
                </a:solidFill>
                <a:latin typeface="+mj-lt"/>
                <a:cs typeface="Arial" pitchFamily="34" charset="0"/>
              </a:rPr>
              <a:t>recueil des procurations des élus absents ;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lang="fr-FR" sz="2400" dirty="0">
                <a:solidFill>
                  <a:srgbClr val="0070C0"/>
                </a:solidFill>
                <a:latin typeface="+mj-lt"/>
                <a:cs typeface="Arial" pitchFamily="34" charset="0"/>
              </a:rPr>
              <a:t>discours des candidats ;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lang="fr-FR" sz="2400" dirty="0">
                <a:solidFill>
                  <a:srgbClr val="0070C0"/>
                </a:solidFill>
                <a:latin typeface="+mj-lt"/>
                <a:cs typeface="Arial" pitchFamily="34" charset="0"/>
              </a:rPr>
              <a:t>ouverture du scrutin (à bulletin secret si demandé) ;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lang="fr-FR" sz="2400" dirty="0">
                <a:solidFill>
                  <a:srgbClr val="0070C0"/>
                </a:solidFill>
                <a:latin typeface="+mj-lt"/>
                <a:cs typeface="Arial" pitchFamily="34" charset="0"/>
              </a:rPr>
              <a:t>proclamation des résultats des 1</a:t>
            </a:r>
            <a:r>
              <a:rPr lang="fr-FR" sz="2400" baseline="30000" dirty="0">
                <a:solidFill>
                  <a:srgbClr val="0070C0"/>
                </a:solidFill>
                <a:latin typeface="+mj-lt"/>
                <a:cs typeface="Arial" pitchFamily="34" charset="0"/>
              </a:rPr>
              <a:t>er</a:t>
            </a:r>
            <a:r>
              <a:rPr lang="fr-FR" sz="2400" dirty="0">
                <a:solidFill>
                  <a:srgbClr val="0070C0"/>
                </a:solidFill>
                <a:latin typeface="+mj-lt"/>
                <a:cs typeface="Arial" pitchFamily="34" charset="0"/>
              </a:rPr>
              <a:t>, 2</a:t>
            </a:r>
            <a:r>
              <a:rPr lang="fr-FR" sz="2400" baseline="30000" dirty="0">
                <a:solidFill>
                  <a:srgbClr val="0070C0"/>
                </a:solidFill>
                <a:latin typeface="+mj-lt"/>
                <a:cs typeface="Arial" pitchFamily="34" charset="0"/>
              </a:rPr>
              <a:t>e</a:t>
            </a:r>
            <a:r>
              <a:rPr lang="fr-FR" sz="2400" dirty="0">
                <a:solidFill>
                  <a:srgbClr val="0070C0"/>
                </a:solidFill>
                <a:latin typeface="+mj-lt"/>
                <a:cs typeface="Arial" pitchFamily="34" charset="0"/>
              </a:rPr>
              <a:t> et 3</a:t>
            </a:r>
            <a:r>
              <a:rPr lang="fr-FR" sz="2400" baseline="30000" dirty="0">
                <a:solidFill>
                  <a:srgbClr val="0070C0"/>
                </a:solidFill>
                <a:latin typeface="+mj-lt"/>
                <a:cs typeface="Arial" pitchFamily="34" charset="0"/>
              </a:rPr>
              <a:t>e</a:t>
            </a:r>
            <a:r>
              <a:rPr lang="fr-FR" sz="2400" dirty="0">
                <a:solidFill>
                  <a:srgbClr val="0070C0"/>
                </a:solidFill>
                <a:latin typeface="+mj-lt"/>
                <a:cs typeface="Arial" pitchFamily="34" charset="0"/>
              </a:rPr>
              <a:t> tours si nécessaires.</a:t>
            </a:r>
          </a:p>
        </p:txBody>
      </p:sp>
    </p:spTree>
    <p:extLst>
      <p:ext uri="{BB962C8B-B14F-4D97-AF65-F5344CB8AC3E}">
        <p14:creationId xmlns:p14="http://schemas.microsoft.com/office/powerpoint/2010/main" val="2412263355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4329</TotalTime>
  <Words>210</Words>
  <Application>Microsoft Office PowerPoint</Application>
  <PresentationFormat>Affichage à l'écran (4:3)</PresentationFormat>
  <Paragraphs>23</Paragraphs>
  <Slides>3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7" baseType="lpstr">
      <vt:lpstr>Arial</vt:lpstr>
      <vt:lpstr>Calibri</vt:lpstr>
      <vt:lpstr>Trebuchet MS</vt:lpstr>
      <vt:lpstr>Office Theme</vt:lpstr>
      <vt:lpstr>Installation de la CLE Election du Président</vt:lpstr>
      <vt:lpstr>Election du Président de la CLE SAGE Nappes Profondes</vt:lpstr>
      <vt:lpstr>Election du Président de la CLE SAGE Nappes Profondes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Bruno de Grissac</cp:lastModifiedBy>
  <cp:revision>258</cp:revision>
  <cp:lastPrinted>2017-10-06T12:34:26Z</cp:lastPrinted>
  <dcterms:created xsi:type="dcterms:W3CDTF">2015-09-15T19:44:09Z</dcterms:created>
  <dcterms:modified xsi:type="dcterms:W3CDTF">2024-09-26T11:19:49Z</dcterms:modified>
</cp:coreProperties>
</file>