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2"/>
  </p:notesMasterIdLst>
  <p:handoutMasterIdLst>
    <p:handoutMasterId r:id="rId13"/>
  </p:handoutMasterIdLst>
  <p:sldIdLst>
    <p:sldId id="564" r:id="rId2"/>
    <p:sldId id="568" r:id="rId3"/>
    <p:sldId id="576" r:id="rId4"/>
    <p:sldId id="572" r:id="rId5"/>
    <p:sldId id="573" r:id="rId6"/>
    <p:sldId id="574" r:id="rId7"/>
    <p:sldId id="575" r:id="rId8"/>
    <p:sldId id="571" r:id="rId9"/>
    <p:sldId id="569" r:id="rId10"/>
    <p:sldId id="570" r:id="rId1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E00"/>
    <a:srgbClr val="A0EA68"/>
    <a:srgbClr val="96F4C1"/>
    <a:srgbClr val="E2632A"/>
    <a:srgbClr val="FBE793"/>
    <a:srgbClr val="FFFF99"/>
    <a:srgbClr val="F78F04"/>
    <a:srgbClr val="333399"/>
    <a:srgbClr val="FF963B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5" d="100"/>
          <a:sy n="105" d="100"/>
        </p:scale>
        <p:origin x="104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26/04/2024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26/04/2024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368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1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845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58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263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573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23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733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11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26/04/2024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100" dirty="0"/>
              <a:t>Actualités urbanisme</a:t>
            </a:r>
            <a:br>
              <a:rPr lang="fr-FR" sz="3100" dirty="0"/>
            </a:br>
            <a:r>
              <a:rPr lang="fr-FR" sz="3100" dirty="0"/>
              <a:t> Les procédures en cours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13 mai 2024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Les SCoT girondins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43853D9-361A-9863-5AC9-562E96B315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454025"/>
              </p:ext>
            </p:extLst>
          </p:nvPr>
        </p:nvGraphicFramePr>
        <p:xfrm>
          <a:off x="132716" y="1415976"/>
          <a:ext cx="4465268" cy="395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004">
                  <a:extLst>
                    <a:ext uri="{9D8B030D-6E8A-4147-A177-3AD203B41FA5}">
                      <a16:colId xmlns:a16="http://schemas.microsoft.com/office/drawing/2014/main" val="39778677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983957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SCoT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Avancement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475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Grand Libournais</a:t>
                      </a:r>
                    </a:p>
                  </a:txBody>
                  <a:tcPr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En révision depuis septembre 2022</a:t>
                      </a:r>
                    </a:p>
                    <a:p>
                      <a:pPr algn="ctr"/>
                      <a:r>
                        <a:rPr lang="fr-FR" sz="1200" dirty="0"/>
                        <a:t> – phase diagnostic</a:t>
                      </a:r>
                    </a:p>
                  </a:txBody>
                  <a:tcPr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13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Haute Gironde Grand Blaye Estuaire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depuis le 04/03/2020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58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Sud-Gironde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depuis le 18/02/2020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19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Bassin d’Arcachon Val de l’Eyre</a:t>
                      </a:r>
                    </a:p>
                  </a:txBody>
                  <a:tcPr anchor="ctr">
                    <a:solidFill>
                      <a:srgbClr val="E263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le 25/01/2024 mais suspendu depuis le 28/03/2024</a:t>
                      </a:r>
                    </a:p>
                  </a:txBody>
                  <a:tcPr anchor="ctr">
                    <a:solidFill>
                      <a:srgbClr val="E263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77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Médoc Atlantique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depuis le 26/10/2023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04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Médoc 2033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Approuvé depuis le 19/11/2021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65728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Aire Métropolitaine Bordelaise</a:t>
                      </a:r>
                    </a:p>
                  </a:txBody>
                  <a:tcPr anchor="ctr">
                    <a:solidFill>
                      <a:srgbClr val="FBE7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En cours de modification – délibération février 2022</a:t>
                      </a:r>
                    </a:p>
                  </a:txBody>
                  <a:tcPr anchor="ctr">
                    <a:solidFill>
                      <a:srgbClr val="FBE7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81725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SCoT Cubzaguais –Nord Gironde</a:t>
                      </a:r>
                    </a:p>
                  </a:txBody>
                  <a:tcPr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En révision depuis juin 2018 </a:t>
                      </a:r>
                    </a:p>
                    <a:p>
                      <a:pPr algn="ctr"/>
                      <a:r>
                        <a:rPr lang="fr-FR" sz="1200" dirty="0"/>
                        <a:t>– phase finale</a:t>
                      </a:r>
                    </a:p>
                  </a:txBody>
                  <a:tcPr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742089"/>
                  </a:ext>
                </a:extLst>
              </a:tr>
            </a:tbl>
          </a:graphicData>
        </a:graphic>
      </p:graphicFrame>
      <p:pic>
        <p:nvPicPr>
          <p:cNvPr id="9" name="Image 8" descr="Une image contenant texte, carte, atlas, diagramme&#10;&#10;Description générée automatiquement">
            <a:extLst>
              <a:ext uri="{FF2B5EF4-FFF2-40B4-BE49-F238E27FC236}">
                <a16:creationId xmlns:a16="http://schemas.microsoft.com/office/drawing/2014/main" id="{1B0A5B67-263C-20C0-3F87-305F8CC349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651" b="23751"/>
          <a:stretch/>
        </p:blipFill>
        <p:spPr>
          <a:xfrm>
            <a:off x="4597984" y="1412776"/>
            <a:ext cx="4439284" cy="494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6170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2D4178C-D5AE-9D4C-ED50-C76D640E118C}"/>
              </a:ext>
            </a:extLst>
          </p:cNvPr>
          <p:cNvCxnSpPr>
            <a:cxnSpLocks/>
          </p:cNvCxnSpPr>
          <p:nvPr/>
        </p:nvCxnSpPr>
        <p:spPr>
          <a:xfrm>
            <a:off x="2967173" y="3170579"/>
            <a:ext cx="0" cy="335476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9" y="1484784"/>
            <a:ext cx="8760988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SCoT arrêté le 25/05/2023 par le CS du SYBARVAL</a:t>
            </a:r>
          </a:p>
          <a:p>
            <a:pPr lvl="2" algn="just">
              <a:spcBef>
                <a:spcPts val="600"/>
              </a:spcBef>
              <a:buClr>
                <a:srgbClr val="F78F04"/>
              </a:buClr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Emission de réserves par le préfet de Gironde le 27/07/2023</a:t>
            </a: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Projet remanié approuvé le 25/01/2024 par le CS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	=&gt;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Suspendu par une décision du préfet le 28/03/2024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3171810"/>
            <a:ext cx="9154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Motifs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91E596-1DF7-87F4-22F5-EB49865500EA}"/>
              </a:ext>
            </a:extLst>
          </p:cNvPr>
          <p:cNvSpPr txBox="1"/>
          <p:nvPr/>
        </p:nvSpPr>
        <p:spPr>
          <a:xfrm>
            <a:off x="3059831" y="3170579"/>
            <a:ext cx="587912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Application de la loi littoral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Prise en compte des risques inondation par les cours d’eau, feux de forêt et recul du trait de côte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Promotion d’une gestion économe de l’espace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Volet environnement :</a:t>
            </a:r>
          </a:p>
          <a:p>
            <a:pPr marL="742950" lvl="1" indent="-285750" algn="just">
              <a:buFontTx/>
              <a:buChar char="-"/>
            </a:pPr>
            <a:r>
              <a:rPr lang="fr-FR" dirty="0">
                <a:solidFill>
                  <a:srgbClr val="333399"/>
                </a:solidFill>
              </a:rPr>
              <a:t>Protection des zones humides</a:t>
            </a:r>
          </a:p>
          <a:p>
            <a:pPr marL="742950" lvl="1" indent="-285750" algn="just">
              <a:buFontTx/>
              <a:buChar char="-"/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Préservation des ressources en eau potable </a:t>
            </a:r>
          </a:p>
          <a:p>
            <a:pPr lvl="1" algn="just"/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(1 seule prescription dans le DOO (23) abordant le sujet renvoyant les PLU au respect du SDAGE Adour Garonne)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EEBFBC07-D336-5C9C-D2A7-998C28A5E9A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517758" y="4491802"/>
            <a:ext cx="21909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Plusieurs insuffisances</a:t>
            </a:r>
          </a:p>
        </p:txBody>
      </p:sp>
    </p:spTree>
    <p:extLst>
      <p:ext uri="{BB962C8B-B14F-4D97-AF65-F5344CB8AC3E}">
        <p14:creationId xmlns:p14="http://schemas.microsoft.com/office/powerpoint/2010/main" val="126634949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438669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Extrait de l’arrêté de suspension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54679B-84F5-40B2-0ED3-E4818A137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361" y="1832367"/>
            <a:ext cx="4999278" cy="462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356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438669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Extrait de l’arrêté de suspension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DF4EB1-4FEB-3AA7-E90A-5B588A8C5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361" y="1832367"/>
            <a:ext cx="4999278" cy="46291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3F0A7A-DD4B-90DA-6CE4-F9E9B078A6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44"/>
          <a:stretch/>
        </p:blipFill>
        <p:spPr>
          <a:xfrm>
            <a:off x="94872" y="2132856"/>
            <a:ext cx="8941624" cy="135553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C2FFF9-7070-4D78-FC95-5F6F0772AAAB}"/>
              </a:ext>
            </a:extLst>
          </p:cNvPr>
          <p:cNvSpPr/>
          <p:nvPr/>
        </p:nvSpPr>
        <p:spPr>
          <a:xfrm>
            <a:off x="5148064" y="3284984"/>
            <a:ext cx="1512168" cy="203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0849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438669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Extrait de l’arrêté de suspension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DF4EB1-4FEB-3AA7-E90A-5B588A8C5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361" y="1824142"/>
            <a:ext cx="4999278" cy="46291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C2FFF9-7070-4D78-FC95-5F6F0772AAAB}"/>
              </a:ext>
            </a:extLst>
          </p:cNvPr>
          <p:cNvSpPr/>
          <p:nvPr/>
        </p:nvSpPr>
        <p:spPr>
          <a:xfrm>
            <a:off x="5148064" y="3284984"/>
            <a:ext cx="1512168" cy="203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C1F0F9-2535-CD23-E69A-F5DA395D1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510100"/>
            <a:ext cx="8881000" cy="67858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5718213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du Bassin d’Arcachon et du Val de l’Eyre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438669"/>
            <a:ext cx="39604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Extrait de l’arrêté de suspension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8DF4EB1-4FEB-3AA7-E90A-5B588A8C5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361" y="1832367"/>
            <a:ext cx="4999278" cy="46291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C2FFF9-7070-4D78-FC95-5F6F0772AAAB}"/>
              </a:ext>
            </a:extLst>
          </p:cNvPr>
          <p:cNvSpPr/>
          <p:nvPr/>
        </p:nvSpPr>
        <p:spPr>
          <a:xfrm>
            <a:off x="5148064" y="3284984"/>
            <a:ext cx="1512168" cy="203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9AFEA9-2450-F012-6DDB-BFE376CFF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518549"/>
            <a:ext cx="8786520" cy="84491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DE4218A-90D2-FE27-EA7F-B3BCE764A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67" y="5429205"/>
            <a:ext cx="8813589" cy="47919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865858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2D4178C-D5AE-9D4C-ED50-C76D640E118C}"/>
              </a:ext>
            </a:extLst>
          </p:cNvPr>
          <p:cNvCxnSpPr>
            <a:cxnSpLocks/>
          </p:cNvCxnSpPr>
          <p:nvPr/>
        </p:nvCxnSpPr>
        <p:spPr>
          <a:xfrm>
            <a:off x="2987824" y="3577665"/>
            <a:ext cx="0" cy="266875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Cas particulier du SCoT de l’Aire Métropolitaine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9" y="1484784"/>
            <a:ext cx="8760988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CS du SYSDAU a acté la décision d’engager la procédure de modification du SCoT de l’aire métropolitaine le 04/02/2022.</a:t>
            </a:r>
          </a:p>
          <a:p>
            <a:pPr marL="34290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première Commission Eaux a eu lieu le 08/04/2024.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	=&gt;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Le SMEGREG a réalisé une présentation : « le risque d’insuffisance d’eau potable, quel avenir pour le territoire de l’aire métropolitaine bordelaise ? ». 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DAC5C50-3A42-FB81-FF63-BA78EDFC8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598" y="4049777"/>
            <a:ext cx="209325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Rappels sur le champ captant des Landes du Médoc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86069C-9611-6B7A-A8C8-A8DC0C86D753}"/>
              </a:ext>
            </a:extLst>
          </p:cNvPr>
          <p:cNvSpPr txBox="1"/>
          <p:nvPr/>
        </p:nvSpPr>
        <p:spPr>
          <a:xfrm>
            <a:off x="3059832" y="3661097"/>
            <a:ext cx="58791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L’opération n’offrira pas de degré de liberté au territoire.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Il s’agit d’une action de réparation du milieu visant uniquement à baisser les volumes prélevés dans l’Eocène centre.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fr-FR" dirty="0">
              <a:solidFill>
                <a:srgbClr val="333399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333399"/>
                </a:solidFill>
              </a:rPr>
              <a:t>Il n’y aura pas de transfert d’autorisation de prélèvement au profit d’autres acteurs.</a:t>
            </a:r>
          </a:p>
        </p:txBody>
      </p:sp>
    </p:spTree>
    <p:extLst>
      <p:ext uri="{BB962C8B-B14F-4D97-AF65-F5344CB8AC3E}">
        <p14:creationId xmlns:p14="http://schemas.microsoft.com/office/powerpoint/2010/main" val="281543608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Les PLUi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 descr="Une image contenant texte, carte, atlas, diagramme&#10;&#10;Description générée automatiquement">
            <a:extLst>
              <a:ext uri="{FF2B5EF4-FFF2-40B4-BE49-F238E27FC236}">
                <a16:creationId xmlns:a16="http://schemas.microsoft.com/office/drawing/2014/main" id="{694133FA-0643-BB34-85C4-FDF6BC4B6A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" b="23751"/>
          <a:stretch/>
        </p:blipFill>
        <p:spPr>
          <a:xfrm>
            <a:off x="4607496" y="1602170"/>
            <a:ext cx="4536504" cy="485116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7579701-F79B-A3BB-BF56-F65A24FCC3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5925"/>
              </p:ext>
            </p:extLst>
          </p:nvPr>
        </p:nvGraphicFramePr>
        <p:xfrm>
          <a:off x="106732" y="1628800"/>
          <a:ext cx="4896544" cy="4477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6756">
                  <a:extLst>
                    <a:ext uri="{9D8B030D-6E8A-4147-A177-3AD203B41FA5}">
                      <a16:colId xmlns:a16="http://schemas.microsoft.com/office/drawing/2014/main" val="15538557"/>
                    </a:ext>
                  </a:extLst>
                </a:gridCol>
                <a:gridCol w="3079788">
                  <a:extLst>
                    <a:ext uri="{9D8B030D-6E8A-4147-A177-3AD203B41FA5}">
                      <a16:colId xmlns:a16="http://schemas.microsoft.com/office/drawing/2014/main" val="3311838286"/>
                    </a:ext>
                  </a:extLst>
                </a:gridCol>
              </a:tblGrid>
              <a:tr h="21522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PLUi</a:t>
                      </a:r>
                      <a:endParaRPr lang="fr-FR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Avancement</a:t>
                      </a:r>
                      <a:endParaRPr lang="fr-FR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8403"/>
                  </a:ext>
                </a:extLst>
              </a:tr>
              <a:tr h="33551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Sud Gironde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Approuvé le 20/12/2022. Entré en vigueur le 23/01/2023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548452"/>
                  </a:ext>
                </a:extLst>
              </a:tr>
              <a:tr h="39978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Val de l'Eyre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A0EA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Arrêté le 04/10/2023. Enquête publique 1er trimestre 2024.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A0EA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59453"/>
                  </a:ext>
                </a:extLst>
              </a:tr>
              <a:tr h="20528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PLUi Bazadais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A0EA6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Arrêté. Enquête publique automne 2023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A0EA6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372059"/>
                  </a:ext>
                </a:extLst>
              </a:tr>
              <a:tr h="22924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Réolais Sud Gironde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Approuvé le 20/10/2022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786568"/>
                  </a:ext>
                </a:extLst>
              </a:tr>
              <a:tr h="24672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Convergence Garonne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Finalisation PADD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986193"/>
                  </a:ext>
                </a:extLst>
              </a:tr>
              <a:tr h="33551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PLUi Latitude Nord Gironde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Diagnostic finalisé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212202"/>
                  </a:ext>
                </a:extLst>
              </a:tr>
              <a:tr h="36113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Bordeaux Métropole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Approuvé - 11ème modification en application depuis le 27/03/2024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031580"/>
                  </a:ext>
                </a:extLst>
              </a:tr>
              <a:tr h="20528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CDC Estuaire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Fin du diagnostic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513518"/>
                  </a:ext>
                </a:extLst>
              </a:tr>
              <a:tr h="17011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Pays Foyen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Approuvé le 28/11/2019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315405"/>
                  </a:ext>
                </a:extLst>
              </a:tr>
              <a:tr h="45200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Grand Saint-Emilionnais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révision - Phase finale. Présentation du projet global prévue au 1er trimestre 2024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164219"/>
                  </a:ext>
                </a:extLst>
              </a:tr>
              <a:tr h="2395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 Créonnais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Approuvé le 21/01/2020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96F4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330515"/>
                  </a:ext>
                </a:extLst>
              </a:tr>
              <a:tr h="33551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PLUih Libournais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Diagnostic finalisé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984800"/>
                  </a:ext>
                </a:extLst>
              </a:tr>
              <a:tr h="25840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PLUih Grand Blayais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rédaction du règlement et des OAP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347611"/>
                  </a:ext>
                </a:extLst>
              </a:tr>
              <a:tr h="39657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>
                          <a:effectLst/>
                        </a:rPr>
                        <a:t>PLUi Castillon Pujols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u="none" strike="noStrike" dirty="0">
                          <a:effectLst/>
                        </a:rPr>
                        <a:t>En élaboration - Fin de diagnostic/début PADD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8" marR="4768" marT="4768" marB="0" anchor="ctr">
                    <a:solidFill>
                      <a:srgbClr val="FABE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637866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BACBF9B5-56DD-A2D1-D1BA-870B601FE799}"/>
              </a:ext>
            </a:extLst>
          </p:cNvPr>
          <p:cNvSpPr txBox="1"/>
          <p:nvPr/>
        </p:nvSpPr>
        <p:spPr>
          <a:xfrm>
            <a:off x="106732" y="6152343"/>
            <a:ext cx="489654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00" i="1" dirty="0"/>
              <a:t>Sous réserve de la mise à jour du calendrier et des pièces sur les sites des SCoT</a:t>
            </a:r>
          </a:p>
        </p:txBody>
      </p:sp>
    </p:spTree>
    <p:extLst>
      <p:ext uri="{BB962C8B-B14F-4D97-AF65-F5344CB8AC3E}">
        <p14:creationId xmlns:p14="http://schemas.microsoft.com/office/powerpoint/2010/main" val="376434791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Conclusion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284" y="1412776"/>
            <a:ext cx="8615431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La question des ressources en eau est de plus en plus centrale dans les esprits des acteurs de l’urbanisme.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Elle est néanmoins encore insuffisamment traduite dans la rédaction des documents.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Le rappel de la nécessité de faire apparaître clairement les ambitions démographiques et économiques des territoires, de les associer à des volumes de prélèvements dans des ressources aux enjeux de gestion spécifique et d’indiquer les moyens à mettre en œuvre pour organiser la fourniture de l’eau dans le futur doit être systématique.</a:t>
            </a:r>
          </a:p>
        </p:txBody>
      </p:sp>
    </p:spTree>
    <p:extLst>
      <p:ext uri="{BB962C8B-B14F-4D97-AF65-F5344CB8AC3E}">
        <p14:creationId xmlns:p14="http://schemas.microsoft.com/office/powerpoint/2010/main" val="197907291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9338</TotalTime>
  <Words>676</Words>
  <Application>Microsoft Office PowerPoint</Application>
  <PresentationFormat>Affichage à l'écran (4:3)</PresentationFormat>
  <Paragraphs>115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Aptos Narrow</vt:lpstr>
      <vt:lpstr>Arial</vt:lpstr>
      <vt:lpstr>Calibri</vt:lpstr>
      <vt:lpstr>Trebuchet MS</vt:lpstr>
      <vt:lpstr>Wingdings</vt:lpstr>
      <vt:lpstr>Office Theme</vt:lpstr>
      <vt:lpstr>Actualités urbanisme  Les procédures en cours</vt:lpstr>
      <vt:lpstr>Les SCoT girondins</vt:lpstr>
      <vt:lpstr>Cas particulier du SCoT du Bassin d’Arcachon et du Val de l’Eyre</vt:lpstr>
      <vt:lpstr>Cas particulier du SCoT du Bassin d’Arcachon et du Val de l’Eyre</vt:lpstr>
      <vt:lpstr>Cas particulier du SCoT du Bassin d’Arcachon et du Val de l’Eyre</vt:lpstr>
      <vt:lpstr>Cas particulier du SCoT du Bassin d’Arcachon et du Val de l’Eyre</vt:lpstr>
      <vt:lpstr>Cas particulier du SCoT du Bassin d’Arcachon et du Val de l’Eyre</vt:lpstr>
      <vt:lpstr>Cas particulier du SCoT de l’Aire Métropolitaine</vt:lpstr>
      <vt:lpstr>Les PLUi</vt:lpstr>
      <vt:lpstr>Conclusion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Alice Vacelet</cp:lastModifiedBy>
  <cp:revision>411</cp:revision>
  <cp:lastPrinted>2016-10-18T07:35:07Z</cp:lastPrinted>
  <dcterms:created xsi:type="dcterms:W3CDTF">2015-09-15T19:44:09Z</dcterms:created>
  <dcterms:modified xsi:type="dcterms:W3CDTF">2024-04-26T16:21:32Z</dcterms:modified>
</cp:coreProperties>
</file>