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1"/>
  </p:notesMasterIdLst>
  <p:handoutMasterIdLst>
    <p:handoutMasterId r:id="rId12"/>
  </p:handoutMasterIdLst>
  <p:sldIdLst>
    <p:sldId id="564" r:id="rId2"/>
    <p:sldId id="568" r:id="rId3"/>
    <p:sldId id="574" r:id="rId4"/>
    <p:sldId id="576" r:id="rId5"/>
    <p:sldId id="577" r:id="rId6"/>
    <p:sldId id="578" r:id="rId7"/>
    <p:sldId id="575" r:id="rId8"/>
    <p:sldId id="579" r:id="rId9"/>
    <p:sldId id="567" r:id="rId10"/>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F78F04"/>
    <a:srgbClr val="FF963B"/>
    <a:srgbClr val="FFFF99"/>
    <a:srgbClr val="0077D4"/>
    <a:srgbClr val="FE5000"/>
    <a:srgbClr val="E1E80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22" autoAdjust="0"/>
    <p:restoredTop sz="94660"/>
  </p:normalViewPr>
  <p:slideViewPr>
    <p:cSldViewPr>
      <p:cViewPr varScale="1">
        <p:scale>
          <a:sx n="102" d="100"/>
          <a:sy n="102" d="100"/>
        </p:scale>
        <p:origin x="1974" y="102"/>
      </p:cViewPr>
      <p:guideLst>
        <p:guide orient="horz" pos="2160"/>
        <p:guide pos="2880"/>
      </p:guideLst>
    </p:cSldViewPr>
  </p:slideViewPr>
  <p:notesTextViewPr>
    <p:cViewPr>
      <p:scale>
        <a:sx n="3" d="2"/>
        <a:sy n="3" d="2"/>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26/04/2024</a:t>
            </a:fld>
            <a:endParaRPr lang="fr-FR" dirty="0"/>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dirty="0"/>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26/04/2024</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1FB029-0AF2-4823-A9ED-717817EB4A3C}" type="slidenum">
              <a:rPr lang="fr-FR" smtClean="0"/>
              <a:t>1</a:t>
            </a:fld>
            <a:endParaRPr lang="fr-FR" dirty="0"/>
          </a:p>
        </p:txBody>
      </p:sp>
    </p:spTree>
    <p:extLst>
      <p:ext uri="{BB962C8B-B14F-4D97-AF65-F5344CB8AC3E}">
        <p14:creationId xmlns:p14="http://schemas.microsoft.com/office/powerpoint/2010/main" val="1760556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2</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811368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3</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045538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4</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900719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5</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96292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6</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703039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7</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132802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8</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114706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9</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6889398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userDrawn="1"/>
        </p:nvPicPr>
        <p:blipFill rotWithShape="1">
          <a:blip r:embed="rId2" cstate="screen">
            <a:extLst>
              <a:ext uri="{28A0092B-C50C-407E-A947-70E740481C1C}">
                <a14:useLocalDpi xmlns:a14="http://schemas.microsoft.com/office/drawing/2010/main" val="0"/>
              </a:ext>
            </a:extLst>
          </a:blip>
          <a:srcRect t="-1" b="-1"/>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26/04/2024</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498601"/>
            <a:ext cx="8352928" cy="2101850"/>
          </a:xfrm>
        </p:spPr>
        <p:txBody>
          <a:bodyPr>
            <a:normAutofit/>
          </a:bodyPr>
          <a:lstStyle/>
          <a:p>
            <a:r>
              <a:rPr lang="fr-FR" sz="3100" dirty="0"/>
              <a:t>Projet de décret relatif aux SAGE</a:t>
            </a:r>
            <a:endParaRPr lang="fr-FR" sz="3300" dirty="0"/>
          </a:p>
        </p:txBody>
      </p:sp>
      <p:sp>
        <p:nvSpPr>
          <p:cNvPr id="3" name="Sous-titre 2"/>
          <p:cNvSpPr>
            <a:spLocks noGrp="1"/>
          </p:cNvSpPr>
          <p:nvPr>
            <p:ph type="subTitle" idx="1"/>
          </p:nvPr>
        </p:nvSpPr>
        <p:spPr/>
        <p:txBody>
          <a:bodyPr>
            <a:normAutofit lnSpcReduction="10000"/>
          </a:bodyPr>
          <a:lstStyle/>
          <a:p>
            <a:r>
              <a:rPr lang="fr-FR" dirty="0"/>
              <a:t>Commission locale de l'eau</a:t>
            </a:r>
          </a:p>
          <a:p>
            <a:r>
              <a:rPr lang="fr-FR" dirty="0"/>
              <a:t>Réunion du 13 mai 2024</a:t>
            </a:r>
          </a:p>
        </p:txBody>
      </p:sp>
    </p:spTree>
    <p:extLst>
      <p:ext uri="{BB962C8B-B14F-4D97-AF65-F5344CB8AC3E}">
        <p14:creationId xmlns:p14="http://schemas.microsoft.com/office/powerpoint/2010/main" val="1128280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a:xfrm>
            <a:off x="2195736" y="260648"/>
            <a:ext cx="6624736" cy="1152128"/>
          </a:xfrm>
        </p:spPr>
        <p:txBody>
          <a:bodyPr>
            <a:normAutofit fontScale="90000"/>
          </a:bodyPr>
          <a:lstStyle/>
          <a:p>
            <a:pPr algn="ctr"/>
            <a:r>
              <a:rPr lang="fr-FR" altLang="fr-FR" sz="2800" b="1" i="1" dirty="0">
                <a:solidFill>
                  <a:srgbClr val="333399"/>
                </a:solidFill>
              </a:rPr>
              <a:t>Objet du décret</a:t>
            </a:r>
            <a:br>
              <a:rPr lang="fr-FR" altLang="fr-FR" sz="2800" b="1" i="1" dirty="0">
                <a:solidFill>
                  <a:srgbClr val="333399"/>
                </a:solidFill>
              </a:rPr>
            </a:br>
            <a:r>
              <a:rPr lang="fr-FR" altLang="fr-FR" sz="2800" b="1" i="1" dirty="0">
                <a:solidFill>
                  <a:srgbClr val="333399"/>
                </a:solidFill>
              </a:rPr>
              <a:t>(consultation du 28 mars au </a:t>
            </a:r>
            <a:r>
              <a:rPr lang="fr-FR" altLang="fr-FR" sz="2800" b="1" i="1">
                <a:solidFill>
                  <a:srgbClr val="333399"/>
                </a:solidFill>
              </a:rPr>
              <a:t>21 avril 2024)</a:t>
            </a:r>
            <a:endParaRPr lang="fr-FR" altLang="fr-FR" sz="2400" b="1" i="1" dirty="0">
              <a:solidFill>
                <a:srgbClr val="333399"/>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05041" y="1556792"/>
            <a:ext cx="8640959"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800" dirty="0">
                <a:solidFill>
                  <a:srgbClr val="333399"/>
                </a:solidFill>
                <a:latin typeface="Trebuchet MS" panose="020B0603020202020204" pitchFamily="34" charset="0"/>
              </a:rPr>
              <a:t>Faciliter les procédures d'élaboration et de révision des SAGE, faciliter le fonctionnement des CLE</a:t>
            </a:r>
          </a:p>
          <a:p>
            <a:pPr algn="r">
              <a:spcBef>
                <a:spcPts val="600"/>
              </a:spcBef>
              <a:spcAft>
                <a:spcPts val="0"/>
              </a:spcAft>
              <a:buClr>
                <a:srgbClr val="F78F04"/>
              </a:buClr>
            </a:pPr>
            <a:r>
              <a:rPr lang="fr-FR" sz="2800" b="1" dirty="0">
                <a:solidFill>
                  <a:schemeClr val="accent6">
                    <a:lumMod val="75000"/>
                  </a:schemeClr>
                </a:solidFill>
                <a:latin typeface="Trebuchet MS" panose="020B0603020202020204" pitchFamily="34" charset="0"/>
              </a:rPr>
              <a:t>=&gt;</a:t>
            </a:r>
            <a:r>
              <a:rPr lang="fr-FR" sz="2800" dirty="0">
                <a:solidFill>
                  <a:srgbClr val="333399"/>
                </a:solidFill>
                <a:latin typeface="Trebuchet MS" panose="020B0603020202020204" pitchFamily="34" charset="0"/>
              </a:rPr>
              <a:t> modification du code de l'environnement</a:t>
            </a:r>
          </a:p>
          <a:p>
            <a:pPr marL="342900" indent="-342900">
              <a:spcBef>
                <a:spcPts val="600"/>
              </a:spcBef>
              <a:spcAft>
                <a:spcPts val="0"/>
              </a:spcAft>
              <a:buClr>
                <a:srgbClr val="F78F04"/>
              </a:buClr>
              <a:buFont typeface="Arial" panose="020B0604020202020204" pitchFamily="34" charset="0"/>
              <a:buChar char="•"/>
            </a:pPr>
            <a:endParaRPr lang="fr-FR" sz="2800" dirty="0">
              <a:solidFill>
                <a:srgbClr val="333399"/>
              </a:solidFill>
              <a:latin typeface="Trebuchet MS" panose="020B0603020202020204" pitchFamily="34" charset="0"/>
            </a:endParaRPr>
          </a:p>
          <a:p>
            <a:pPr marL="342900" indent="-342900">
              <a:spcBef>
                <a:spcPts val="600"/>
              </a:spcBef>
              <a:spcAft>
                <a:spcPts val="0"/>
              </a:spcAft>
              <a:buClr>
                <a:srgbClr val="F78F04"/>
              </a:buClr>
              <a:buFont typeface="Arial" panose="020B0604020202020204" pitchFamily="34" charset="0"/>
              <a:buChar char="•"/>
            </a:pPr>
            <a:r>
              <a:rPr lang="fr-FR" sz="2800" dirty="0">
                <a:solidFill>
                  <a:srgbClr val="333399"/>
                </a:solidFill>
                <a:latin typeface="Trebuchet MS" panose="020B0603020202020204" pitchFamily="34" charset="0"/>
              </a:rPr>
              <a:t>Garantir l'opérationnalité des schémas en améliorant l'intégration des SAGE dans les outils d'aménagement du territoire</a:t>
            </a:r>
          </a:p>
          <a:p>
            <a:pPr algn="r">
              <a:spcBef>
                <a:spcPts val="600"/>
              </a:spcBef>
              <a:spcAft>
                <a:spcPts val="0"/>
              </a:spcAft>
              <a:buClr>
                <a:srgbClr val="F78F04"/>
              </a:buClr>
            </a:pPr>
            <a:r>
              <a:rPr lang="fr-FR" sz="2800" b="1" dirty="0">
                <a:solidFill>
                  <a:schemeClr val="accent6">
                    <a:lumMod val="75000"/>
                  </a:schemeClr>
                </a:solidFill>
                <a:latin typeface="Trebuchet MS" panose="020B0603020202020204" pitchFamily="34" charset="0"/>
              </a:rPr>
              <a:t>=&gt;</a:t>
            </a:r>
            <a:r>
              <a:rPr lang="fr-FR" sz="2800" dirty="0">
                <a:solidFill>
                  <a:srgbClr val="333399"/>
                </a:solidFill>
                <a:latin typeface="Trebuchet MS" panose="020B0603020202020204" pitchFamily="34" charset="0"/>
              </a:rPr>
              <a:t> modification du code de l'urbanisme</a:t>
            </a:r>
          </a:p>
        </p:txBody>
      </p:sp>
    </p:spTree>
    <p:extLst>
      <p:ext uri="{BB962C8B-B14F-4D97-AF65-F5344CB8AC3E}">
        <p14:creationId xmlns:p14="http://schemas.microsoft.com/office/powerpoint/2010/main" val="157096170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a:xfrm>
            <a:off x="2195736" y="260648"/>
            <a:ext cx="6624736" cy="1152128"/>
          </a:xfrm>
        </p:spPr>
        <p:txBody>
          <a:bodyPr>
            <a:normAutofit fontScale="90000"/>
          </a:bodyPr>
          <a:lstStyle/>
          <a:p>
            <a:pPr algn="ctr"/>
            <a:r>
              <a:rPr lang="fr-FR" sz="2800" b="1" i="1" dirty="0">
                <a:solidFill>
                  <a:srgbClr val="333399"/>
                </a:solidFill>
              </a:rPr>
              <a:t>Procédures d'élaboration et de révision des SAGE, fonctionnement des CLE</a:t>
            </a:r>
            <a:endParaRPr lang="fr-FR" altLang="fr-FR" sz="2800" b="1" i="1" dirty="0">
              <a:solidFill>
                <a:srgbClr val="333399"/>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a:t>
            </a:fld>
            <a:endParaRPr lang="fr-FR" dirty="0">
              <a:solidFill>
                <a:srgbClr val="E1E805"/>
              </a:solidFill>
            </a:endParaRPr>
          </a:p>
        </p:txBody>
      </p:sp>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51520" y="1556792"/>
            <a:ext cx="8640959"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faciliter la vie interne de la CLE (faire coïncider le mandat de la CLE avec celui des élus locaux, réunir la CLE en format dématérialisé, permettre qu’un membre reçoive plusieurs mandats…)</a:t>
            </a:r>
          </a:p>
          <a:p>
            <a:pPr marL="342900" indent="-342900">
              <a:spcBef>
                <a:spcPts val="12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clarifier les dispositions relatives aux procédures d’élaboration, de modification et de révision</a:t>
            </a:r>
          </a:p>
          <a:p>
            <a:pPr marL="342900" indent="-342900">
              <a:spcBef>
                <a:spcPts val="12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créer une procédure de révision partielle pour les cas où l’économie générale du SAGE n’est pas remise en cause</a:t>
            </a:r>
          </a:p>
          <a:p>
            <a:pPr marL="342900" indent="-342900">
              <a:spcBef>
                <a:spcPts val="12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prévoir au sein du PAGD (</a:t>
            </a:r>
            <a:r>
              <a:rPr lang="fr-FR" sz="2000" dirty="0">
                <a:solidFill>
                  <a:srgbClr val="333399"/>
                </a:solidFill>
                <a:latin typeface="Trebuchet MS" panose="020B0603020202020204" pitchFamily="34" charset="0"/>
              </a:rPr>
              <a:t>plan d'aménagement et de gestion durable de la ressource en eau</a:t>
            </a:r>
            <a:r>
              <a:rPr lang="fr-FR" sz="2400" dirty="0">
                <a:solidFill>
                  <a:srgbClr val="333399"/>
                </a:solidFill>
                <a:latin typeface="Trebuchet MS" panose="020B0603020202020204" pitchFamily="34" charset="0"/>
              </a:rPr>
              <a:t>) des trajectoires de prélèvements d’eau</a:t>
            </a:r>
          </a:p>
        </p:txBody>
      </p:sp>
    </p:spTree>
    <p:extLst>
      <p:ext uri="{BB962C8B-B14F-4D97-AF65-F5344CB8AC3E}">
        <p14:creationId xmlns:p14="http://schemas.microsoft.com/office/powerpoint/2010/main" val="341003972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51520" y="1437861"/>
            <a:ext cx="8640959"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La commission locale de l’eau désigne parmi ses membres un ou plusieurs vice-présidents dont au moins un appartenant au collège des collectivités territoriales</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Deux mandats.</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Remboursement des frais de déplacement et de séjour du président, des vice-présidents ou le cas échéant de leur représentant, à la charge de l’établissement public territorial de bassin</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Absence répétée d'un membre -&gt; saisine instance de désignation / 3 mois pour confirmer ou nouvelle désignation / préfet peut désigner lui-même</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Absence répétée définie dans règle de fonctionnement</a:t>
            </a:r>
          </a:p>
        </p:txBody>
      </p:sp>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p:txBody>
          <a:bodyPr>
            <a:normAutofit fontScale="90000"/>
          </a:bodyPr>
          <a:lstStyle/>
          <a:p>
            <a:pPr algn="ctr"/>
            <a:r>
              <a:rPr lang="fr-FR" sz="2800" b="1" i="1" dirty="0">
                <a:solidFill>
                  <a:srgbClr val="333399"/>
                </a:solidFill>
              </a:rPr>
              <a:t>Procédures d'élaboration et de révision des SAGE, fonctionnement des CLE</a:t>
            </a:r>
            <a:endParaRPr lang="fr-FR" altLang="fr-FR" sz="2800" b="1" i="1" dirty="0">
              <a:solidFill>
                <a:srgbClr val="333399"/>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Tree>
    <p:extLst>
      <p:ext uri="{BB962C8B-B14F-4D97-AF65-F5344CB8AC3E}">
        <p14:creationId xmlns:p14="http://schemas.microsoft.com/office/powerpoint/2010/main" val="297975696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51520" y="1419007"/>
            <a:ext cx="8640959"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Délibération possible par visioconférence ou par l'échange des écrits dans les conditions prévues par la réglementation</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Les membres prenant part aux débats au moyen d'une visioconférence sont considérés comme des membres présents</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Le schéma peut être modifié, à tout moment, pour : </a:t>
            </a:r>
          </a:p>
          <a:p>
            <a:pPr marL="800100" lvl="1" indent="-342900">
              <a:spcBef>
                <a:spcPts val="6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rPr>
              <a:t>mise en compatibilité à un document de rang supérieur (délai de 3 ans pour SDAGE)</a:t>
            </a:r>
          </a:p>
          <a:p>
            <a:pPr marL="800100" lvl="1" indent="-342900">
              <a:spcBef>
                <a:spcPts val="6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rPr>
              <a:t>correction d'erreurs matérielles</a:t>
            </a:r>
          </a:p>
          <a:p>
            <a:pPr marL="800100" lvl="1" indent="-342900">
              <a:spcBef>
                <a:spcPts val="6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rPr>
              <a:t>ajustement des documents du schéma si pas de conséquences pour les tiers et économie générale inchangée </a:t>
            </a:r>
          </a:p>
          <a:p>
            <a:pPr marL="342900" indent="-342900">
              <a:spcBef>
                <a:spcPts val="600"/>
              </a:spcBef>
              <a:spcAft>
                <a:spcPts val="0"/>
              </a:spcAft>
              <a:buClr>
                <a:srgbClr val="F78F04"/>
              </a:buClr>
              <a:buFont typeface="Arial" panose="020B0604020202020204" pitchFamily="34" charset="0"/>
              <a:buChar char="•"/>
            </a:pPr>
            <a:endParaRPr lang="fr-FR" sz="2400" dirty="0">
              <a:solidFill>
                <a:srgbClr val="333399"/>
              </a:solidFill>
              <a:latin typeface="Trebuchet MS" panose="020B0603020202020204" pitchFamily="34" charset="0"/>
            </a:endParaRPr>
          </a:p>
        </p:txBody>
      </p:sp>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p:txBody>
          <a:bodyPr>
            <a:normAutofit fontScale="90000"/>
          </a:bodyPr>
          <a:lstStyle/>
          <a:p>
            <a:pPr algn="ctr"/>
            <a:r>
              <a:rPr lang="fr-FR" sz="2800" b="1" i="1" dirty="0">
                <a:solidFill>
                  <a:srgbClr val="333399"/>
                </a:solidFill>
              </a:rPr>
              <a:t>Procédures d'élaboration et de révision des SAGE, fonctionnement des CLE</a:t>
            </a:r>
            <a:endParaRPr lang="fr-FR" altLang="fr-FR" sz="2800" b="1" i="1" dirty="0">
              <a:solidFill>
                <a:srgbClr val="333399"/>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spTree>
    <p:extLst>
      <p:ext uri="{BB962C8B-B14F-4D97-AF65-F5344CB8AC3E}">
        <p14:creationId xmlns:p14="http://schemas.microsoft.com/office/powerpoint/2010/main" val="304807382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p:txBody>
          <a:bodyPr>
            <a:normAutofit fontScale="90000"/>
          </a:bodyPr>
          <a:lstStyle/>
          <a:p>
            <a:pPr algn="ctr"/>
            <a:r>
              <a:rPr lang="fr-FR" sz="2800" b="1" i="1" dirty="0">
                <a:solidFill>
                  <a:srgbClr val="333399"/>
                </a:solidFill>
              </a:rPr>
              <a:t>Procédures d'élaboration et de révision des SAGE, fonctionnement des CLE</a:t>
            </a:r>
            <a:endParaRPr lang="fr-FR" altLang="fr-FR" sz="2800" b="1" i="1" dirty="0">
              <a:solidFill>
                <a:srgbClr val="333399"/>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6</a:t>
            </a:fld>
            <a:endParaRPr lang="fr-FR" dirty="0">
              <a:solidFill>
                <a:srgbClr val="E1E805"/>
              </a:solidFill>
            </a:endParaRPr>
          </a:p>
        </p:txBody>
      </p:sp>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51520" y="1556792"/>
            <a:ext cx="8640959" cy="290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Révision totale (</a:t>
            </a:r>
            <a:r>
              <a:rPr lang="fr-FR" sz="2000" dirty="0">
                <a:solidFill>
                  <a:srgbClr val="333399"/>
                </a:solidFill>
                <a:latin typeface="Trebuchet MS" panose="020B0603020202020204" pitchFamily="34" charset="0"/>
              </a:rPr>
              <a:t>si économie générale modifiée)</a:t>
            </a:r>
            <a:r>
              <a:rPr lang="fr-FR" sz="2400" dirty="0">
                <a:solidFill>
                  <a:srgbClr val="333399"/>
                </a:solidFill>
                <a:latin typeface="Trebuchet MS" panose="020B0603020202020204" pitchFamily="34" charset="0"/>
              </a:rPr>
              <a:t> ou partielle</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Révision à intervalle précisée dans arrêté de périmètre ou à  défaut, la CLE délibère tous les six ans sur l’opportunité de procéder à une révision totale du schéma</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Au moins tous les douze ans la CLE met à jour l’état des lieux </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Description procédures de révision totale ou partielle</a:t>
            </a:r>
          </a:p>
        </p:txBody>
      </p:sp>
    </p:spTree>
    <p:extLst>
      <p:ext uri="{BB962C8B-B14F-4D97-AF65-F5344CB8AC3E}">
        <p14:creationId xmlns:p14="http://schemas.microsoft.com/office/powerpoint/2010/main" val="91012415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a:xfrm>
            <a:off x="2195736" y="260648"/>
            <a:ext cx="6624736" cy="1152128"/>
          </a:xfrm>
        </p:spPr>
        <p:txBody>
          <a:bodyPr>
            <a:normAutofit/>
          </a:bodyPr>
          <a:lstStyle/>
          <a:p>
            <a:pPr algn="ctr"/>
            <a:r>
              <a:rPr lang="fr-FR" sz="2800" b="1" i="1" dirty="0">
                <a:solidFill>
                  <a:srgbClr val="333399"/>
                </a:solidFill>
              </a:rPr>
              <a:t>Intégration des SAGE dans les outils d'aménagement du territoire</a:t>
            </a:r>
            <a:endParaRPr lang="fr-FR" altLang="fr-FR" sz="2800" b="1" i="1" dirty="0">
              <a:solidFill>
                <a:srgbClr val="333399"/>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7</a:t>
            </a:fld>
            <a:endParaRPr lang="fr-FR" dirty="0">
              <a:solidFill>
                <a:srgbClr val="E1E805"/>
              </a:solidFill>
            </a:endParaRPr>
          </a:p>
        </p:txBody>
      </p:sp>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51520" y="1556792"/>
            <a:ext cx="8640959"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intégrer à la CLE un représentant des établissements publics chargés des schémas de cohérence territoriale (SCoT)</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ajouter les SAGE au porter-à-connaissance de l’autorité chargée d’élaborer ou réviser un document d’urbanisme</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traduire dans un nouveau document du PAGD les règles et dispositions du SAGE applicables en matière d’urbanisme (SCoT et PLU(i)) et d’ajouter ce document aux annexes des plans locaux d’urbanisme (PLUi) ;</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intégrer les cartographies des zones humides issues des SAGE dans les SCoT ainsi que les règles d’interdiction de destruction de ces zones dans les règlements des PLUi.</a:t>
            </a:r>
          </a:p>
        </p:txBody>
      </p:sp>
    </p:spTree>
    <p:extLst>
      <p:ext uri="{BB962C8B-B14F-4D97-AF65-F5344CB8AC3E}">
        <p14:creationId xmlns:p14="http://schemas.microsoft.com/office/powerpoint/2010/main" val="22310944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p:txBody>
          <a:bodyPr>
            <a:normAutofit/>
          </a:bodyPr>
          <a:lstStyle/>
          <a:p>
            <a:pPr algn="ctr"/>
            <a:r>
              <a:rPr lang="fr-FR" sz="2800" b="1" i="1" dirty="0">
                <a:solidFill>
                  <a:srgbClr val="333399"/>
                </a:solidFill>
              </a:rPr>
              <a:t>Intégration des SAGE dans les outils d'aménagement du territoire</a:t>
            </a:r>
            <a:endParaRPr lang="fr-FR" altLang="fr-FR" sz="2800" b="1" i="1" dirty="0">
              <a:solidFill>
                <a:srgbClr val="333399"/>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8</a:t>
            </a:fld>
            <a:endParaRPr lang="fr-FR" dirty="0">
              <a:solidFill>
                <a:srgbClr val="E1E805"/>
              </a:solidFill>
            </a:endParaRPr>
          </a:p>
        </p:txBody>
      </p:sp>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51520" y="1556792"/>
            <a:ext cx="8640959" cy="312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Le PAGD comporte… un document précisant les règles et dispositions issues du schéma d’aménagement et de gestion des eaux ayant vocation à figurer dans les schémas de cohérence territoriale et les plans locaux d’urbanisme</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Figurent également en annexe au plan local d'urbanisme, s'il y a lieu, les éléments suivants… les règles et dispositions des SAGE prévues au 6° de l’article R.212-46 du code de l’environnement.</a:t>
            </a:r>
          </a:p>
        </p:txBody>
      </p:sp>
    </p:spTree>
    <p:extLst>
      <p:ext uri="{BB962C8B-B14F-4D97-AF65-F5344CB8AC3E}">
        <p14:creationId xmlns:p14="http://schemas.microsoft.com/office/powerpoint/2010/main" val="313686345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5">
            <a:extLst>
              <a:ext uri="{FF2B5EF4-FFF2-40B4-BE49-F238E27FC236}">
                <a16:creationId xmlns:a16="http://schemas.microsoft.com/office/drawing/2014/main" id="{2E0556CD-8A58-47E1-BF45-E21833FAF0D0}"/>
              </a:ext>
            </a:extLst>
          </p:cNvPr>
          <p:cNvSpPr txBox="1">
            <a:spLocks noChangeArrowheads="1"/>
          </p:cNvSpPr>
          <p:nvPr/>
        </p:nvSpPr>
        <p:spPr bwMode="auto">
          <a:xfrm>
            <a:off x="251520" y="1844824"/>
            <a:ext cx="8640959"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800" dirty="0">
                <a:solidFill>
                  <a:srgbClr val="333399"/>
                </a:solidFill>
                <a:latin typeface="Trebuchet MS" panose="020B0603020202020204" pitchFamily="34" charset="0"/>
              </a:rPr>
              <a:t>L’autorité chargée de mener les procédures SAGE ou document d'urbanisme) peut décider de faire application des dispositions présent décret, dès lors :</a:t>
            </a:r>
          </a:p>
          <a:p>
            <a:pPr marL="800100" lvl="1" indent="-342900">
              <a:spcBef>
                <a:spcPts val="1200"/>
              </a:spcBef>
              <a:buClr>
                <a:srgbClr val="F78F04"/>
              </a:buClr>
              <a:buFont typeface="Wingdings" panose="05000000000000000000" pitchFamily="2" charset="2"/>
              <a:buChar char="ü"/>
            </a:pPr>
            <a:r>
              <a:rPr lang="fr-FR" sz="2800" dirty="0">
                <a:solidFill>
                  <a:srgbClr val="333399"/>
                </a:solidFill>
                <a:latin typeface="Trebuchet MS" panose="020B0603020202020204" pitchFamily="34" charset="0"/>
              </a:rPr>
              <a:t>pour les SAGE que l’enquête publique ou la consultation du public, n’ont pas été lancées</a:t>
            </a:r>
          </a:p>
          <a:p>
            <a:pPr marL="800100" lvl="1" indent="-342900">
              <a:spcBef>
                <a:spcPts val="1200"/>
              </a:spcBef>
              <a:buClr>
                <a:srgbClr val="F78F04"/>
              </a:buClr>
              <a:buFont typeface="Wingdings" panose="05000000000000000000" pitchFamily="2" charset="2"/>
              <a:buChar char="ü"/>
            </a:pPr>
            <a:r>
              <a:rPr lang="fr-FR" sz="2800" dirty="0">
                <a:solidFill>
                  <a:srgbClr val="333399"/>
                </a:solidFill>
                <a:latin typeface="Trebuchet MS" panose="020B0603020202020204" pitchFamily="34" charset="0"/>
              </a:rPr>
              <a:t>pour les documents d'urbanisme, que leurs projets n’ont pas été arrêtés </a:t>
            </a:r>
          </a:p>
        </p:txBody>
      </p:sp>
      <p:sp>
        <p:nvSpPr>
          <p:cNvPr id="6148" name="Rectangle 2"/>
          <p:cNvSpPr>
            <a:spLocks noGrp="1" noChangeArrowheads="1"/>
          </p:cNvSpPr>
          <p:nvPr>
            <p:ph type="title"/>
          </p:nvPr>
        </p:nvSpPr>
        <p:spPr/>
        <p:txBody>
          <a:bodyPr>
            <a:normAutofit/>
          </a:bodyPr>
          <a:lstStyle/>
          <a:p>
            <a:pPr algn="ctr"/>
            <a:r>
              <a:rPr lang="fr-FR" altLang="fr-FR" sz="2800" b="1" dirty="0">
                <a:solidFill>
                  <a:srgbClr val="333399"/>
                </a:solidFill>
              </a:rPr>
              <a:t>Qui des SAGE et quid des doc d'urbanisme en cours de révision ?</a:t>
            </a:r>
            <a:endParaRPr lang="fr-FR" altLang="fr-FR" sz="2400" b="1" i="1" dirty="0">
              <a:solidFill>
                <a:srgbClr val="333399"/>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9</a:t>
            </a:fld>
            <a:endParaRPr lang="fr-FR" dirty="0">
              <a:solidFill>
                <a:srgbClr val="E1E805"/>
              </a:solidFill>
            </a:endParaRPr>
          </a:p>
        </p:txBody>
      </p:sp>
    </p:spTree>
    <p:extLst>
      <p:ext uri="{BB962C8B-B14F-4D97-AF65-F5344CB8AC3E}">
        <p14:creationId xmlns:p14="http://schemas.microsoft.com/office/powerpoint/2010/main" val="2669729892"/>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8314</TotalTime>
  <Words>701</Words>
  <Application>Microsoft Office PowerPoint</Application>
  <PresentationFormat>Affichage à l'écran (4:3)</PresentationFormat>
  <Paragraphs>61</Paragraphs>
  <Slides>9</Slides>
  <Notes>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9</vt:i4>
      </vt:variant>
    </vt:vector>
  </HeadingPairs>
  <TitlesOfParts>
    <vt:vector size="14" baseType="lpstr">
      <vt:lpstr>Arial</vt:lpstr>
      <vt:lpstr>Calibri</vt:lpstr>
      <vt:lpstr>Trebuchet MS</vt:lpstr>
      <vt:lpstr>Wingdings</vt:lpstr>
      <vt:lpstr>Office Theme</vt:lpstr>
      <vt:lpstr>Projet de décret relatif aux SAGE</vt:lpstr>
      <vt:lpstr>Objet du décret (consultation du 28 mars au 21 avril 2024)</vt:lpstr>
      <vt:lpstr>Procédures d'élaboration et de révision des SAGE, fonctionnement des CLE</vt:lpstr>
      <vt:lpstr>Procédures d'élaboration et de révision des SAGE, fonctionnement des CLE</vt:lpstr>
      <vt:lpstr>Procédures d'élaboration et de révision des SAGE, fonctionnement des CLE</vt:lpstr>
      <vt:lpstr>Procédures d'élaboration et de révision des SAGE, fonctionnement des CLE</vt:lpstr>
      <vt:lpstr>Intégration des SAGE dans les outils d'aménagement du territoire</vt:lpstr>
      <vt:lpstr>Intégration des SAGE dans les outils d'aménagement du territoire</vt:lpstr>
      <vt:lpstr>Qui des SAGE et quid des doc d'urbanisme en cours de révision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390</cp:revision>
  <cp:lastPrinted>2016-10-18T07:35:07Z</cp:lastPrinted>
  <dcterms:created xsi:type="dcterms:W3CDTF">2015-09-15T19:44:09Z</dcterms:created>
  <dcterms:modified xsi:type="dcterms:W3CDTF">2024-04-26T07:39:15Z</dcterms:modified>
</cp:coreProperties>
</file>