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2"/>
  </p:notesMasterIdLst>
  <p:handoutMasterIdLst>
    <p:handoutMasterId r:id="rId13"/>
  </p:handoutMasterIdLst>
  <p:sldIdLst>
    <p:sldId id="449" r:id="rId2"/>
    <p:sldId id="444" r:id="rId3"/>
    <p:sldId id="451" r:id="rId4"/>
    <p:sldId id="462" r:id="rId5"/>
    <p:sldId id="455" r:id="rId6"/>
    <p:sldId id="456" r:id="rId7"/>
    <p:sldId id="471" r:id="rId8"/>
    <p:sldId id="468" r:id="rId9"/>
    <p:sldId id="470" r:id="rId10"/>
    <p:sldId id="472" r:id="rId1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8DCD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8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26/04/2024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26/04/2024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188" y="5699006"/>
            <a:ext cx="1847088" cy="499872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323" y="5665478"/>
            <a:ext cx="2505456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120" y="5665489"/>
            <a:ext cx="1847088" cy="499872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332" y="5665489"/>
            <a:ext cx="2505456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12192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647" y="5708877"/>
            <a:ext cx="1847088" cy="499872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323" y="5665478"/>
            <a:ext cx="2505456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653300"/>
            <a:ext cx="1627632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653300"/>
            <a:ext cx="1627632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500571"/>
            <a:ext cx="2360066" cy="63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26/04/2024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23592" y="1340768"/>
            <a:ext cx="7772400" cy="2304256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Rapport d'activité 2023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3161892" y="3886201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13 mai 2024</a:t>
            </a:r>
          </a:p>
        </p:txBody>
      </p:sp>
    </p:spTree>
    <p:extLst>
      <p:ext uri="{BB962C8B-B14F-4D97-AF65-F5344CB8AC3E}">
        <p14:creationId xmlns:p14="http://schemas.microsoft.com/office/powerpoint/2010/main" val="1080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La forme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E13612A-8819-1236-034B-F33731C4FFA5}"/>
              </a:ext>
            </a:extLst>
          </p:cNvPr>
          <p:cNvGrpSpPr/>
          <p:nvPr/>
        </p:nvGrpSpPr>
        <p:grpSpPr>
          <a:xfrm>
            <a:off x="705977" y="2433856"/>
            <a:ext cx="5311601" cy="3587432"/>
            <a:chOff x="834940" y="1529778"/>
            <a:chExt cx="6996888" cy="4725668"/>
          </a:xfrm>
        </p:grpSpPr>
        <p:pic>
          <p:nvPicPr>
            <p:cNvPr id="3" name="Image 2" descr="Une image contenant texte, journal, capture d’écran, Publication&#10;&#10;Description générée automatiquement">
              <a:extLst>
                <a:ext uri="{FF2B5EF4-FFF2-40B4-BE49-F238E27FC236}">
                  <a16:creationId xmlns:a16="http://schemas.microsoft.com/office/drawing/2014/main" id="{A7E5E5F8-649F-18EC-9DFC-96D9FE36C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71108">
              <a:off x="834940" y="1771739"/>
              <a:ext cx="3055877" cy="433719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4" name="Image 3" descr="Une image contenant texte, journal, capture d’écran, carte&#10;&#10;Description générée automatiquement">
              <a:extLst>
                <a:ext uri="{FF2B5EF4-FFF2-40B4-BE49-F238E27FC236}">
                  <a16:creationId xmlns:a16="http://schemas.microsoft.com/office/drawing/2014/main" id="{87B3AD95-6572-4C97-077B-92E4F8EF0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63348">
              <a:off x="2359950" y="1529778"/>
              <a:ext cx="3077892" cy="439920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5" name="Image 4" descr="Une image contenant texte, carte, capture d’écran&#10;&#10;Description générée automatiquement">
              <a:extLst>
                <a:ext uri="{FF2B5EF4-FFF2-40B4-BE49-F238E27FC236}">
                  <a16:creationId xmlns:a16="http://schemas.microsoft.com/office/drawing/2014/main" id="{18515A19-0CD0-264D-E587-8CD837154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97152">
              <a:off x="4658038" y="1800732"/>
              <a:ext cx="3173790" cy="4454714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sp>
        <p:nvSpPr>
          <p:cNvPr id="7" name="Text Box 15">
            <a:extLst>
              <a:ext uri="{FF2B5EF4-FFF2-40B4-BE49-F238E27FC236}">
                <a16:creationId xmlns:a16="http://schemas.microsoft.com/office/drawing/2014/main" id="{831D5661-6E8F-4E75-3C66-1CDBCBA0A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76" y="1435387"/>
            <a:ext cx="568192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Un bilan synthétique sous la forme d'un 4 pages selon la maquette arrêtée en 2020.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EC2D45-FD46-5268-A86F-37AD5B74F6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8471" y="1417638"/>
            <a:ext cx="3548020" cy="503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Institutionnel :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gouvernance – réunion des instances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407368" y="2276872"/>
            <a:ext cx="720080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b="1" u="sng" dirty="0">
                <a:solidFill>
                  <a:srgbClr val="0077D4"/>
                </a:solidFill>
                <a:latin typeface="+mj-lt"/>
              </a:rPr>
              <a:t>SMEGREG :</a:t>
            </a:r>
          </a:p>
          <a:p>
            <a:pPr>
              <a:spcBef>
                <a:spcPts val="1800"/>
              </a:spcBef>
              <a:buClr>
                <a:srgbClr val="FE5000"/>
              </a:buClr>
              <a:buSzPct val="150000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Entrée du SIE de Léognan-Cadaujac et du SIEA des Portes de l'Entre-deux-Mers (arrêté du 15 novembre 2023) </a:t>
            </a:r>
            <a:r>
              <a:rPr lang="fr-FR" sz="2000" dirty="0">
                <a:solidFill>
                  <a:srgbClr val="0077D4"/>
                </a:solidFill>
              </a:rPr>
              <a:t>portant à 31 le nombre de services AEP au sein du 3</a:t>
            </a:r>
            <a:r>
              <a:rPr lang="fr-FR" sz="2000" baseline="30000" dirty="0">
                <a:solidFill>
                  <a:srgbClr val="0077D4"/>
                </a:solidFill>
              </a:rPr>
              <a:t>e</a:t>
            </a:r>
            <a:r>
              <a:rPr lang="fr-FR" sz="2000" dirty="0">
                <a:solidFill>
                  <a:srgbClr val="0077D4"/>
                </a:solidFill>
              </a:rPr>
              <a:t> collège du SMEGREG.</a:t>
            </a:r>
          </a:p>
          <a:p>
            <a:pPr>
              <a:spcBef>
                <a:spcPts val="1800"/>
              </a:spcBef>
              <a:buClr>
                <a:srgbClr val="FE5000"/>
              </a:buClr>
              <a:buSzPct val="150000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Les 33 services AEP membres du SMEGREG desservent 1,3 millions d'habitants sur 300 communes. Leurs prélèvements représentent 76% des volumes prélevés pour l'eau potable.</a:t>
            </a:r>
          </a:p>
        </p:txBody>
      </p:sp>
      <p:pic>
        <p:nvPicPr>
          <p:cNvPr id="8" name="Image 7" descr="Une image contenant texte, capture d’écran, graphisme, carte&#10;&#10;Description générée automatiquement">
            <a:extLst>
              <a:ext uri="{FF2B5EF4-FFF2-40B4-BE49-F238E27FC236}">
                <a16:creationId xmlns:a16="http://schemas.microsoft.com/office/drawing/2014/main" id="{9CB8DDA0-5F88-895E-4B61-8E621A4DA0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2" b="5122"/>
          <a:stretch/>
        </p:blipFill>
        <p:spPr>
          <a:xfrm>
            <a:off x="7680177" y="1364544"/>
            <a:ext cx="4104456" cy="519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63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Institutionnel :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gouvernance – réunion des instances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623392" y="2492896"/>
            <a:ext cx="8640960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1900" b="1" u="sng" dirty="0">
                <a:solidFill>
                  <a:srgbClr val="0077D4"/>
                </a:solidFill>
                <a:latin typeface="+mj-lt"/>
              </a:rPr>
              <a:t>SMEGREG :</a:t>
            </a:r>
          </a:p>
          <a:p>
            <a:pPr marL="342900" indent="-342900">
              <a:spcBef>
                <a:spcPts val="12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0077D4"/>
                </a:solidFill>
                <a:latin typeface="+mj-lt"/>
              </a:rPr>
              <a:t>3 réunions du Comité syndical :</a:t>
            </a:r>
          </a:p>
          <a:p>
            <a:pPr marL="800100" lvl="1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23 février (débat d'orientation budgétaire)</a:t>
            </a:r>
          </a:p>
          <a:p>
            <a:pPr marL="800100" lvl="1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16 mars (compte administratif et budget primitif)</a:t>
            </a:r>
          </a:p>
          <a:p>
            <a:pPr marL="800100" lvl="1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20 septembre (décision budgétaire modificative)</a:t>
            </a:r>
          </a:p>
          <a:p>
            <a:pPr marL="342900" lvl="3" indent="-342900">
              <a:spcBef>
                <a:spcPts val="12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0077D4"/>
                </a:solidFill>
                <a:latin typeface="+mj-lt"/>
              </a:rPr>
              <a:t>augmentation de la masse budgétaire </a:t>
            </a:r>
          </a:p>
          <a:p>
            <a:pPr marL="342900" lvl="3" indent="-342900">
              <a:spcBef>
                <a:spcPts val="12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0077D4"/>
                </a:solidFill>
                <a:latin typeface="+mj-lt"/>
              </a:rPr>
              <a:t>renforcement des moyens humains :</a:t>
            </a:r>
          </a:p>
          <a:p>
            <a:pPr marL="800100" lvl="1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ingénieure hydrogéologue en charge de la gestion des ressources </a:t>
            </a:r>
          </a:p>
          <a:p>
            <a:pPr marL="800100" lvl="1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chargée de mission médiation (mi-temps)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9F2B16-9F72-971E-7763-E7628E1F942C}"/>
              </a:ext>
            </a:extLst>
          </p:cNvPr>
          <p:cNvSpPr txBox="1"/>
          <p:nvPr/>
        </p:nvSpPr>
        <p:spPr>
          <a:xfrm>
            <a:off x="5951984" y="1484784"/>
            <a:ext cx="5770360" cy="1429366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 2023</a:t>
            </a:r>
            <a:endParaRPr lang="fr-FR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Contributions des membres : 			590 000 €</a:t>
            </a:r>
            <a:endParaRPr lang="fr-FR" sz="16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Subventions de l'Agence de l'eau Adour-Garonne : 420 013 €</a:t>
            </a:r>
            <a:endParaRPr lang="fr-FR" sz="16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Cession d'un forage et autres : 		174 097 €</a:t>
            </a:r>
            <a:endParaRPr lang="fr-FR" sz="16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recettes 2023 : 		            1 184 110 €</a:t>
            </a:r>
            <a:endParaRPr lang="fr-FR" sz="16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43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Institutionnel :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gouvernance – réunion des instances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407368" y="1340768"/>
            <a:ext cx="11521281" cy="522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400" b="1" u="sng" dirty="0">
                <a:solidFill>
                  <a:srgbClr val="0077D4"/>
                </a:solidFill>
                <a:latin typeface="+mj-lt"/>
              </a:rPr>
              <a:t>CLE :</a:t>
            </a:r>
          </a:p>
          <a:p>
            <a:pPr marL="800100" lvl="1" indent="-342900">
              <a:spcBef>
                <a:spcPts val="3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deux réunions plénières : 19 juin et 20 novembre</a:t>
            </a:r>
          </a:p>
          <a:p>
            <a:pPr marL="800100" lvl="1" indent="-342900">
              <a:spcBef>
                <a:spcPts val="3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deux réunions du bureau : 24 avril et 2 octobre</a:t>
            </a:r>
          </a:p>
          <a:p>
            <a:pPr marL="800100" lvl="1" indent="-342900">
              <a:spcBef>
                <a:spcPts val="3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augmentation notable des saisines de la CLE :</a:t>
            </a:r>
          </a:p>
          <a:p>
            <a:pPr marL="1257300" lvl="2" indent="-342900">
              <a:spcBef>
                <a:spcPts val="3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156 dossiers reçus par le SMEGREG,</a:t>
            </a:r>
          </a:p>
          <a:p>
            <a:pPr marL="1257300" lvl="2" indent="-342900">
              <a:spcBef>
                <a:spcPts val="3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58 ont donné lieu à la formalisation d'un avis :</a:t>
            </a:r>
          </a:p>
          <a:p>
            <a:pPr marL="1657350" lvl="3" indent="-285750">
              <a:buClr>
                <a:srgbClr val="FE5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16 par la CLE ou son bureau,</a:t>
            </a:r>
          </a:p>
          <a:p>
            <a:pPr marL="1657350" lvl="3" indent="-285750">
              <a:buClr>
                <a:srgbClr val="FE5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42 par le SMEGREG au titre de sa délégation</a:t>
            </a:r>
            <a:endParaRPr lang="fr-FR" sz="2400" dirty="0">
              <a:solidFill>
                <a:srgbClr val="0077D4"/>
              </a:solidFill>
              <a:latin typeface="+mj-lt"/>
            </a:endParaRPr>
          </a:p>
          <a:p>
            <a:pPr lvl="7">
              <a:spcBef>
                <a:spcPts val="3000"/>
              </a:spcBef>
              <a:buClr>
                <a:srgbClr val="FE5000"/>
              </a:buClr>
              <a:buSzPct val="150000"/>
            </a:pPr>
            <a:r>
              <a:rPr lang="fr-FR" sz="2400" b="1" u="sng" dirty="0">
                <a:solidFill>
                  <a:srgbClr val="0077D4"/>
                </a:solidFill>
                <a:latin typeface="+mj-lt"/>
              </a:rPr>
              <a:t>SAGE :</a:t>
            </a:r>
          </a:p>
          <a:p>
            <a:pPr marL="4000500" lvl="8" indent="-342900">
              <a:spcBef>
                <a:spcPts val="3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fin de la révision des autorisations</a:t>
            </a:r>
          </a:p>
          <a:p>
            <a:pPr marL="4000500" lvl="8" indent="-342900">
              <a:spcBef>
                <a:spcPts val="3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feuille de route</a:t>
            </a:r>
          </a:p>
          <a:p>
            <a:pPr marL="4000500" lvl="8" indent="-342900">
              <a:spcBef>
                <a:spcPts val="3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contrat de substitution</a:t>
            </a:r>
          </a:p>
          <a:p>
            <a:pPr marL="4000500" lvl="8" indent="-342900">
              <a:spcBef>
                <a:spcPts val="3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décision d’engager la 2</a:t>
            </a:r>
            <a:r>
              <a:rPr lang="fr-FR" sz="2200" baseline="30000" dirty="0">
                <a:solidFill>
                  <a:srgbClr val="0077D4"/>
                </a:solidFill>
                <a:latin typeface="+mj-lt"/>
              </a:rPr>
              <a:t>ème</a:t>
            </a:r>
            <a:r>
              <a:rPr lang="fr-FR" sz="2200" dirty="0">
                <a:solidFill>
                  <a:srgbClr val="0077D4"/>
                </a:solidFill>
                <a:latin typeface="+mj-lt"/>
              </a:rPr>
              <a:t> révision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92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Grands évènements 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63353" y="1449757"/>
            <a:ext cx="576064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b="1" u="sng" dirty="0">
                <a:solidFill>
                  <a:srgbClr val="0077D4"/>
                </a:solidFill>
                <a:latin typeface="+mj-lt"/>
              </a:rPr>
              <a:t>Colloque national sur la Gestion des eaux souterraines :</a:t>
            </a:r>
          </a:p>
          <a:p>
            <a:pPr marL="800100" lvl="1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coorganisé par l’Association des Hydrogéologues des Services Publics (AHSP), l’ENSEGID et le SMEGREG </a:t>
            </a:r>
          </a:p>
          <a:p>
            <a:pPr marL="800100" lvl="1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 jours</a:t>
            </a:r>
            <a:r>
              <a:rPr lang="fr-FR" sz="20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d’échanges</a:t>
            </a:r>
            <a:endParaRPr lang="fr-FR" sz="2000" dirty="0">
              <a:solidFill>
                <a:srgbClr val="0070C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 descr="Une image contenant intérieur, personne, habits, femme&#10;&#10;Description générée automatiquement">
            <a:extLst>
              <a:ext uri="{FF2B5EF4-FFF2-40B4-BE49-F238E27FC236}">
                <a16:creationId xmlns:a16="http://schemas.microsoft.com/office/drawing/2014/main" id="{FDF15715-34A2-7A82-616A-78271DB77A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57" y="1774199"/>
            <a:ext cx="6324133" cy="22467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8DF3457-F67F-A0AA-BB01-4FD52D214335}"/>
              </a:ext>
            </a:extLst>
          </p:cNvPr>
          <p:cNvSpPr txBox="1"/>
          <p:nvPr/>
        </p:nvSpPr>
        <p:spPr>
          <a:xfrm>
            <a:off x="255065" y="4327413"/>
            <a:ext cx="1123324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42 conférences, 2 tables-rondes, plus de 50 intervenants, 5 grands témoins invités </a:t>
            </a:r>
          </a:p>
          <a:p>
            <a:pPr marL="800100" lvl="1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 exposants</a:t>
            </a:r>
          </a:p>
          <a:p>
            <a:pPr marL="800100" lvl="1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plus de 250 participants  </a:t>
            </a:r>
          </a:p>
          <a:p>
            <a:pPr marL="800100" lvl="1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8 interviews « </a:t>
            </a:r>
            <a:r>
              <a:rPr lang="fr-FR" sz="2000" i="1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 questions à </a:t>
            </a:r>
            <a:r>
              <a:rPr lang="fr-FR" sz="20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» relayées sur les réseaux sociaux et en ligne sur YouTube</a:t>
            </a:r>
          </a:p>
        </p:txBody>
      </p:sp>
    </p:spTree>
    <p:extLst>
      <p:ext uri="{BB962C8B-B14F-4D97-AF65-F5344CB8AC3E}">
        <p14:creationId xmlns:p14="http://schemas.microsoft.com/office/powerpoint/2010/main" val="3512305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Grands évènements 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551384" y="1544787"/>
            <a:ext cx="5976664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b="1" u="sng" dirty="0">
                <a:solidFill>
                  <a:srgbClr val="0077D4"/>
                </a:solidFill>
                <a:latin typeface="+mj-lt"/>
              </a:rPr>
              <a:t>Matinée "25 ans de gestion des nappes profondes" :</a:t>
            </a:r>
          </a:p>
          <a:p>
            <a:pPr marL="342900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Célébration de 3 anniversaires communs : </a:t>
            </a:r>
          </a:p>
          <a:p>
            <a:pPr marL="800100" lvl="1" indent="-342900">
              <a:spcBef>
                <a:spcPts val="12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 ans du SMEGREG </a:t>
            </a: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de </a:t>
            </a:r>
            <a:r>
              <a:rPr lang="fr-FR" sz="20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CLE du SAGE des nappes profondes de Gironde </a:t>
            </a:r>
          </a:p>
          <a:p>
            <a:pPr marL="800100" lvl="1" indent="-342900">
              <a:spcBef>
                <a:spcPts val="12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 ans du SAGE, </a:t>
            </a:r>
          </a:p>
          <a:p>
            <a:pPr marL="800100" lvl="1" indent="-342900">
              <a:spcBef>
                <a:spcPts val="12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 ans de sa version révisée</a:t>
            </a:r>
            <a:endParaRPr lang="fr-FR" sz="20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 descr="Une image contenant habits, intérieur, personne, Convention&#10;&#10;Description générée automatiquement">
            <a:extLst>
              <a:ext uri="{FF2B5EF4-FFF2-40B4-BE49-F238E27FC236}">
                <a16:creationId xmlns:a16="http://schemas.microsoft.com/office/drawing/2014/main" id="{C1C1DD4E-1B6B-B49C-FC24-54C3E26719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7" y="1395399"/>
            <a:ext cx="5400600" cy="344292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21971C-FDFF-9209-10FB-64DA636E9B50}"/>
              </a:ext>
            </a:extLst>
          </p:cNvPr>
          <p:cNvSpPr txBox="1"/>
          <p:nvPr/>
        </p:nvSpPr>
        <p:spPr>
          <a:xfrm>
            <a:off x="551384" y="4110613"/>
            <a:ext cx="114492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150 participants </a:t>
            </a:r>
          </a:p>
          <a:p>
            <a:pPr marL="342900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conférences </a:t>
            </a:r>
          </a:p>
          <a:p>
            <a:pPr marL="342900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animation « découverte » autour des associations partenaires du dispositif EIEE </a:t>
            </a:r>
          </a:p>
          <a:p>
            <a:pPr marL="342900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moments de convivialité autour d’un accueil café et d’un cocktail déjeunatoire</a:t>
            </a:r>
          </a:p>
          <a:p>
            <a:pPr marL="342900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Plusieurs vidéos réalisées à l’occasion des anniversaires et bientôt en ligne</a:t>
            </a:r>
            <a:endParaRPr lang="fr-FR" sz="24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2037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55B39A3-BB0F-729C-1339-14FD4A6ACB23}"/>
              </a:ext>
            </a:extLst>
          </p:cNvPr>
          <p:cNvSpPr/>
          <p:nvPr/>
        </p:nvSpPr>
        <p:spPr>
          <a:xfrm>
            <a:off x="0" y="3783057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Opérationnel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Etudes des ressources / Etudes SAGE-CLE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D8FFD24A-FAE8-93C3-A08A-B4FD6CB56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51" y="1549804"/>
            <a:ext cx="626469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FE5000"/>
              </a:buClr>
              <a:buSzPct val="100000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Recherches ponctuelles de ressources nouvelles : </a:t>
            </a:r>
          </a:p>
          <a:p>
            <a:pPr marL="800100" lvl="1" indent="-342900"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SIAEPA de Castets-en-Dorthe</a:t>
            </a:r>
          </a:p>
          <a:p>
            <a:pPr marL="800100" lvl="1" indent="-342900"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SIAEPA du Cubzadais-Fronsadais</a:t>
            </a:r>
          </a:p>
          <a:p>
            <a:pPr marL="800100" lvl="1" indent="-342900"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SIGDU</a:t>
            </a:r>
          </a:p>
          <a:p>
            <a:pPr marL="800100" lvl="1" indent="-342900"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SIAEPA de Caudrot 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BFFF9736-1EA1-4A78-1515-96E04A5B3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3808" y="3783057"/>
            <a:ext cx="719483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Ressources structurantes – étude Crétacé du sud Gironde : </a:t>
            </a:r>
          </a:p>
          <a:p>
            <a:pPr marL="800100" lvl="1" indent="-342900"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sondage à Villagrains-Landiras avec l'armée de l'air</a:t>
            </a:r>
          </a:p>
          <a:p>
            <a:pPr marL="800100" lvl="1" indent="-342900"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sismique réflexion à Landiras</a:t>
            </a:r>
          </a:p>
          <a:p>
            <a:pPr marL="800100" lvl="1" indent="-342900"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report des prospections électriques</a:t>
            </a:r>
          </a:p>
        </p:txBody>
      </p:sp>
      <p:pic>
        <p:nvPicPr>
          <p:cNvPr id="22" name="Image 21" descr="Une image contenant texte, transport, fusée, capture d’écran&#10;&#10;Description générée automatiquement">
            <a:extLst>
              <a:ext uri="{FF2B5EF4-FFF2-40B4-BE49-F238E27FC236}">
                <a16:creationId xmlns:a16="http://schemas.microsoft.com/office/drawing/2014/main" id="{C22F6DC7-1F0A-FE05-959F-9C7F95815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90" y="3211606"/>
            <a:ext cx="3642299" cy="3594464"/>
          </a:xfrm>
          <a:prstGeom prst="rect">
            <a:avLst/>
          </a:prstGeom>
        </p:spPr>
      </p:pic>
      <p:sp>
        <p:nvSpPr>
          <p:cNvPr id="23" name="Text Box 15">
            <a:extLst>
              <a:ext uri="{FF2B5EF4-FFF2-40B4-BE49-F238E27FC236}">
                <a16:creationId xmlns:a16="http://schemas.microsoft.com/office/drawing/2014/main" id="{823E4903-52B9-2E42-D6A2-AB2BBEF58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473" y="5309826"/>
            <a:ext cx="78619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Etudes prévues par le SAGE ou demandées par la CLE : </a:t>
            </a:r>
          </a:p>
          <a:p>
            <a:pPr marL="800100" lvl="1" indent="-342900" algn="r"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origine et usages de l'eau dans les activités viti-vinicoles</a:t>
            </a:r>
          </a:p>
          <a:p>
            <a:pPr marL="800100" lvl="1" indent="-342900" algn="r"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lancement projet "référentiel consommations domestiques"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F62DE5D0-CC97-A196-5B07-ED4419BF7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008" y="1478811"/>
            <a:ext cx="5906641" cy="19543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</a:pPr>
            <a:r>
              <a:rPr lang="fr-FR" sz="1800" b="1" dirty="0">
                <a:solidFill>
                  <a:srgbClr val="338DCD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Combien de mètres forés avec le SMEGREG en 2023 ?</a:t>
            </a:r>
            <a:endParaRPr lang="fr-FR" sz="1800" b="1" dirty="0">
              <a:solidFill>
                <a:srgbClr val="338DCD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300"/>
              </a:spcBef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606 m en 4 forages pour 652 m rebouchés !</a:t>
            </a:r>
            <a:endParaRPr lang="fr-FR" sz="1800" b="1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</a:pPr>
            <a:r>
              <a:rPr lang="fr-FR" sz="1600" i="1" dirty="0">
                <a:solidFill>
                  <a:srgbClr val="338DCD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Année atypique au solde négatif car le SMEGREG a apporté un appui technique à la commune du Verdon sur Mer (Syndicat de production d'eau potable de la Pointe de Grave) pour le rebouchage d'un ancien captage d'eau potable profond de… 652 m de profondeur.</a:t>
            </a:r>
            <a:endParaRPr lang="fr-FR" dirty="0">
              <a:solidFill>
                <a:srgbClr val="0070C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680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9060192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Information, formation et partages de savoirs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551384" y="1628801"/>
            <a:ext cx="9865096" cy="444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7D4"/>
                </a:solidFill>
                <a:latin typeface="+mj-lt"/>
              </a:rPr>
              <a:t>Espaces info économies d'eau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108 interventions </a:t>
            </a:r>
            <a:r>
              <a:rPr lang="fr-FR" sz="2000" u="sng" dirty="0">
                <a:solidFill>
                  <a:schemeClr val="accent6">
                    <a:lumMod val="75000"/>
                  </a:schemeClr>
                </a:solidFill>
              </a:rPr>
              <a:t>(+20% en 1 an)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3 554 personnes sensibilisées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renouvellement </a:t>
            </a:r>
            <a:r>
              <a:rPr lang="fr-FR" sz="2000" dirty="0">
                <a:solidFill>
                  <a:srgbClr val="0077D4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outils de médiation dans le cadre de la réponse à l'Appel à projet </a:t>
            </a:r>
            <a:r>
              <a:rPr lang="fr-FR" sz="2000" dirty="0" err="1">
                <a:solidFill>
                  <a:srgbClr val="0077D4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EDUC’Eau</a:t>
            </a:r>
            <a:r>
              <a:rPr lang="fr-FR" sz="2000" dirty="0">
                <a:solidFill>
                  <a:srgbClr val="0077D4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développés </a:t>
            </a:r>
            <a:r>
              <a:rPr lang="fr-FR" sz="2000" dirty="0">
                <a:solidFill>
                  <a:srgbClr val="0077D4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partenariat avec Cap Sciences</a:t>
            </a:r>
            <a:endParaRPr lang="fr-FR" sz="2000" dirty="0">
              <a:solidFill>
                <a:srgbClr val="0077D4"/>
              </a:solidFill>
            </a:endParaRPr>
          </a:p>
          <a:p>
            <a:pPr marL="1257300" lvl="2" indent="-342900">
              <a:spcBef>
                <a:spcPts val="30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7D4"/>
                </a:solidFill>
                <a:latin typeface="+mj-lt"/>
              </a:rPr>
              <a:t>Programme d'actions pédagogiques "L'Eau un enjeu majeur"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297,5 journées pour l'année scolaire 2022-23 </a:t>
            </a:r>
            <a:r>
              <a:rPr lang="fr-FR" sz="2000" u="sng" dirty="0">
                <a:solidFill>
                  <a:schemeClr val="accent6">
                    <a:lumMod val="75000"/>
                  </a:schemeClr>
                </a:solidFill>
              </a:rPr>
              <a:t>(+54% en 1 an)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103 établissements concernés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339 classes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8 391 élèves sensibilisés </a:t>
            </a:r>
            <a:r>
              <a:rPr lang="fr-FR" sz="2000" u="sng" dirty="0">
                <a:solidFill>
                  <a:schemeClr val="accent6">
                    <a:lumMod val="75000"/>
                  </a:schemeClr>
                </a:solidFill>
              </a:rPr>
              <a:t>(3000 de plus en 1 an)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un budget renforcé de 15 000 €, porté à 60 000 € pour 2023/2024 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5A1BD3B-08DA-4074-AEBF-4C0BA31CC3EE}"/>
              </a:ext>
            </a:extLst>
          </p:cNvPr>
          <p:cNvCxnSpPr>
            <a:cxnSpLocks/>
          </p:cNvCxnSpPr>
          <p:nvPr/>
        </p:nvCxnSpPr>
        <p:spPr>
          <a:xfrm>
            <a:off x="695400" y="3645024"/>
            <a:ext cx="950505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87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7AEE579-77DA-92F9-60B1-E232CF491B1E}"/>
              </a:ext>
            </a:extLst>
          </p:cNvPr>
          <p:cNvSpPr/>
          <p:nvPr/>
        </p:nvSpPr>
        <p:spPr>
          <a:xfrm>
            <a:off x="0" y="3516964"/>
            <a:ext cx="12192000" cy="14802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9060192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Information, formation et partages de savoirs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551384" y="1628801"/>
            <a:ext cx="11161240" cy="469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7D4"/>
                </a:solidFill>
                <a:latin typeface="+mj-lt"/>
              </a:rPr>
              <a:t>Participation au Village de l’eau 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fr-FR" dirty="0">
                <a:solidFill>
                  <a:srgbClr val="0077D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jours d’animations 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 associations intervenantes (CES’EAU, la Fédération de Pêche et l’association Terre &amp; Océan)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financées dans le cadre du dispositif d’animation pédagogique en milieu scolaire EUEM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plus </a:t>
            </a:r>
            <a:r>
              <a:rPr lang="fr-FR">
                <a:solidFill>
                  <a:srgbClr val="0077D4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 1 200 </a:t>
            </a:r>
            <a:r>
              <a:rPr lang="fr-FR" dirty="0">
                <a:solidFill>
                  <a:srgbClr val="0077D4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élèves sensibilisés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48 classes </a:t>
            </a:r>
            <a:r>
              <a:rPr lang="fr-FR" dirty="0">
                <a:solidFill>
                  <a:srgbClr val="0077D4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(34 de la Métropole de Bordeaux et 14 du reste du département)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342900" indent="-342900" algn="r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7D4"/>
                </a:solidFill>
                <a:latin typeface="+mj-lt"/>
              </a:rPr>
              <a:t>Interventions</a:t>
            </a:r>
          </a:p>
          <a:p>
            <a:pPr marL="800100" lvl="1" indent="-342900" algn="r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77D4"/>
                </a:solidFill>
                <a:latin typeface="+mj-lt"/>
              </a:rPr>
              <a:t>médiatiques (radios et presse locales): </a:t>
            </a:r>
            <a:r>
              <a:rPr lang="fr-FR" dirty="0">
                <a:solidFill>
                  <a:srgbClr val="0077D4"/>
                </a:solidFill>
              </a:rPr>
              <a:t>France Info, Les Echos, RCF, France Bleu Gironde</a:t>
            </a:r>
          </a:p>
          <a:p>
            <a:pPr marL="800100" lvl="1" indent="-342900" algn="r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77D4"/>
                </a:solidFill>
                <a:latin typeface="+mj-lt"/>
              </a:rPr>
              <a:t>conférences et débats : </a:t>
            </a:r>
            <a:r>
              <a:rPr lang="fr-FR" i="1" dirty="0">
                <a:solidFill>
                  <a:srgbClr val="0077D4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Bordeaux Sciences Agro, Parlements Mobiles de la ville de Bordeaux, réunion publique « L’Eau est-elle un bien inépuisable ? »... </a:t>
            </a: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342900" indent="-342900">
              <a:spcBef>
                <a:spcPts val="30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7D4"/>
                </a:solidFill>
                <a:latin typeface="+mj-lt"/>
              </a:rPr>
              <a:t>Refonte des sites web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jeconomiseleau.org (finalisé)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smegreg.org (en cours de finalisation)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5A1BD3B-08DA-4074-AEBF-4C0BA31CC3EE}"/>
              </a:ext>
            </a:extLst>
          </p:cNvPr>
          <p:cNvCxnSpPr>
            <a:cxnSpLocks/>
          </p:cNvCxnSpPr>
          <p:nvPr/>
        </p:nvCxnSpPr>
        <p:spPr>
          <a:xfrm>
            <a:off x="623392" y="3501008"/>
            <a:ext cx="950505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694D849-2609-ED36-40F2-ED7417A36789}"/>
              </a:ext>
            </a:extLst>
          </p:cNvPr>
          <p:cNvCxnSpPr>
            <a:cxnSpLocks/>
          </p:cNvCxnSpPr>
          <p:nvPr/>
        </p:nvCxnSpPr>
        <p:spPr>
          <a:xfrm>
            <a:off x="695400" y="5013176"/>
            <a:ext cx="950505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486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4906</TotalTime>
  <Words>839</Words>
  <Application>Microsoft Office PowerPoint</Application>
  <PresentationFormat>Grand écran</PresentationFormat>
  <Paragraphs>107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</vt:lpstr>
      <vt:lpstr>Office Theme</vt:lpstr>
      <vt:lpstr>Rapport d'activité 2023</vt:lpstr>
      <vt:lpstr>La forme</vt:lpstr>
      <vt:lpstr>Volet Institutionnel : gouvernance – réunion des instances</vt:lpstr>
      <vt:lpstr>Volet Institutionnel : gouvernance – réunion des instances</vt:lpstr>
      <vt:lpstr>Volet Institutionnel : gouvernance – réunion des instances</vt:lpstr>
      <vt:lpstr>Grands évènements </vt:lpstr>
      <vt:lpstr>Grands évènements </vt:lpstr>
      <vt:lpstr>Volet Opérationnel Etudes des ressources / Etudes SAGE-CLE</vt:lpstr>
      <vt:lpstr>Information, formation et partages de savoirs</vt:lpstr>
      <vt:lpstr>Information, formation et partages de savoirs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266</cp:revision>
  <cp:lastPrinted>2015-12-16T08:43:17Z</cp:lastPrinted>
  <dcterms:created xsi:type="dcterms:W3CDTF">2015-09-15T19:44:09Z</dcterms:created>
  <dcterms:modified xsi:type="dcterms:W3CDTF">2024-04-26T07:37:19Z</dcterms:modified>
</cp:coreProperties>
</file>