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85" r:id="rId3"/>
    <p:sldId id="286" r:id="rId4"/>
    <p:sldId id="287" r:id="rId5"/>
    <p:sldId id="288" r:id="rId6"/>
    <p:sldId id="283" r:id="rId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FF"/>
    <a:srgbClr val="0000FF"/>
    <a:srgbClr val="1341A1"/>
    <a:srgbClr val="FF0000"/>
    <a:srgbClr val="333399"/>
    <a:srgbClr val="D9D9D9"/>
    <a:srgbClr val="FFCC00"/>
    <a:srgbClr val="006600"/>
    <a:srgbClr val="006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06/05/2024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6</a:t>
            </a:fld>
            <a:endParaRPr lang="fr-FR"/>
          </a:p>
        </p:txBody>
      </p:sp>
    </p:spTree>
    <p:extLst>
      <p:ext uri="{BB962C8B-B14F-4D97-AF65-F5344CB8AC3E}">
        <p14:creationId xmlns:p14="http://schemas.microsoft.com/office/powerpoint/2010/main" val="2652863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Rectangle 2">
            <a:extLst>
              <a:ext uri="{FF2B5EF4-FFF2-40B4-BE49-F238E27FC236}">
                <a16:creationId xmlns:a16="http://schemas.microsoft.com/office/drawing/2014/main" id="{7AAB0A14-03BD-503D-8FC8-A830EFDE3F65}"/>
              </a:ext>
            </a:extLst>
          </p:cNvPr>
          <p:cNvSpPr txBox="1">
            <a:spLocks noChangeArrowheads="1"/>
          </p:cNvSpPr>
          <p:nvPr userDrawn="1"/>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Schéma Régional </a:t>
            </a:r>
            <a:br>
              <a:rPr lang="fr-FR" sz="2200" b="1" dirty="0">
                <a:solidFill>
                  <a:srgbClr val="0077D4"/>
                </a:solidFill>
              </a:rPr>
            </a:br>
            <a:r>
              <a:rPr lang="fr-FR" sz="2200" b="1" dirty="0">
                <a:solidFill>
                  <a:srgbClr val="0077D4"/>
                </a:solidFill>
              </a:rPr>
              <a:t>des Carrières</a:t>
            </a:r>
          </a:p>
        </p:txBody>
      </p:sp>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Rectangle 2">
            <a:extLst>
              <a:ext uri="{FF2B5EF4-FFF2-40B4-BE49-F238E27FC236}">
                <a16:creationId xmlns:a16="http://schemas.microsoft.com/office/drawing/2014/main" id="{4B8F393E-A293-EB7B-4C1A-C63578E1DA6E}"/>
              </a:ext>
            </a:extLst>
          </p:cNvPr>
          <p:cNvSpPr txBox="1">
            <a:spLocks noChangeArrowheads="1"/>
          </p:cNvSpPr>
          <p:nvPr userDrawn="1"/>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Schéma Régional </a:t>
            </a:r>
            <a:br>
              <a:rPr lang="fr-FR" sz="2200" b="1" dirty="0">
                <a:solidFill>
                  <a:srgbClr val="0077D4"/>
                </a:solidFill>
              </a:rPr>
            </a:br>
            <a:r>
              <a:rPr lang="fr-FR" sz="2200" b="1" dirty="0">
                <a:solidFill>
                  <a:srgbClr val="0077D4"/>
                </a:solidFill>
              </a:rPr>
              <a:t>des Carrières</a:t>
            </a:r>
          </a:p>
        </p:txBody>
      </p:sp>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Rectangle 2">
            <a:extLst>
              <a:ext uri="{FF2B5EF4-FFF2-40B4-BE49-F238E27FC236}">
                <a16:creationId xmlns:a16="http://schemas.microsoft.com/office/drawing/2014/main" id="{C7FF90E2-5A5A-7E10-6E0D-49F2DFDB7B66}"/>
              </a:ext>
            </a:extLst>
          </p:cNvPr>
          <p:cNvSpPr txBox="1">
            <a:spLocks noChangeArrowheads="1"/>
          </p:cNvSpPr>
          <p:nvPr userDrawn="1"/>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Schéma Régional </a:t>
            </a:r>
            <a:br>
              <a:rPr lang="fr-FR" sz="2200" b="1" dirty="0">
                <a:solidFill>
                  <a:srgbClr val="0077D4"/>
                </a:solidFill>
              </a:rPr>
            </a:br>
            <a:r>
              <a:rPr lang="fr-FR" sz="2200" b="1" dirty="0">
                <a:solidFill>
                  <a:srgbClr val="0077D4"/>
                </a:solidFill>
              </a:rPr>
              <a:t>des Carrières</a:t>
            </a:r>
          </a:p>
        </p:txBody>
      </p:sp>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06/05/2024</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Préfet de Région NA</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mise en œuvre du SRC</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avis sollicité par la DREAL le 30 avril 2024</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document de planification</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 toutes celles en </a:t>
            </a:r>
            <a:r>
              <a:rPr lang="fr-FR" altLang="fr-FR" sz="1800" i="1" dirty="0" err="1">
                <a:solidFill>
                  <a:srgbClr val="333399"/>
                </a:solidFill>
                <a:latin typeface="Trebuchet MS" panose="020B0603020202020204" pitchFamily="34" charset="0"/>
              </a:rPr>
              <a:t>sub-surface</a:t>
            </a:r>
            <a:endParaRPr lang="fr-FR" altLang="fr-FR" sz="1800"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endParaRPr lang="fr-FR" altLang="fr-FR" sz="1800"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r>
              <a:rPr lang="fr-FR" altLang="fr-FR" sz="1800" dirty="0">
                <a:solidFill>
                  <a:srgbClr val="333399"/>
                </a:solidFill>
                <a:latin typeface="Trebuchet MS" panose="020B0603020202020204" pitchFamily="34" charset="0"/>
              </a:rPr>
              <a:t>Contexte :</a:t>
            </a:r>
          </a:p>
          <a:p>
            <a:pPr algn="just" defTabSz="914400">
              <a:spcBef>
                <a:spcPts val="600"/>
              </a:spcBef>
              <a:buClr>
                <a:srgbClr val="C0504D"/>
              </a:buClr>
              <a:buSzPct val="100000"/>
              <a:buFont typeface="Arial" panose="020B0604020202020204" pitchFamily="34" charset="0"/>
              <a:buChar char="•"/>
            </a:pPr>
            <a:r>
              <a:rPr lang="fr-FR" altLang="fr-FR" sz="1800" dirty="0">
                <a:solidFill>
                  <a:srgbClr val="333399"/>
                </a:solidFill>
                <a:latin typeface="Trebuchet MS" panose="020B0603020202020204" pitchFamily="34" charset="0"/>
              </a:rPr>
              <a:t>Elaboration d’un schéma régional des carrières</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6850" y="1362668"/>
            <a:ext cx="3057146" cy="3597180"/>
          </a:xfrm>
          <a:prstGeom prst="rect">
            <a:avLst/>
          </a:prstGeom>
          <a:ln w="76200">
            <a:noFill/>
          </a:ln>
        </p:spPr>
      </p:pic>
      <p:sp>
        <p:nvSpPr>
          <p:cNvPr id="7" name="Forme libre 6"/>
          <p:cNvSpPr/>
          <p:nvPr/>
        </p:nvSpPr>
        <p:spPr>
          <a:xfrm>
            <a:off x="4345663" y="1801640"/>
            <a:ext cx="2163779" cy="208229"/>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Lst>
            <a:ahLst/>
            <a:cxnLst>
              <a:cxn ang="0">
                <a:pos x="connsiteX0" y="connsiteY0"/>
              </a:cxn>
              <a:cxn ang="0">
                <a:pos x="connsiteX1" y="connsiteY1"/>
              </a:cxn>
            </a:cxnLst>
            <a:rect l="l" t="t" r="r" b="b"/>
            <a:pathLst>
              <a:path w="1374700" h="18337121">
                <a:moveTo>
                  <a:pt x="0" y="0"/>
                </a:moveTo>
                <a:cubicBezTo>
                  <a:pt x="514674" y="2525998"/>
                  <a:pt x="1093854" y="9404002"/>
                  <a:pt x="1374700" y="18337121"/>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F622F25-A5BB-47CC-AD65-192ADC9BB69B}"/>
              </a:ext>
            </a:extLst>
          </p:cNvPr>
          <p:cNvSpPr>
            <a:spLocks noGrp="1"/>
          </p:cNvSpPr>
          <p:nvPr>
            <p:ph idx="1"/>
          </p:nvPr>
        </p:nvSpPr>
        <p:spPr>
          <a:xfrm>
            <a:off x="404612" y="1476624"/>
            <a:ext cx="8311685" cy="3904751"/>
          </a:xfrm>
        </p:spPr>
        <p:txBody>
          <a:bodyPr>
            <a:noAutofit/>
          </a:bodyPr>
          <a:lstStyle/>
          <a:p>
            <a:pPr marL="0" indent="0" algn="just">
              <a:buNone/>
            </a:pPr>
            <a:r>
              <a:rPr lang="fr-FR" sz="2000" dirty="0"/>
              <a:t>Le Schéma Régional des Carrières (SRC) est un </a:t>
            </a:r>
            <a:r>
              <a:rPr lang="fr-FR" sz="2000" dirty="0">
                <a:highlight>
                  <a:srgbClr val="FFFF00"/>
                </a:highlight>
              </a:rPr>
              <a:t>document de planification</a:t>
            </a:r>
            <a:r>
              <a:rPr lang="fr-FR" sz="2000" dirty="0"/>
              <a:t> qui a vocation à remplacer les Schémas Départementaux des Carrières (SDC) et </a:t>
            </a:r>
            <a:r>
              <a:rPr lang="fr-FR" sz="2000" dirty="0">
                <a:highlight>
                  <a:srgbClr val="FFFF00"/>
                </a:highlight>
              </a:rPr>
              <a:t>à définir les conditions générales d’implantation, d’exploitation et de remise en état des carrières</a:t>
            </a:r>
            <a:r>
              <a:rPr lang="fr-FR" sz="2000" dirty="0"/>
              <a:t> à l’échelle régionale, ainsi que les orientations relatives à la logistique nécessaire à la gestion durable des ressources minérales. </a:t>
            </a:r>
          </a:p>
          <a:p>
            <a:pPr marL="0" indent="0" algn="just">
              <a:buNone/>
            </a:pPr>
            <a:r>
              <a:rPr lang="fr-FR" sz="2000" dirty="0"/>
              <a:t>Il a ainsi vocation à satisfaire les besoins de la région en matériaux de carrières dans un souci d’économie des ressources non renouvelables, de développement de l’économie circulaire et de réduction des impacts environnementaux.</a:t>
            </a:r>
            <a:endParaRPr lang="fr-FR" sz="2000" dirty="0">
              <a:solidFill>
                <a:srgbClr val="1341A1"/>
              </a:solidFill>
            </a:endParaRPr>
          </a:p>
        </p:txBody>
      </p:sp>
    </p:spTree>
    <p:extLst>
      <p:ext uri="{BB962C8B-B14F-4D97-AF65-F5344CB8AC3E}">
        <p14:creationId xmlns:p14="http://schemas.microsoft.com/office/powerpoint/2010/main" val="1706145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F622F25-A5BB-47CC-AD65-192ADC9BB69B}"/>
              </a:ext>
            </a:extLst>
          </p:cNvPr>
          <p:cNvSpPr>
            <a:spLocks noGrp="1"/>
          </p:cNvSpPr>
          <p:nvPr>
            <p:ph idx="1"/>
          </p:nvPr>
        </p:nvSpPr>
        <p:spPr>
          <a:xfrm>
            <a:off x="404612" y="1476624"/>
            <a:ext cx="8311685" cy="3904751"/>
          </a:xfrm>
        </p:spPr>
        <p:txBody>
          <a:bodyPr>
            <a:noAutofit/>
          </a:bodyPr>
          <a:lstStyle/>
          <a:p>
            <a:pPr marL="0" indent="0" algn="just">
              <a:buNone/>
            </a:pPr>
            <a:r>
              <a:rPr lang="fr-FR" sz="2000" dirty="0">
                <a:solidFill>
                  <a:srgbClr val="1341A1"/>
                </a:solidFill>
              </a:rPr>
              <a:t>Enjeux liés à l'eau :</a:t>
            </a:r>
          </a:p>
        </p:txBody>
      </p:sp>
      <p:pic>
        <p:nvPicPr>
          <p:cNvPr id="6" name="Image 5">
            <a:extLst>
              <a:ext uri="{FF2B5EF4-FFF2-40B4-BE49-F238E27FC236}">
                <a16:creationId xmlns:a16="http://schemas.microsoft.com/office/drawing/2014/main" id="{E8F5EE39-6DD1-1D4C-1453-B62601F1DEF5}"/>
              </a:ext>
            </a:extLst>
          </p:cNvPr>
          <p:cNvPicPr>
            <a:picLocks noChangeAspect="1"/>
          </p:cNvPicPr>
          <p:nvPr/>
        </p:nvPicPr>
        <p:blipFill rotWithShape="1">
          <a:blip r:embed="rId2"/>
          <a:srcRect l="16642"/>
          <a:stretch/>
        </p:blipFill>
        <p:spPr>
          <a:xfrm>
            <a:off x="187780" y="2070616"/>
            <a:ext cx="8745347" cy="2091774"/>
          </a:xfrm>
          <a:prstGeom prst="rect">
            <a:avLst/>
          </a:prstGeom>
        </p:spPr>
      </p:pic>
    </p:spTree>
    <p:extLst>
      <p:ext uri="{BB962C8B-B14F-4D97-AF65-F5344CB8AC3E}">
        <p14:creationId xmlns:p14="http://schemas.microsoft.com/office/powerpoint/2010/main" val="3321911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D04830AB-F6F3-8530-21D0-D57D9B5A1769}"/>
              </a:ext>
            </a:extLst>
          </p:cNvPr>
          <p:cNvPicPr>
            <a:picLocks noChangeAspect="1"/>
          </p:cNvPicPr>
          <p:nvPr/>
        </p:nvPicPr>
        <p:blipFill>
          <a:blip r:embed="rId2"/>
          <a:stretch>
            <a:fillRect/>
          </a:stretch>
        </p:blipFill>
        <p:spPr>
          <a:xfrm>
            <a:off x="5219700" y="1123606"/>
            <a:ext cx="3647981" cy="5264700"/>
          </a:xfrm>
          <a:prstGeom prst="rect">
            <a:avLst/>
          </a:prstGeom>
        </p:spPr>
      </p:pic>
      <p:sp>
        <p:nvSpPr>
          <p:cNvPr id="2" name="Espace réservé du contenu 1">
            <a:extLst>
              <a:ext uri="{FF2B5EF4-FFF2-40B4-BE49-F238E27FC236}">
                <a16:creationId xmlns:a16="http://schemas.microsoft.com/office/drawing/2014/main" id="{5F622F25-A5BB-47CC-AD65-192ADC9BB69B}"/>
              </a:ext>
            </a:extLst>
          </p:cNvPr>
          <p:cNvSpPr>
            <a:spLocks noGrp="1"/>
          </p:cNvSpPr>
          <p:nvPr>
            <p:ph idx="1"/>
          </p:nvPr>
        </p:nvSpPr>
        <p:spPr>
          <a:xfrm>
            <a:off x="174719" y="1476624"/>
            <a:ext cx="5500888" cy="3904751"/>
          </a:xfrm>
        </p:spPr>
        <p:txBody>
          <a:bodyPr>
            <a:noAutofit/>
          </a:bodyPr>
          <a:lstStyle/>
          <a:p>
            <a:pPr>
              <a:spcBef>
                <a:spcPts val="1200"/>
              </a:spcBef>
              <a:buClr>
                <a:schemeClr val="accent6">
                  <a:lumMod val="75000"/>
                </a:schemeClr>
              </a:buClr>
            </a:pPr>
            <a:r>
              <a:rPr lang="fr-FR" sz="2000" u="sng" dirty="0">
                <a:solidFill>
                  <a:srgbClr val="1341A1"/>
                </a:solidFill>
              </a:rPr>
              <a:t>Zone de vigilance</a:t>
            </a:r>
            <a:r>
              <a:rPr lang="fr-FR" sz="2000" dirty="0">
                <a:solidFill>
                  <a:srgbClr val="1341A1"/>
                </a:solidFill>
              </a:rPr>
              <a:t> : conciliation des enjeux environnementaux et économiques y est plus aisée que dans les autres catégories susvisées</a:t>
            </a:r>
          </a:p>
          <a:p>
            <a:pPr>
              <a:spcBef>
                <a:spcPts val="1200"/>
              </a:spcBef>
              <a:buClr>
                <a:schemeClr val="accent6">
                  <a:lumMod val="75000"/>
                </a:schemeClr>
              </a:buClr>
            </a:pPr>
            <a:r>
              <a:rPr lang="fr-FR" sz="2000" u="sng" dirty="0">
                <a:solidFill>
                  <a:srgbClr val="1341A1"/>
                </a:solidFill>
              </a:rPr>
              <a:t>Zone de vigilance</a:t>
            </a:r>
            <a:r>
              <a:rPr lang="fr-FR" sz="2000" u="sng" dirty="0"/>
              <a:t> moyenne </a:t>
            </a:r>
            <a:r>
              <a:rPr lang="fr-FR" sz="2000" dirty="0"/>
              <a:t>: vigilance particulière pour la conception</a:t>
            </a:r>
          </a:p>
          <a:p>
            <a:pPr>
              <a:spcBef>
                <a:spcPts val="1200"/>
              </a:spcBef>
              <a:buClr>
                <a:schemeClr val="accent6">
                  <a:lumMod val="75000"/>
                </a:schemeClr>
              </a:buClr>
            </a:pPr>
            <a:r>
              <a:rPr lang="fr-FR" sz="2000" u="sng" dirty="0">
                <a:solidFill>
                  <a:srgbClr val="1341A1"/>
                </a:solidFill>
              </a:rPr>
              <a:t>Zone de vigilance forte</a:t>
            </a:r>
            <a:r>
              <a:rPr lang="fr-FR" sz="2000" dirty="0">
                <a:solidFill>
                  <a:srgbClr val="1341A1"/>
                </a:solidFill>
              </a:rPr>
              <a:t> : sensibilité forte prescriptions réglementaires spécifiques</a:t>
            </a:r>
          </a:p>
          <a:p>
            <a:pPr>
              <a:spcBef>
                <a:spcPts val="1200"/>
              </a:spcBef>
              <a:buClr>
                <a:schemeClr val="accent6">
                  <a:lumMod val="75000"/>
                </a:schemeClr>
              </a:buClr>
            </a:pPr>
            <a:r>
              <a:rPr lang="fr-FR" sz="2000" u="sng" dirty="0">
                <a:solidFill>
                  <a:srgbClr val="1341A1"/>
                </a:solidFill>
              </a:rPr>
              <a:t>Zone de vigilance</a:t>
            </a:r>
            <a:r>
              <a:rPr lang="fr-FR" sz="2000" u="sng" dirty="0"/>
              <a:t> majeure selon l’acte </a:t>
            </a:r>
            <a:br>
              <a:rPr lang="fr-FR" sz="2000" u="sng" dirty="0"/>
            </a:br>
            <a:r>
              <a:rPr lang="fr-FR" sz="2000" u="sng" dirty="0"/>
              <a:t>constitutif du zonage</a:t>
            </a:r>
            <a:r>
              <a:rPr lang="fr-FR" sz="2000" dirty="0"/>
              <a:t> : interdiction possible au vu des dispositions réglementaires</a:t>
            </a:r>
          </a:p>
          <a:p>
            <a:pPr>
              <a:spcBef>
                <a:spcPts val="1200"/>
              </a:spcBef>
              <a:buClr>
                <a:schemeClr val="accent6">
                  <a:lumMod val="75000"/>
                </a:schemeClr>
              </a:buClr>
            </a:pPr>
            <a:r>
              <a:rPr lang="fr-FR" sz="2000" u="sng" dirty="0">
                <a:solidFill>
                  <a:srgbClr val="1341A1"/>
                </a:solidFill>
              </a:rPr>
              <a:t>Zone d’interdiction stricte</a:t>
            </a:r>
            <a:r>
              <a:rPr lang="fr-FR" sz="2000" dirty="0">
                <a:solidFill>
                  <a:srgbClr val="1341A1"/>
                </a:solidFill>
              </a:rPr>
              <a:t> : protection réglementaire</a:t>
            </a:r>
          </a:p>
        </p:txBody>
      </p:sp>
    </p:spTree>
    <p:extLst>
      <p:ext uri="{BB962C8B-B14F-4D97-AF65-F5344CB8AC3E}">
        <p14:creationId xmlns:p14="http://schemas.microsoft.com/office/powerpoint/2010/main" val="1909477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F622F25-A5BB-47CC-AD65-192ADC9BB69B}"/>
              </a:ext>
            </a:extLst>
          </p:cNvPr>
          <p:cNvSpPr>
            <a:spLocks noGrp="1"/>
          </p:cNvSpPr>
          <p:nvPr>
            <p:ph idx="1"/>
          </p:nvPr>
        </p:nvSpPr>
        <p:spPr>
          <a:xfrm>
            <a:off x="174718" y="1476624"/>
            <a:ext cx="8740681" cy="3904751"/>
          </a:xfrm>
        </p:spPr>
        <p:txBody>
          <a:bodyPr>
            <a:noAutofit/>
          </a:bodyPr>
          <a:lstStyle/>
          <a:p>
            <a:pPr marL="0" indent="0">
              <a:spcBef>
                <a:spcPts val="1200"/>
              </a:spcBef>
              <a:buClr>
                <a:schemeClr val="accent6">
                  <a:lumMod val="75000"/>
                </a:schemeClr>
              </a:buClr>
              <a:buNone/>
            </a:pPr>
            <a:r>
              <a:rPr lang="fr-FR" sz="2000" u="sng" dirty="0">
                <a:solidFill>
                  <a:srgbClr val="1341A1"/>
                </a:solidFill>
              </a:rPr>
              <a:t>Cartes de vulnérabilité :</a:t>
            </a:r>
          </a:p>
          <a:p>
            <a:pPr>
              <a:spcBef>
                <a:spcPts val="1200"/>
              </a:spcBef>
              <a:buClr>
                <a:schemeClr val="accent6">
                  <a:lumMod val="75000"/>
                </a:schemeClr>
              </a:buClr>
            </a:pPr>
            <a:endParaRPr lang="fr-FR" sz="2000" dirty="0">
              <a:solidFill>
                <a:srgbClr val="1341A1"/>
              </a:solidFill>
            </a:endParaRPr>
          </a:p>
        </p:txBody>
      </p:sp>
      <p:pic>
        <p:nvPicPr>
          <p:cNvPr id="4" name="Image 3">
            <a:extLst>
              <a:ext uri="{FF2B5EF4-FFF2-40B4-BE49-F238E27FC236}">
                <a16:creationId xmlns:a16="http://schemas.microsoft.com/office/drawing/2014/main" id="{01C1ABE8-B145-BF0E-4FF7-60BB222F08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1" y="2229348"/>
            <a:ext cx="2880000" cy="4076000"/>
          </a:xfrm>
          <a:prstGeom prst="rect">
            <a:avLst/>
          </a:prstGeom>
        </p:spPr>
      </p:pic>
      <p:pic>
        <p:nvPicPr>
          <p:cNvPr id="6" name="Image 5" descr="Une image contenant texte, capture d’écran, carte&#10;&#10;Description générée automatiquement">
            <a:extLst>
              <a:ext uri="{FF2B5EF4-FFF2-40B4-BE49-F238E27FC236}">
                <a16:creationId xmlns:a16="http://schemas.microsoft.com/office/drawing/2014/main" id="{968B8DD5-39A3-6349-5334-67A5BECEFD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2000" y="2229348"/>
            <a:ext cx="2880000" cy="4076000"/>
          </a:xfrm>
          <a:prstGeom prst="rect">
            <a:avLst/>
          </a:prstGeom>
          <a:ln w="38100">
            <a:solidFill>
              <a:schemeClr val="accent2"/>
            </a:solidFill>
          </a:ln>
        </p:spPr>
      </p:pic>
      <p:pic>
        <p:nvPicPr>
          <p:cNvPr id="8" name="Image 7" descr="Une image contenant texte, capture d’écran, carte&#10;&#10;Description générée automatiquement">
            <a:extLst>
              <a:ext uri="{FF2B5EF4-FFF2-40B4-BE49-F238E27FC236}">
                <a16:creationId xmlns:a16="http://schemas.microsoft.com/office/drawing/2014/main" id="{75453BCB-619A-21E8-87CC-B1696022CE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5399" y="2229348"/>
            <a:ext cx="2880000" cy="4076000"/>
          </a:xfrm>
          <a:prstGeom prst="rect">
            <a:avLst/>
          </a:prstGeom>
        </p:spPr>
      </p:pic>
      <p:sp>
        <p:nvSpPr>
          <p:cNvPr id="9" name="ZoneTexte 8">
            <a:extLst>
              <a:ext uri="{FF2B5EF4-FFF2-40B4-BE49-F238E27FC236}">
                <a16:creationId xmlns:a16="http://schemas.microsoft.com/office/drawing/2014/main" id="{A7C46120-EA8D-F1BD-E1CC-748A4FB70E0E}"/>
              </a:ext>
            </a:extLst>
          </p:cNvPr>
          <p:cNvSpPr txBox="1"/>
          <p:nvPr/>
        </p:nvSpPr>
        <p:spPr>
          <a:xfrm>
            <a:off x="3370942" y="1145100"/>
            <a:ext cx="4989287" cy="707886"/>
          </a:xfrm>
          <a:prstGeom prst="rect">
            <a:avLst/>
          </a:prstGeom>
          <a:solidFill>
            <a:schemeClr val="bg1"/>
          </a:solidFill>
          <a:ln>
            <a:solidFill>
              <a:schemeClr val="accent2"/>
            </a:solidFill>
          </a:ln>
        </p:spPr>
        <p:txBody>
          <a:bodyPr wrap="square" rtlCol="0">
            <a:spAutoFit/>
          </a:bodyPr>
          <a:lstStyle/>
          <a:p>
            <a:pPr algn="ctr"/>
            <a:r>
              <a:rPr lang="fr-FR" sz="2000" dirty="0">
                <a:solidFill>
                  <a:srgbClr val="1341A1"/>
                </a:solidFill>
              </a:rPr>
              <a:t>Zonage pour projet de travaux d’aménagement en décaissé (carrières)</a:t>
            </a:r>
          </a:p>
        </p:txBody>
      </p:sp>
      <p:cxnSp>
        <p:nvCxnSpPr>
          <p:cNvPr id="12" name="Connecteur droit avec flèche 11">
            <a:extLst>
              <a:ext uri="{FF2B5EF4-FFF2-40B4-BE49-F238E27FC236}">
                <a16:creationId xmlns:a16="http://schemas.microsoft.com/office/drawing/2014/main" id="{B1354307-0A51-1253-F3D1-913721E87F98}"/>
              </a:ext>
            </a:extLst>
          </p:cNvPr>
          <p:cNvCxnSpPr>
            <a:stCxn id="9" idx="2"/>
            <a:endCxn id="6" idx="0"/>
          </p:cNvCxnSpPr>
          <p:nvPr/>
        </p:nvCxnSpPr>
        <p:spPr>
          <a:xfrm flipH="1">
            <a:off x="4572000" y="1852986"/>
            <a:ext cx="1293586" cy="376362"/>
          </a:xfrm>
          <a:prstGeom prst="straightConnector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291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5" name="Text Box 4"/>
          <p:cNvSpPr txBox="1">
            <a:spLocks noChangeArrowheads="1"/>
          </p:cNvSpPr>
          <p:nvPr/>
        </p:nvSpPr>
        <p:spPr bwMode="auto">
          <a:xfrm>
            <a:off x="323528" y="1332946"/>
            <a:ext cx="2888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b="1" dirty="0">
                <a:solidFill>
                  <a:schemeClr val="accent6">
                    <a:lumMod val="75000"/>
                  </a:schemeClr>
                </a:solidFill>
                <a:latin typeface="Gill Sans MT" pitchFamily="34" charset="0"/>
              </a:rPr>
              <a:t>Proposition d’avis :</a:t>
            </a:r>
          </a:p>
        </p:txBody>
      </p:sp>
      <p:sp>
        <p:nvSpPr>
          <p:cNvPr id="7" name="Rectangle 5"/>
          <p:cNvSpPr>
            <a:spLocks noChangeArrowheads="1"/>
          </p:cNvSpPr>
          <p:nvPr/>
        </p:nvSpPr>
        <p:spPr bwMode="auto">
          <a:xfrm>
            <a:off x="227427" y="1941599"/>
            <a:ext cx="8689146" cy="305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le projet de schéma régional des carrières concernant l’ensemble de la Région et donc susceptible d’affecter l’ensemble des unités de gestion présente en subsurface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disposition 76 relative à la définition de cartes de vulnérabilité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l’approbation par la CLE de ces cartes en 2021 ;</a:t>
            </a:r>
          </a:p>
          <a:p>
            <a:pPr algn="just">
              <a:spcBef>
                <a:spcPts val="600"/>
              </a:spcBef>
              <a:buClr>
                <a:schemeClr val="accent2"/>
              </a:buClr>
              <a:buSzPct val="100000"/>
            </a:pPr>
            <a:r>
              <a:rPr lang="fr-FR" altLang="fr-FR" dirty="0">
                <a:solidFill>
                  <a:srgbClr val="333399"/>
                </a:solidFill>
                <a:latin typeface="Trebuchet MS" panose="020B0603020202020204" pitchFamily="34" charset="0"/>
              </a:rPr>
              <a:t>la CLE demande que le zonage de vulnérabilité des nappes profondes en subsurface (10 m) soit intégré dans le zonage de vigilance modérée ou forte  du schéma régional des carrières, condition pour que ce schéma régional puisse être jugé </a:t>
            </a:r>
            <a:r>
              <a:rPr lang="fr-FR" altLang="fr-FR">
                <a:solidFill>
                  <a:srgbClr val="333399"/>
                </a:solidFill>
                <a:latin typeface="Trebuchet MS" panose="020B0603020202020204" pitchFamily="34" charset="0"/>
              </a:rPr>
              <a:t>comme compatible avec le SAGE</a:t>
            </a:r>
            <a:r>
              <a:rPr lang="fr-FR" altLang="fr-FR" dirty="0">
                <a:solidFill>
                  <a:srgbClr val="333399"/>
                </a:solidFill>
                <a:latin typeface="Trebuchet MS" panose="020B0603020202020204" pitchFamily="34" charset="0"/>
              </a:rPr>
              <a:t>.</a:t>
            </a:r>
          </a:p>
        </p:txBody>
      </p:sp>
    </p:spTree>
    <p:extLst>
      <p:ext uri="{BB962C8B-B14F-4D97-AF65-F5344CB8AC3E}">
        <p14:creationId xmlns:p14="http://schemas.microsoft.com/office/powerpoint/2010/main" val="1417989608"/>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2427</TotalTime>
  <Words>332</Words>
  <Application>Microsoft Office PowerPoint</Application>
  <PresentationFormat>Affichage à l'écran (4:3)</PresentationFormat>
  <Paragraphs>27</Paragraphs>
  <Slides>6</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vt:i4>
      </vt:variant>
    </vt:vector>
  </HeadingPairs>
  <TitlesOfParts>
    <vt:vector size="11"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Alexis Lafficher</cp:lastModifiedBy>
  <cp:revision>143</cp:revision>
  <dcterms:created xsi:type="dcterms:W3CDTF">2018-06-11T08:02:18Z</dcterms:created>
  <dcterms:modified xsi:type="dcterms:W3CDTF">2024-05-06T15:07:29Z</dcterms:modified>
</cp:coreProperties>
</file>