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46" r:id="rId2"/>
    <p:sldId id="452" r:id="rId3"/>
    <p:sldId id="451" r:id="rId4"/>
    <p:sldId id="453" r:id="rId5"/>
    <p:sldId id="450" r:id="rId6"/>
    <p:sldId id="444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000"/>
    <a:srgbClr val="FF963B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62" d="100"/>
          <a:sy n="62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06/05/2024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933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06/05/2024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" t="699" r="1135" b="560"/>
          <a:stretch/>
        </p:blipFill>
        <p:spPr>
          <a:xfrm>
            <a:off x="5667468" y="1593409"/>
            <a:ext cx="3186821" cy="3676297"/>
          </a:xfrm>
          <a:prstGeom prst="rect">
            <a:avLst/>
          </a:prstGeom>
          <a:ln>
            <a:noFill/>
          </a:ln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Avis de principe sur le projet de régularisation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d'un forage à l'Eocène Château Palmer à Margaux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57988" y="1412776"/>
            <a:ext cx="5078108" cy="373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55600" indent="-355600"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SC du Château PALMER</a:t>
            </a:r>
          </a:p>
          <a:p>
            <a:pPr marL="355600" indent="-355600"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régularisation, après réhabilitation, d'un forage à l'Eocène de 163 m créé en 1877</a:t>
            </a:r>
          </a:p>
          <a:p>
            <a:pPr marL="355600" indent="-355600"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par le pétitionnaire le 28 février 2024</a:t>
            </a:r>
          </a:p>
          <a:p>
            <a:pPr marL="355600" indent="-355600"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présentation</a:t>
            </a:r>
          </a:p>
          <a:p>
            <a:pPr marL="355600" indent="-355600"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Zonage géographique SAGE :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Centre</a:t>
            </a:r>
          </a:p>
          <a:p>
            <a:pPr marL="355600" indent="-355600"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 déficitaire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Précédents avis :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2018-032 (26 mars 2018)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3" name="Forme libre 2"/>
          <p:cNvSpPr/>
          <p:nvPr/>
        </p:nvSpPr>
        <p:spPr>
          <a:xfrm>
            <a:off x="4707467" y="1398152"/>
            <a:ext cx="2525681" cy="1505915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5681" h="1505915">
                <a:moveTo>
                  <a:pt x="0" y="329048"/>
                </a:moveTo>
                <a:cubicBezTo>
                  <a:pt x="965200" y="103976"/>
                  <a:pt x="1930400" y="-121096"/>
                  <a:pt x="2311400" y="75048"/>
                </a:cubicBezTo>
                <a:cubicBezTo>
                  <a:pt x="2692400" y="271192"/>
                  <a:pt x="2489200" y="888553"/>
                  <a:pt x="2286000" y="1505915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357988" y="5085184"/>
            <a:ext cx="8533884" cy="10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u="sng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Avis 2018 : compatible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Depuis, changement de direction, changement de projet, raccordement à l’AEP pour les usages nécessitant une qualité potable.</a:t>
            </a:r>
          </a:p>
        </p:txBody>
      </p:sp>
    </p:spTree>
    <p:extLst>
      <p:ext uri="{BB962C8B-B14F-4D97-AF65-F5344CB8AC3E}">
        <p14:creationId xmlns:p14="http://schemas.microsoft.com/office/powerpoint/2010/main" val="260081843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Avis de principe sur le projet de régularisation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d'un forage à l'Eocène Château Palmer à Margaux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68750" y="1412776"/>
            <a:ext cx="8767746" cy="259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Régime d'exploitation souhaité : </a:t>
            </a:r>
          </a:p>
          <a:p>
            <a:pPr algn="ctr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7,5 à 18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/h / 60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/j / 6 000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Destination de l'eau :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alimentation en eau potable du Château et de son "village" : 660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</a:t>
            </a:r>
            <a:r>
              <a:rPr lang="fr-FR" altLang="fr-FR" dirty="0">
                <a:solidFill>
                  <a:schemeClr val="accent2"/>
                </a:solidFill>
                <a:highlight>
                  <a:srgbClr val="00FF00"/>
                </a:highlight>
                <a:latin typeface="Trebuchet MS" panose="020B0603020202020204" pitchFamily="34" charset="0"/>
              </a:rPr>
              <a:t>&gt; 0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activités vinicoles : 2 160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</a:t>
            </a:r>
            <a:r>
              <a:rPr lang="fr-FR" altLang="fr-FR" dirty="0">
                <a:solidFill>
                  <a:schemeClr val="accent2"/>
                </a:solidFill>
                <a:highlight>
                  <a:srgbClr val="00FF00"/>
                </a:highlight>
                <a:latin typeface="Trebuchet MS" panose="020B0603020202020204" pitchFamily="34" charset="0"/>
              </a:rPr>
              <a:t>&gt; 0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activités viticoles et d'élevages : 480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</a:t>
            </a:r>
            <a:r>
              <a:rPr lang="fr-FR" altLang="fr-FR" dirty="0">
                <a:solidFill>
                  <a:schemeClr val="accent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&gt; 900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arrosage des espaces verts : 2 700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</a:t>
            </a:r>
            <a:r>
              <a:rPr lang="fr-FR" altLang="fr-FR" dirty="0">
                <a:solidFill>
                  <a:schemeClr val="accent2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&gt; 4 100 (2 800 + 1 300 à venir)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1BDF9B-2CB7-8097-6D36-F749594FF255}"/>
              </a:ext>
            </a:extLst>
          </p:cNvPr>
          <p:cNvSpPr txBox="1"/>
          <p:nvPr/>
        </p:nvSpPr>
        <p:spPr>
          <a:xfrm>
            <a:off x="3563888" y="980728"/>
            <a:ext cx="3240360" cy="375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Avis de 2018 / </a:t>
            </a:r>
            <a:r>
              <a:rPr lang="fr-FR" dirty="0">
                <a:solidFill>
                  <a:schemeClr val="accent2"/>
                </a:solidFill>
                <a:latin typeface="Trebuchet MS" panose="020B0603020202020204" pitchFamily="34" charset="0"/>
              </a:rPr>
              <a:t>Demande 2024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0CEDEA-05DD-A4F0-1F24-E5D990F8E1DE}"/>
              </a:ext>
            </a:extLst>
          </p:cNvPr>
          <p:cNvSpPr txBox="1"/>
          <p:nvPr/>
        </p:nvSpPr>
        <p:spPr>
          <a:xfrm>
            <a:off x="3095481" y="1948190"/>
            <a:ext cx="3682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chemeClr val="accent2"/>
                </a:solidFill>
                <a:highlight>
                  <a:srgbClr val="00FFFF"/>
                </a:highlight>
                <a:latin typeface="Trebuchet MS" panose="020B0603020202020204" pitchFamily="34" charset="0"/>
              </a:rPr>
              <a:t>7,5</a:t>
            </a:r>
            <a:r>
              <a:rPr lang="fr-FR" altLang="fr-FR" dirty="0">
                <a:solidFill>
                  <a:schemeClr val="accent2"/>
                </a:solidFill>
                <a:latin typeface="Trebuchet MS" panose="020B0603020202020204" pitchFamily="34" charset="0"/>
              </a:rPr>
              <a:t> m</a:t>
            </a:r>
            <a:r>
              <a:rPr lang="fr-FR" altLang="fr-FR" baseline="30000" dirty="0">
                <a:solidFill>
                  <a:schemeClr val="accent2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chemeClr val="accent2"/>
                </a:solidFill>
                <a:latin typeface="Trebuchet MS" panose="020B0603020202020204" pitchFamily="34" charset="0"/>
              </a:rPr>
              <a:t>/h / </a:t>
            </a:r>
            <a:r>
              <a:rPr lang="fr-FR" altLang="fr-FR" dirty="0">
                <a:solidFill>
                  <a:schemeClr val="accent2"/>
                </a:solidFill>
                <a:highlight>
                  <a:srgbClr val="00FFFF"/>
                </a:highlight>
                <a:latin typeface="Trebuchet MS" panose="020B0603020202020204" pitchFamily="34" charset="0"/>
              </a:rPr>
              <a:t>60</a:t>
            </a:r>
            <a:r>
              <a:rPr lang="fr-FR" altLang="fr-FR" dirty="0">
                <a:solidFill>
                  <a:schemeClr val="accent2"/>
                </a:solidFill>
                <a:latin typeface="Trebuchet MS" panose="020B0603020202020204" pitchFamily="34" charset="0"/>
              </a:rPr>
              <a:t> m</a:t>
            </a:r>
            <a:r>
              <a:rPr lang="fr-FR" altLang="fr-FR" baseline="30000" dirty="0">
                <a:solidFill>
                  <a:schemeClr val="accent2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chemeClr val="accent2"/>
                </a:solidFill>
                <a:latin typeface="Trebuchet MS" panose="020B0603020202020204" pitchFamily="34" charset="0"/>
              </a:rPr>
              <a:t>/j / </a:t>
            </a:r>
            <a:r>
              <a:rPr lang="fr-FR" altLang="fr-FR" dirty="0">
                <a:solidFill>
                  <a:schemeClr val="accent2"/>
                </a:solidFill>
                <a:highlight>
                  <a:srgbClr val="00FF00"/>
                </a:highlight>
                <a:latin typeface="Trebuchet MS" panose="020B0603020202020204" pitchFamily="34" charset="0"/>
              </a:rPr>
              <a:t>5 000</a:t>
            </a:r>
            <a:r>
              <a:rPr lang="fr-FR" altLang="fr-FR" dirty="0">
                <a:solidFill>
                  <a:schemeClr val="accent2"/>
                </a:solidFill>
                <a:latin typeface="Trebuchet MS" panose="020B0603020202020204" pitchFamily="34" charset="0"/>
              </a:rPr>
              <a:t> m</a:t>
            </a:r>
            <a:r>
              <a:rPr lang="fr-FR" altLang="fr-FR" baseline="30000" dirty="0">
                <a:solidFill>
                  <a:schemeClr val="accent2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chemeClr val="accent2"/>
                </a:solidFill>
                <a:latin typeface="Trebuchet MS" panose="020B0603020202020204" pitchFamily="34" charset="0"/>
              </a:rPr>
              <a:t>/an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8D4195-AA46-19B7-AFE2-24C0EC0B2AF1}"/>
              </a:ext>
            </a:extLst>
          </p:cNvPr>
          <p:cNvSpPr txBox="1"/>
          <p:nvPr/>
        </p:nvSpPr>
        <p:spPr>
          <a:xfrm>
            <a:off x="770686" y="5263473"/>
            <a:ext cx="85517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2"/>
                </a:solidFill>
              </a:rPr>
              <a:t>Espaces verts (pelouse + massifs + parc) = 10 000 m</a:t>
            </a:r>
            <a:r>
              <a:rPr lang="fr-FR" baseline="30000" dirty="0">
                <a:solidFill>
                  <a:schemeClr val="accent2"/>
                </a:solidFill>
              </a:rPr>
              <a:t>2</a:t>
            </a:r>
            <a:r>
              <a:rPr lang="fr-FR" dirty="0">
                <a:solidFill>
                  <a:schemeClr val="accent2"/>
                </a:solidFill>
              </a:rPr>
              <a:t> actuel</a:t>
            </a:r>
          </a:p>
          <a:p>
            <a:r>
              <a:rPr lang="fr-FR" dirty="0">
                <a:solidFill>
                  <a:schemeClr val="accent2"/>
                </a:solidFill>
              </a:rPr>
              <a:t>+ 3 800 m</a:t>
            </a:r>
            <a:r>
              <a:rPr lang="fr-FR" baseline="30000" dirty="0">
                <a:solidFill>
                  <a:schemeClr val="accent2"/>
                </a:solidFill>
              </a:rPr>
              <a:t>2</a:t>
            </a:r>
            <a:r>
              <a:rPr lang="fr-FR" dirty="0">
                <a:solidFill>
                  <a:schemeClr val="accent2"/>
                </a:solidFill>
              </a:rPr>
              <a:t> à venir (dont potager en biodynamie) </a:t>
            </a:r>
          </a:p>
          <a:p>
            <a:r>
              <a:rPr lang="fr-FR" dirty="0">
                <a:solidFill>
                  <a:schemeClr val="accent2"/>
                </a:solidFill>
              </a:rPr>
              <a:t>soit 0,28 m</a:t>
            </a:r>
            <a:r>
              <a:rPr lang="fr-FR" baseline="30000" dirty="0">
                <a:solidFill>
                  <a:schemeClr val="accent2"/>
                </a:solidFill>
              </a:rPr>
              <a:t>3</a:t>
            </a:r>
            <a:r>
              <a:rPr lang="fr-FR" dirty="0">
                <a:solidFill>
                  <a:schemeClr val="accent2"/>
                </a:solidFill>
              </a:rPr>
              <a:t>/m</a:t>
            </a:r>
            <a:r>
              <a:rPr lang="fr-FR" baseline="30000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B74DEF3-6398-0993-B55C-340A7223FA65}"/>
              </a:ext>
            </a:extLst>
          </p:cNvPr>
          <p:cNvSpPr txBox="1"/>
          <p:nvPr/>
        </p:nvSpPr>
        <p:spPr>
          <a:xfrm>
            <a:off x="1786594" y="4239478"/>
            <a:ext cx="630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2"/>
                </a:solidFill>
              </a:rPr>
              <a:t>Usage nécessitant en eau potable sont désormais réalisés à partir d’eau potable (Eocène Centre) en raison du fluor.</a:t>
            </a:r>
          </a:p>
        </p:txBody>
      </p:sp>
      <p:sp>
        <p:nvSpPr>
          <p:cNvPr id="13" name="Accolade ouvrante 12">
            <a:extLst>
              <a:ext uri="{FF2B5EF4-FFF2-40B4-BE49-F238E27FC236}">
                <a16:creationId xmlns:a16="http://schemas.microsoft.com/office/drawing/2014/main" id="{83B1FCC9-45EA-085E-D948-A50B0088687D}"/>
              </a:ext>
            </a:extLst>
          </p:cNvPr>
          <p:cNvSpPr/>
          <p:nvPr/>
        </p:nvSpPr>
        <p:spPr>
          <a:xfrm>
            <a:off x="683568" y="2924944"/>
            <a:ext cx="72008" cy="43204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Accolade ouvrante 13">
            <a:extLst>
              <a:ext uri="{FF2B5EF4-FFF2-40B4-BE49-F238E27FC236}">
                <a16:creationId xmlns:a16="http://schemas.microsoft.com/office/drawing/2014/main" id="{BBFCE4C5-2E90-DD1A-50A2-FBA66039F4DD}"/>
              </a:ext>
            </a:extLst>
          </p:cNvPr>
          <p:cNvSpPr/>
          <p:nvPr/>
        </p:nvSpPr>
        <p:spPr>
          <a:xfrm>
            <a:off x="683568" y="3484358"/>
            <a:ext cx="72008" cy="43204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4575083A-7A46-2629-E636-EDCC5F3EE0AA}"/>
              </a:ext>
            </a:extLst>
          </p:cNvPr>
          <p:cNvSpPr/>
          <p:nvPr/>
        </p:nvSpPr>
        <p:spPr>
          <a:xfrm flipH="1" flipV="1">
            <a:off x="432312" y="2708920"/>
            <a:ext cx="2267480" cy="1872208"/>
          </a:xfrm>
          <a:prstGeom prst="arc">
            <a:avLst>
              <a:gd name="adj1" fmla="val 16200000"/>
              <a:gd name="adj2" fmla="val 1537796"/>
            </a:avLst>
          </a:prstGeom>
          <a:ln w="571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FF5085BE-C64B-F12F-85C9-9B2487AB837C}"/>
              </a:ext>
            </a:extLst>
          </p:cNvPr>
          <p:cNvSpPr/>
          <p:nvPr/>
        </p:nvSpPr>
        <p:spPr>
          <a:xfrm rot="359454" flipH="1" flipV="1">
            <a:off x="172557" y="3720850"/>
            <a:ext cx="1203566" cy="1970270"/>
          </a:xfrm>
          <a:prstGeom prst="arc">
            <a:avLst>
              <a:gd name="adj1" fmla="val 16025579"/>
              <a:gd name="adj2" fmla="val 4449111"/>
            </a:avLst>
          </a:prstGeom>
          <a:ln w="571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03605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68750" y="1556792"/>
            <a:ext cx="8551722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Optimisation de l’usage :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Matériel d’irrigation hydro-économe (haute pression, chaine lavage automatique, 80 % goutte-à-goutte) 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Récupération d’eau pluviale pour abreuvement et préparation phytosanitaire (forage en secours)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Remplacement des pelouses par jardin potager et massif peu gourmand en eau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Choix des revêtements facile à nettoyer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lang="fr-FR" sz="2000" dirty="0">
                <a:solidFill>
                  <a:srgbClr val="1341A1"/>
                </a:solidFill>
                <a:latin typeface="Trebuchet MS"/>
              </a:rPr>
              <a:t>Sensibilisation du personnel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1341A1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None/>
              <a:tabLst/>
              <a:defRPr/>
            </a:pPr>
            <a:endParaRPr kumimoji="0" lang="fr-FR" sz="2000" b="0" i="0" u="sng" strike="noStrike" kern="1200" cap="none" spc="0" normalizeH="0" baseline="0" noProof="0" dirty="0">
              <a:ln>
                <a:noFill/>
              </a:ln>
              <a:solidFill>
                <a:srgbClr val="1341A1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Ressources alternatives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pas de cours d’eau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pas de ressources sus-jacentes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ED517E0-E4C5-2929-5830-B230D101A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Avis de principe sur le projet de régularisation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d'un forage à l'Eocène Château Palmer à Margaux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3742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68750" y="1556792"/>
            <a:ext cx="5379826" cy="300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forage de 163 m a été réalisé entre 1875 et 1877 (Code BSS 07795X0001/F).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Tubé jusqu'à 44,22 m, le forage captait en trou nu toutes les formations traversées jusqu'à 163 m.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 2017, un diagnostic révélait le très mauvais état des tubages et une obstruction à 120 m de profondeur.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prévoit la réhabilitation du forage :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rechemisage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de la chambre de pompage.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576" y="1434057"/>
            <a:ext cx="3411013" cy="4947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ED517E0-E4C5-2929-5830-B230D101A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Avis de principe sur le projet de régularisation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d'un forage à l'Eocène Château Palmer à Margaux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77855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Avis de principe sur le projet de régularisation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d'un forage à l'Eocène Château Palmer à Margaux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51083" y="1484784"/>
            <a:ext cx="8390476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Considérations 2018 / </a:t>
            </a:r>
            <a:r>
              <a:rPr lang="fr-FR" altLang="fr-FR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2024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l'ouvrage et les prélèvements </a:t>
            </a:r>
            <a:r>
              <a:rPr lang="fr-FR" alt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pré-existent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besoin en eau est dimensionné correctement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l'alternative à l'exploitation du forage serait le réseau d'eau potable (Eocène centre déficitaire)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passage de l'eau potable dans une filière d'élimination du fluor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strike="sngStrike" dirty="0">
                <a:solidFill>
                  <a:schemeClr val="accent2"/>
                </a:solidFill>
                <a:latin typeface="Trebuchet MS" panose="020B0603020202020204" pitchFamily="34" charset="0"/>
              </a:rPr>
              <a:t>la gêne occasionnée par la chloration pour l'activité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réhabilitation de l'ouvrage dans les règles de l'art offrira de meilleures garanties en matière de de vulnérabilité qu'un rebouchage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amélioration de la connaissance des volumes prélevés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67898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2448" y="1782634"/>
            <a:ext cx="8428024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l'Eocène centre déficitaire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l’avis 2018-032 jugeant compatible la régularisation pour 6 000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b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dont 3 000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 pour un usage non alimentaire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préexistence du forage et du prélèvement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dimensionnement raisonnable des débits d'exploitation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l'amélioration qu'apportera la réhabilitation du forage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l'absence d'alternative (eau potable prélevée à l'Eocène)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d'un engagement du pétitionnaire à garantir un usage optimisé de la ressource ;</a:t>
            </a:r>
          </a:p>
          <a:p>
            <a:pPr marL="1069975"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régularisation du forage et de son utilisation à hauteur de 7,5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/h, 60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/j et </a:t>
            </a:r>
            <a:r>
              <a:rPr lang="fr-FR" altLang="fr-FR" sz="20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3 000 m</a:t>
            </a:r>
            <a:r>
              <a:rPr lang="fr-FR" altLang="fr-FR" sz="2000" u="sng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u="sng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peut être considérée comme compatible avec le SAGE Nappes profondes.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340768"/>
            <a:ext cx="2879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Avis de principe sur le projet de régularisation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d'un forage à l'Eocène Château Palmer à Margaux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4453</TotalTime>
  <Words>702</Words>
  <Application>Microsoft Office PowerPoint</Application>
  <PresentationFormat>Affichage à l'écran (4:3)</PresentationFormat>
  <Paragraphs>72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Office Theme</vt:lpstr>
      <vt:lpstr>Avis de principe sur le projet de régularisation d'un forage à l'Eocène Château Palmer à Margaux</vt:lpstr>
      <vt:lpstr>Avis de principe sur le projet de régularisation d'un forage à l'Eocène Château Palmer à Margaux</vt:lpstr>
      <vt:lpstr>Avis de principe sur le projet de régularisation d'un forage à l'Eocène Château Palmer à Margaux</vt:lpstr>
      <vt:lpstr>Avis de principe sur le projet de régularisation d'un forage à l'Eocène Château Palmer à Margaux</vt:lpstr>
      <vt:lpstr>Avis de principe sur le projet de régularisation d'un forage à l'Eocène Château Palmer à Margaux</vt:lpstr>
      <vt:lpstr>Avis de principe sur le projet de régularisation d'un forage à l'Eocène Château Palmer à Margaux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293</cp:revision>
  <cp:lastPrinted>2015-12-16T08:43:17Z</cp:lastPrinted>
  <dcterms:created xsi:type="dcterms:W3CDTF">2015-09-15T19:44:09Z</dcterms:created>
  <dcterms:modified xsi:type="dcterms:W3CDTF">2024-05-06T08:51:58Z</dcterms:modified>
</cp:coreProperties>
</file>