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2" r:id="rId3"/>
    <p:sldId id="291" r:id="rId4"/>
    <p:sldId id="292" r:id="rId5"/>
    <p:sldId id="285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D7D200"/>
    <a:srgbClr val="E94F18"/>
    <a:srgbClr val="FF0000"/>
    <a:srgbClr val="333399"/>
    <a:srgbClr val="D9D9D9"/>
    <a:srgbClr val="FFCC00"/>
    <a:srgbClr val="006600"/>
    <a:srgbClr val="006C31"/>
    <a:srgbClr val="0064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7BF2D3-4857-4DC6-B541-B0E4A8848582}" v="1" dt="2023-09-25T16:24:55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730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212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sur la création de forages agricoles à Cestas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1B2C49-4248-7AA0-7C87-DFBA7C280B5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sur la création de forages agricoles à Cestas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7968AF-F4F7-B281-210C-BB9A3C2C86E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sur la création de forages agricoles à Cestas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06/05/2024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5715"/>
            <a:ext cx="3051964" cy="3591083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763986" cy="4942461"/>
          </a:xfrm>
          <a:ln>
            <a:noFill/>
          </a:ln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M. DUBOURG Guillaume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création de 11 forages agricoles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20 mars 2024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d’autorisation environnementale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Ressource :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Plio-Quaternaire (hors SAGE)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avec incidence possible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sur Miocène centre non déficitaire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d’installation agricole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Approvisionnement en eau assurée à partir de 11 forages à créer </a:t>
            </a:r>
            <a:b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(10 + 1 secours)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418092" y="1747319"/>
            <a:ext cx="2779414" cy="1801639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:</a:t>
            </a:r>
            <a:r>
              <a:rPr lang="fr-FR" sz="2000" dirty="0"/>
              <a:t>  10 x 25 m</a:t>
            </a:r>
            <a:r>
              <a:rPr lang="fr-FR" sz="2000" baseline="30000" dirty="0"/>
              <a:t>3</a:t>
            </a:r>
            <a:r>
              <a:rPr lang="fr-FR" sz="2000" dirty="0"/>
              <a:t>/h soit 250 m</a:t>
            </a:r>
            <a:r>
              <a:rPr lang="fr-FR" sz="2000" baseline="30000" dirty="0"/>
              <a:t>3</a:t>
            </a:r>
            <a:r>
              <a:rPr lang="fr-FR" sz="2000" dirty="0"/>
              <a:t>/h, 300 000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 :</a:t>
            </a:r>
            <a:r>
              <a:rPr lang="fr-FR" sz="2000" dirty="0"/>
              <a:t> 630 000 m</a:t>
            </a:r>
            <a:r>
              <a:rPr lang="fr-FR" sz="2000" baseline="30000" dirty="0"/>
              <a:t>2</a:t>
            </a:r>
            <a:r>
              <a:rPr lang="fr-FR" sz="2000" dirty="0"/>
              <a:t> de cultures bio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Optimisation de l’usage :</a:t>
            </a:r>
            <a:r>
              <a:rPr lang="fr-FR" sz="2000" dirty="0"/>
              <a:t>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sondes </a:t>
            </a:r>
            <a:r>
              <a:rPr lang="fr-FR" sz="2000" dirty="0" err="1"/>
              <a:t>tensiométriques</a:t>
            </a:r>
            <a:r>
              <a:rPr lang="fr-FR" sz="2000" dirty="0"/>
              <a:t>, prises en compte de la pluviométrie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pilotage de l’irrigation des pivots par logiciel d’aide à la décision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ratio de consommation modéré/élevé de 5 500 m</a:t>
            </a:r>
            <a:r>
              <a:rPr lang="fr-FR" sz="2000" baseline="30000" dirty="0"/>
              <a:t>3</a:t>
            </a:r>
            <a:r>
              <a:rPr lang="fr-FR" sz="2000" dirty="0"/>
              <a:t>/ha/an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1700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Ressources alternatives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de cours d’eau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pas de ressources sus-jacentes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15B08B6-6E11-0CFC-C53F-CD3A15AE6F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98" r="13152"/>
          <a:stretch/>
        </p:blipFill>
        <p:spPr>
          <a:xfrm>
            <a:off x="5649360" y="1740998"/>
            <a:ext cx="3023858" cy="342853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30CF36C-5846-FA83-C9FA-5F05457B3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1" y="1723446"/>
            <a:ext cx="5462589" cy="354567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70C80B0-A056-F4EA-0D81-9B8701FE11AD}"/>
              </a:ext>
            </a:extLst>
          </p:cNvPr>
          <p:cNvSpPr txBox="1"/>
          <p:nvPr/>
        </p:nvSpPr>
        <p:spPr>
          <a:xfrm>
            <a:off x="506994" y="5636562"/>
            <a:ext cx="6527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1341A1"/>
                </a:solidFill>
              </a:rPr>
              <a:t>Absence d’éponte : connexion hydraulique probable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B513340-5BC1-ECB7-07C3-A0EFA48AC31B}"/>
              </a:ext>
            </a:extLst>
          </p:cNvPr>
          <p:cNvSpPr txBox="1"/>
          <p:nvPr/>
        </p:nvSpPr>
        <p:spPr>
          <a:xfrm>
            <a:off x="2299580" y="1036772"/>
            <a:ext cx="65275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1341A1"/>
                </a:solidFill>
              </a:rPr>
              <a:t>BSS001ZMLF			BSS001ZMLE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8746CA-58C6-A7D8-C25C-72BD4BE10E1D}"/>
              </a:ext>
            </a:extLst>
          </p:cNvPr>
          <p:cNvSpPr/>
          <p:nvPr/>
        </p:nvSpPr>
        <p:spPr>
          <a:xfrm>
            <a:off x="1720164" y="2058659"/>
            <a:ext cx="6953053" cy="1961080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508455-F81E-EF57-A4BE-D32E6D7A3CF4}"/>
              </a:ext>
            </a:extLst>
          </p:cNvPr>
          <p:cNvSpPr/>
          <p:nvPr/>
        </p:nvSpPr>
        <p:spPr>
          <a:xfrm>
            <a:off x="1720163" y="4188990"/>
            <a:ext cx="6953053" cy="1080127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00B8CEE-4491-09A6-246E-3D3B79D28D95}"/>
              </a:ext>
            </a:extLst>
          </p:cNvPr>
          <p:cNvCxnSpPr>
            <a:stCxn id="13" idx="0"/>
          </p:cNvCxnSpPr>
          <p:nvPr/>
        </p:nvCxnSpPr>
        <p:spPr>
          <a:xfrm flipH="1" flipV="1">
            <a:off x="2299580" y="4110273"/>
            <a:ext cx="1471189" cy="152628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8F12919-05C4-48E2-21B7-0DECE82874C6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3770769" y="4110273"/>
            <a:ext cx="1878589" cy="152628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56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6947" y="1791378"/>
            <a:ext cx="8570106" cy="417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ressource ciblée directement à savoir le Plio-Quaternaire hors périmètre du SAGE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locale d’éponte entre les formations du Plio-Quaternaire et celles du Miocène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indirectement potentiellement concernée par une connexion hydraulique probable, à savoir le Miocène centre non déficitaire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dispositions visant à l’optimisation des usages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la demande et le besoin ;</a:t>
            </a:r>
          </a:p>
          <a:p>
            <a:pPr marL="342900" indent="-342900" algn="just">
              <a:spcBef>
                <a:spcPts val="5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démonstration de l’absence de ressources alternatives mobilisables dans des conditions technico-économiques acceptables ;</a:t>
            </a:r>
          </a:p>
        </p:txBody>
      </p:sp>
    </p:spTree>
    <p:extLst>
      <p:ext uri="{BB962C8B-B14F-4D97-AF65-F5344CB8AC3E}">
        <p14:creationId xmlns:p14="http://schemas.microsoft.com/office/powerpoint/2010/main" val="2698650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86947" y="1791378"/>
            <a:ext cx="8570106" cy="321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et, sous réserve que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ouvrages soient réalisés dans les règles de l’art et de sorte à ne pas atteindre les formations miocènes pour en limiter l’éventuelle influence ;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l’usage de l’eau soit optimisé de sorte à réduire le ratio de consommation </a:t>
            </a:r>
          </a:p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création des forages destinés à l'irrigation à Cestas peut être jugé compatible avec le SAGE Nappes profondes de Gironde.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3085</TotalTime>
  <Words>316</Words>
  <Application>Microsoft Office PowerPoint</Application>
  <PresentationFormat>Affichage à l'écran (4:3)</PresentationFormat>
  <Paragraphs>44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166</cp:revision>
  <dcterms:created xsi:type="dcterms:W3CDTF">2018-06-11T08:02:18Z</dcterms:created>
  <dcterms:modified xsi:type="dcterms:W3CDTF">2024-05-06T15:00:06Z</dcterms:modified>
</cp:coreProperties>
</file>