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2" r:id="rId3"/>
    <p:sldId id="291" r:id="rId4"/>
    <p:sldId id="292" r:id="rId5"/>
    <p:sldId id="293" r:id="rId6"/>
    <p:sldId id="294" r:id="rId7"/>
    <p:sldId id="300" r:id="rId8"/>
    <p:sldId id="302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297" r:id="rId19"/>
    <p:sldId id="298" r:id="rId20"/>
    <p:sldId id="319" r:id="rId21"/>
    <p:sldId id="320" r:id="rId22"/>
    <p:sldId id="321" r:id="rId23"/>
    <p:sldId id="322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564A5"/>
    <a:srgbClr val="1341A1"/>
    <a:srgbClr val="0D709F"/>
    <a:srgbClr val="333399"/>
    <a:srgbClr val="FF0000"/>
    <a:srgbClr val="D9D9D9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941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613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024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2863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162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2129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135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0819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067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6017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7343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272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383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651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468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536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6840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574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7984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22164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619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400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04226" y="1712247"/>
            <a:ext cx="3054555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62787" y="1475715"/>
            <a:ext cx="8881213" cy="5047188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Pure Salmon France </a:t>
            </a:r>
          </a:p>
          <a:p>
            <a:pPr marL="355600" lvl="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initial :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forage d’exploitation à l'Eocène</a:t>
            </a:r>
            <a:endParaRPr lang="fr-FR" altLang="fr-FR" sz="16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modifié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cible Plio-Quaternaire</a:t>
            </a:r>
          </a:p>
          <a:p>
            <a:pPr marL="35560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version juillet 2022 : ouvrages de reconnaissance</a:t>
            </a:r>
          </a:p>
          <a:p>
            <a:pPr marL="35560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version octobre 2023 : ouvrages d’exploitation</a:t>
            </a:r>
          </a:p>
          <a:p>
            <a:pPr marL="35560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Projet à terme : alimenter une ferme aquacole</a:t>
            </a:r>
          </a:p>
          <a:p>
            <a:pPr marL="355600" lvl="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DDPP suite au dernier document transmis</a:t>
            </a:r>
          </a:p>
          <a:p>
            <a:pPr marL="355600" lvl="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document d’incidences (v. février 2024)</a:t>
            </a:r>
          </a:p>
          <a:p>
            <a:pPr marL="355600" lvl="0" indent="-355600" algn="just" defTabSz="914400">
              <a:spcBef>
                <a:spcPts val="5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altLang="fr-FR" sz="16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Plio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-Quaternaire (hors périmètre SAGE) et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			Eocène Médoc Estuaire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Rappel des contributions émises :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non compatibilité du projet de forage à l’Eocène (2022-019)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non compatibilité du projet de forage au Plio-Quaternaire (2022-041)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Analyse du dossier de déclaration de forage (2022-066)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Avis sur le projet de forages de reconnaissance (2022-077)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non complétude du dossier (2023-021)</a:t>
            </a:r>
          </a:p>
          <a:p>
            <a:pPr marL="720725" algn="just" defTabSz="914400">
              <a:spcBef>
                <a:spcPts val="200"/>
              </a:spcBef>
              <a:buClr>
                <a:schemeClr val="accent6">
                  <a:lumMod val="75000"/>
                </a:schemeClr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Avis de non complétude du dossier et défavorable au projet (2023-081)</a:t>
            </a:r>
            <a:endParaRPr lang="fr-FR" altLang="fr-FR" sz="17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 rot="21304624">
            <a:off x="3643728" y="1475725"/>
            <a:ext cx="3118966" cy="487802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141257 h 18478378"/>
              <a:gd name="connsiteX1" fmla="*/ 1374700 w 1374700"/>
              <a:gd name="connsiteY1" fmla="*/ 18478378 h 18478378"/>
              <a:gd name="connsiteX0" fmla="*/ 0 w 1546423"/>
              <a:gd name="connsiteY0" fmla="*/ 82159 h 27227618"/>
              <a:gd name="connsiteX1" fmla="*/ 1546423 w 1546423"/>
              <a:gd name="connsiteY1" fmla="*/ 27227618 h 27227618"/>
              <a:gd name="connsiteX0" fmla="*/ 0 w 1546423"/>
              <a:gd name="connsiteY0" fmla="*/ 143135 h 27288594"/>
              <a:gd name="connsiteX1" fmla="*/ 1546423 w 1546423"/>
              <a:gd name="connsiteY1" fmla="*/ 27288594 h 27288594"/>
              <a:gd name="connsiteX0" fmla="*/ 0 w 1372655"/>
              <a:gd name="connsiteY0" fmla="*/ 186945 h 24396292"/>
              <a:gd name="connsiteX1" fmla="*/ 1372655 w 1372655"/>
              <a:gd name="connsiteY1" fmla="*/ 24396291 h 243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2655" h="24396292">
                <a:moveTo>
                  <a:pt x="0" y="186945"/>
                </a:moveTo>
                <a:cubicBezTo>
                  <a:pt x="1003268" y="-1324199"/>
                  <a:pt x="1224690" y="6287817"/>
                  <a:pt x="1372655" y="2439629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Le Verdon sur Mer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535863"/>
            <a:ext cx="8689146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u="sng" dirty="0">
                <a:solidFill>
                  <a:srgbClr val="333399"/>
                </a:solidFill>
                <a:latin typeface="Trebuchet MS" panose="020B0603020202020204" pitchFamily="34" charset="0"/>
              </a:rPr>
              <a:t>Nature du projet (initial)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remplissage initial 200 000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exploitation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330 000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eau brute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330 000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osmosés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endParaRPr lang="fr-FR" altLang="fr-FR" u="sng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u="sng" dirty="0">
                <a:solidFill>
                  <a:srgbClr val="333399"/>
                </a:solidFill>
                <a:latin typeface="Trebuchet MS" panose="020B0603020202020204" pitchFamily="34" charset="0"/>
              </a:rPr>
              <a:t>Analyse du contexte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contexte géologique : cible Plio-Quaternaire sous recouvrement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concernée : </a:t>
            </a: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hors SAGE pour le réservoir ciblé mais Eocène 			Médoc-Estuaire à l’équilibre directement sous-jacent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zone à risque : </a:t>
            </a: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zone à risque de salinisation de l'Eocène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niveau de risque : </a:t>
            </a: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zone à risque fort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5A68F0-6B14-44FB-AF4C-267A1F0D5B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4652" y="1535863"/>
            <a:ext cx="4329348" cy="162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u="sng" dirty="0">
                <a:solidFill>
                  <a:srgbClr val="333399"/>
                </a:solidFill>
                <a:latin typeface="Trebuchet MS" panose="020B0603020202020204" pitchFamily="34" charset="0"/>
              </a:rPr>
              <a:t>Nature du projet (actuel) :</a:t>
            </a:r>
          </a:p>
          <a:p>
            <a:pPr marL="742950" lvl="1" indent="-28575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270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/h en continu</a:t>
            </a:r>
          </a:p>
          <a:p>
            <a:pPr marL="742950" lvl="1" indent="-28575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6 500 m³/j</a:t>
            </a:r>
          </a:p>
          <a:p>
            <a:pPr marL="742950" lvl="1" indent="-28575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2 372 500 m³/an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FD8458-8CEB-7A62-0BAE-21F4D1C3DB5D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Le Verdon sur Mer</a:t>
            </a:r>
          </a:p>
        </p:txBody>
      </p:sp>
    </p:spTree>
    <p:extLst>
      <p:ext uri="{BB962C8B-B14F-4D97-AF65-F5344CB8AC3E}">
        <p14:creationId xmlns:p14="http://schemas.microsoft.com/office/powerpoint/2010/main" val="1669319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45" y="1386999"/>
            <a:ext cx="8550112" cy="50409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</a:t>
            </a:r>
            <a:r>
              <a:rPr lang="fr-FR" sz="1400" dirty="0"/>
              <a:t>date et heure de début et fin des tests, évolution des niveaux sur GAT-F et niveau statique sur Gat-Pz</a:t>
            </a:r>
            <a:r>
              <a:rPr lang="fr-FR" sz="1600" dirty="0"/>
              <a:t>) ;</a:t>
            </a:r>
            <a:endParaRPr lang="fr-FR" sz="1600" dirty="0">
              <a:solidFill>
                <a:srgbClr val="1341A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</a:t>
            </a:r>
            <a:endParaRPr lang="fr-FR" sz="22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9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755" y="1386999"/>
            <a:ext cx="8515764" cy="5040961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Au-delà de ces éléments, on notera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l'apparition dans le dossier d'</a:t>
            </a:r>
            <a:r>
              <a:rPr lang="fr-FR" sz="1600" dirty="0">
                <a:highlight>
                  <a:srgbClr val="FFFF00"/>
                </a:highlight>
              </a:rPr>
              <a:t>un autre site d'exploitation </a:t>
            </a:r>
            <a:r>
              <a:rPr lang="fr-FR" sz="1600" dirty="0"/>
              <a:t>des eaux souterraines au droit des installations dans un contexte géologique non précisé (et donc une incidence potentielle sur l'Eocène inconnue)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exploitation des forages a priori prévue 24h/24 365j/an peu conforme aux règles de l'art en matière d'exploitation des puits et forages.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600" dirty="0"/>
              <a:t>Dans ces conditions, si </a:t>
            </a:r>
            <a:r>
              <a:rPr lang="fr-FR" sz="1600" dirty="0">
                <a:highlight>
                  <a:srgbClr val="FFFF00"/>
                </a:highlight>
              </a:rPr>
              <a:t>plusieurs des attentes de la CLE sont satisfaites </a:t>
            </a:r>
            <a:r>
              <a:rPr lang="fr-FR" sz="1600" dirty="0"/>
              <a:t>(suivi géologique, position et nature du toit de l'Eocène, attribution stratigraphique) des questionnements demeurent s'agissant de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interprétation des pompages </a:t>
            </a:r>
            <a:r>
              <a:rPr lang="fr-FR" sz="1600" dirty="0"/>
              <a:t>réalisés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l'incidence des pompages au Plio-Quaternaire sur la nappe de l'Eocène, le réservoir accueillant cette dernière </a:t>
            </a:r>
            <a:r>
              <a:rPr lang="fr-FR" sz="1600" dirty="0">
                <a:highlight>
                  <a:srgbClr val="FFFF00"/>
                </a:highlight>
              </a:rPr>
              <a:t>n'ayant a priori pas été atteint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capacité de la nappe captive du Plio-Quaternaire à supporter le débit d'exploitation envisagé (270 m</a:t>
            </a:r>
            <a:r>
              <a:rPr lang="fr-FR" sz="1600" baseline="30000" dirty="0"/>
              <a:t>3</a:t>
            </a:r>
            <a:r>
              <a:rPr lang="fr-FR" sz="1600" dirty="0"/>
              <a:t>/h) et ce </a:t>
            </a:r>
            <a:r>
              <a:rPr lang="fr-FR" sz="1600" dirty="0">
                <a:highlight>
                  <a:srgbClr val="FFFF00"/>
                </a:highlight>
              </a:rPr>
              <a:t>sans dénoyer le réservoir</a:t>
            </a:r>
            <a:r>
              <a:rPr lang="fr-FR" sz="1600" dirty="0"/>
              <a:t>.</a:t>
            </a:r>
            <a:endParaRPr lang="fr-FR" sz="1600" dirty="0">
              <a:solidFill>
                <a:srgbClr val="1341A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</a:t>
            </a:r>
            <a:endParaRPr lang="fr-FR" sz="22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37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61" y="1952608"/>
            <a:ext cx="8953877" cy="31661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Enfin, la lecture rapide des pièces du dossier ne traitant pas directement de l'exploitation des eaux souterraines a révélé </a:t>
            </a:r>
            <a:r>
              <a:rPr lang="fr-FR" sz="1600" b="1" u="sng" dirty="0"/>
              <a:t>des incohérences </a:t>
            </a:r>
            <a:r>
              <a:rPr lang="fr-FR" sz="1600" dirty="0"/>
              <a:t>: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sur les </a:t>
            </a:r>
            <a:r>
              <a:rPr lang="fr-FR" sz="1600" b="1" dirty="0"/>
              <a:t>besoins en eau</a:t>
            </a:r>
            <a:r>
              <a:rPr lang="fr-FR" sz="1600" dirty="0"/>
              <a:t> : 150 m</a:t>
            </a:r>
            <a:r>
              <a:rPr lang="fr-FR" sz="1600" baseline="30000" dirty="0"/>
              <a:t>3</a:t>
            </a:r>
            <a:r>
              <a:rPr lang="fr-FR" sz="1600" dirty="0"/>
              <a:t>/h, 3 000 m</a:t>
            </a:r>
            <a:r>
              <a:rPr lang="fr-FR" sz="1600" baseline="30000" dirty="0"/>
              <a:t>3</a:t>
            </a:r>
            <a:r>
              <a:rPr lang="fr-FR" sz="1600" dirty="0"/>
              <a:t>/j dans le rapport </a:t>
            </a:r>
            <a:r>
              <a:rPr lang="fr-FR" sz="1600" dirty="0" err="1"/>
              <a:t>Arcagée</a:t>
            </a:r>
            <a:r>
              <a:rPr lang="fr-FR" sz="1600" dirty="0"/>
              <a:t> et 270 m</a:t>
            </a:r>
            <a:r>
              <a:rPr lang="fr-FR" sz="1600" baseline="30000" dirty="0"/>
              <a:t>3</a:t>
            </a:r>
            <a:r>
              <a:rPr lang="fr-FR" sz="1600" dirty="0"/>
              <a:t>/h, 6 500 m³/j et 2 372 500 m³/an dans le dossier Andine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b="1" dirty="0"/>
              <a:t>l’origine de l’eau</a:t>
            </a:r>
            <a:r>
              <a:rPr lang="fr-FR" sz="1600" dirty="0"/>
              <a:t> pour certains usages et notamment les eaux de process agroalimentaire (300 m</a:t>
            </a:r>
            <a:r>
              <a:rPr lang="fr-FR" sz="1600" baseline="30000" dirty="0"/>
              <a:t>3</a:t>
            </a:r>
            <a:r>
              <a:rPr lang="fr-FR" sz="1600" dirty="0"/>
              <a:t>/j) : tantôt le réseau d’eau potable, tantôt l'eau des forages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 </a:t>
            </a:r>
            <a:r>
              <a:rPr lang="fr-FR" sz="1600" b="1" dirty="0"/>
              <a:t>taux de recirculation </a:t>
            </a:r>
            <a:r>
              <a:rPr lang="fr-FR" sz="1600" dirty="0"/>
              <a:t>annoncé par la technologie RAS : 99 ou 98 %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calculs de </a:t>
            </a:r>
            <a:r>
              <a:rPr lang="fr-FR" sz="1600" b="1" dirty="0"/>
              <a:t>volumes des bassins </a:t>
            </a:r>
            <a:r>
              <a:rPr lang="fr-FR" sz="1600" dirty="0"/>
              <a:t>: volume affiché de 83 720 m</a:t>
            </a:r>
            <a:r>
              <a:rPr lang="fr-FR" sz="1600" baseline="30000" dirty="0"/>
              <a:t>3</a:t>
            </a:r>
            <a:r>
              <a:rPr lang="fr-FR" sz="1600" dirty="0"/>
              <a:t> pour un volume calculé sur la base des dimensions annoncées de 108 312 m</a:t>
            </a:r>
            <a:r>
              <a:rPr lang="fr-FR" sz="1600" baseline="30000" dirty="0"/>
              <a:t>3</a:t>
            </a:r>
            <a:r>
              <a:rPr lang="fr-FR" sz="1600" dirty="0"/>
              <a:t> ;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demande en eau pour les bassins de 5 600 m</a:t>
            </a:r>
            <a:r>
              <a:rPr lang="fr-FR" sz="1600" baseline="30000" dirty="0"/>
              <a:t>3</a:t>
            </a:r>
            <a:r>
              <a:rPr lang="fr-FR" sz="1600" dirty="0"/>
              <a:t>/j, soit 5 à 7% de leur volume alors que le dossier annonce 98 à 99% de recirculation.</a:t>
            </a:r>
            <a:endParaRPr lang="fr-FR" sz="1600" dirty="0">
              <a:solidFill>
                <a:srgbClr val="1341A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</a:t>
            </a:r>
            <a:endParaRPr lang="fr-FR" sz="22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6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123" y="2065730"/>
            <a:ext cx="8953877" cy="3477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Avis, formulé à l'unanimité des membres de la CLE présents ou représentés, les services de l'Etat amenés à instruire le dossier ne participant pas au vote :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Considérant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l'analyse du dossier présentée ci-avant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données, informations et précisions manquantes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incohérences ou contradictions internes au dossier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apparentes erreurs de calcul ;</a:t>
            </a:r>
          </a:p>
          <a:p>
            <a:pPr marL="0" indent="0">
              <a:buNone/>
            </a:pPr>
            <a:r>
              <a:rPr lang="fr-FR" sz="1600" dirty="0"/>
              <a:t>la Commission locale de l'eau </a:t>
            </a:r>
            <a:r>
              <a:rPr lang="fr-FR" sz="1600" dirty="0">
                <a:highlight>
                  <a:srgbClr val="FFFF00"/>
                </a:highlight>
              </a:rPr>
              <a:t>est dans l'incapacité de se prononcer </a:t>
            </a:r>
            <a:r>
              <a:rPr lang="fr-FR" sz="1600" dirty="0"/>
              <a:t>sur la compatibilité du projet avec le SAGE Nappes profondes de Gironde et émet </a:t>
            </a:r>
            <a:r>
              <a:rPr lang="fr-FR" sz="1600" dirty="0">
                <a:highlight>
                  <a:srgbClr val="FFFF00"/>
                </a:highlight>
              </a:rPr>
              <a:t>un avis défavorable</a:t>
            </a:r>
            <a:r>
              <a:rPr lang="fr-FR" sz="1600" dirty="0"/>
              <a:t> au projet.</a:t>
            </a:r>
            <a:endParaRPr lang="fr-FR" sz="1600" dirty="0">
              <a:solidFill>
                <a:srgbClr val="1341A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</a:t>
            </a:r>
            <a:endParaRPr lang="fr-FR" sz="2200" b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9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</p:spTree>
    <p:extLst>
      <p:ext uri="{BB962C8B-B14F-4D97-AF65-F5344CB8AC3E}">
        <p14:creationId xmlns:p14="http://schemas.microsoft.com/office/powerpoint/2010/main" val="2724311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02FFE9-4AA4-E0FD-3EAA-47EF999B88F5}"/>
              </a:ext>
            </a:extLst>
          </p:cNvPr>
          <p:cNvSpPr/>
          <p:nvPr/>
        </p:nvSpPr>
        <p:spPr>
          <a:xfrm>
            <a:off x="3757188" y="3003235"/>
            <a:ext cx="3874883" cy="75760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Rapport de fin de travaux transmis </a:t>
            </a:r>
            <a:r>
              <a:rPr lang="fr-FR" sz="1400" dirty="0">
                <a:solidFill>
                  <a:schemeClr val="tx1"/>
                </a:solidFill>
              </a:rPr>
              <a:t>(daté du 16/01/2024)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7C1E0DAC-0600-0DA2-78A1-7D4C3EC5274E}"/>
              </a:ext>
            </a:extLst>
          </p:cNvPr>
          <p:cNvCxnSpPr/>
          <p:nvPr/>
        </p:nvCxnSpPr>
        <p:spPr>
          <a:xfrm>
            <a:off x="2942376" y="2216646"/>
            <a:ext cx="787652" cy="78658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170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9EEDA0-DC35-95C2-B095-66BFDD2543C6}"/>
              </a:ext>
            </a:extLst>
          </p:cNvPr>
          <p:cNvSpPr/>
          <p:nvPr/>
        </p:nvSpPr>
        <p:spPr>
          <a:xfrm>
            <a:off x="63686" y="4006471"/>
            <a:ext cx="3874883" cy="86867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Refus de foration sur formation dure supposée être la formation basale de l’Eocène (≈ 10 m)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660BFE7-BCAB-C7B4-BED7-C20586BA27D8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2001128" y="2480711"/>
            <a:ext cx="226022" cy="152576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908BF9-2955-6ADB-E62C-7BE41AE5614E}"/>
              </a:ext>
            </a:extLst>
          </p:cNvPr>
          <p:cNvGrpSpPr/>
          <p:nvPr/>
        </p:nvGrpSpPr>
        <p:grpSpPr>
          <a:xfrm>
            <a:off x="3983845" y="2866299"/>
            <a:ext cx="4978767" cy="3731998"/>
            <a:chOff x="3983845" y="2866299"/>
            <a:chExt cx="4978767" cy="3731998"/>
          </a:xfrm>
        </p:grpSpPr>
        <p:pic>
          <p:nvPicPr>
            <p:cNvPr id="12" name="Image 11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3533929E-CE1D-EF8F-3CF4-4A3AB6D46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3845" y="2866299"/>
              <a:ext cx="4978767" cy="3731998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7B34621-5E3F-E9B6-2AF3-47A021CE0CC8}"/>
                </a:ext>
              </a:extLst>
            </p:cNvPr>
            <p:cNvSpPr txBox="1"/>
            <p:nvPr/>
          </p:nvSpPr>
          <p:spPr>
            <a:xfrm>
              <a:off x="6821945" y="6055732"/>
              <a:ext cx="570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accent2"/>
                  </a:solidFill>
                </a:rPr>
                <a:t>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700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770D42F-69C9-7464-7FAB-70B44924BA0A}"/>
              </a:ext>
            </a:extLst>
          </p:cNvPr>
          <p:cNvSpPr/>
          <p:nvPr/>
        </p:nvSpPr>
        <p:spPr>
          <a:xfrm>
            <a:off x="298761" y="2492972"/>
            <a:ext cx="879091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33538-111D-2F62-6565-D08323578B12}"/>
              </a:ext>
            </a:extLst>
          </p:cNvPr>
          <p:cNvSpPr/>
          <p:nvPr/>
        </p:nvSpPr>
        <p:spPr>
          <a:xfrm>
            <a:off x="298761" y="2726729"/>
            <a:ext cx="1530039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908BF9-2955-6ADB-E62C-7BE41AE5614E}"/>
              </a:ext>
            </a:extLst>
          </p:cNvPr>
          <p:cNvGrpSpPr/>
          <p:nvPr/>
        </p:nvGrpSpPr>
        <p:grpSpPr>
          <a:xfrm>
            <a:off x="3983845" y="2866299"/>
            <a:ext cx="4978767" cy="3731998"/>
            <a:chOff x="3983845" y="2866299"/>
            <a:chExt cx="4978767" cy="3731998"/>
          </a:xfrm>
        </p:grpSpPr>
        <p:pic>
          <p:nvPicPr>
            <p:cNvPr id="12" name="Image 11" descr="Une image contenant texte, capture d’écran, Police, nombre&#10;&#10;Description générée automatiquement">
              <a:extLst>
                <a:ext uri="{FF2B5EF4-FFF2-40B4-BE49-F238E27FC236}">
                  <a16:creationId xmlns:a16="http://schemas.microsoft.com/office/drawing/2014/main" id="{3533929E-CE1D-EF8F-3CF4-4A3AB6D46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3845" y="2866299"/>
              <a:ext cx="4978767" cy="3731998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17B34621-5E3F-E9B6-2AF3-47A021CE0CC8}"/>
                </a:ext>
              </a:extLst>
            </p:cNvPr>
            <p:cNvSpPr txBox="1"/>
            <p:nvPr/>
          </p:nvSpPr>
          <p:spPr>
            <a:xfrm>
              <a:off x="6821945" y="6055732"/>
              <a:ext cx="570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chemeClr val="accent2"/>
                  </a:solidFill>
                </a:rPr>
                <a:t>??</a:t>
              </a:r>
            </a:p>
          </p:txBody>
        </p:sp>
      </p:grpSp>
      <p:sp>
        <p:nvSpPr>
          <p:cNvPr id="4" name="Ellipse 3">
            <a:extLst>
              <a:ext uri="{FF2B5EF4-FFF2-40B4-BE49-F238E27FC236}">
                <a16:creationId xmlns:a16="http://schemas.microsoft.com/office/drawing/2014/main" id="{05798F36-A29B-D26E-F58F-F2900DA710AB}"/>
              </a:ext>
            </a:extLst>
          </p:cNvPr>
          <p:cNvSpPr/>
          <p:nvPr/>
        </p:nvSpPr>
        <p:spPr>
          <a:xfrm>
            <a:off x="6183518" y="5471001"/>
            <a:ext cx="1846906" cy="58183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A660BFE7-BCAB-C7B4-BED7-C20586BA27D8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2544024" y="2812356"/>
            <a:ext cx="3909967" cy="274385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289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1B924BC-9E66-2411-A285-7EEFF2EFBC9A}"/>
              </a:ext>
            </a:extLst>
          </p:cNvPr>
          <p:cNvSpPr/>
          <p:nvPr/>
        </p:nvSpPr>
        <p:spPr>
          <a:xfrm>
            <a:off x="298761" y="3558389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3168D4-2A87-E1CF-140D-2679B2503384}"/>
              </a:ext>
            </a:extLst>
          </p:cNvPr>
          <p:cNvSpPr/>
          <p:nvPr/>
        </p:nvSpPr>
        <p:spPr>
          <a:xfrm>
            <a:off x="298761" y="3815308"/>
            <a:ext cx="162962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6F612-8B08-FAF0-CA68-883A69A2B416}"/>
              </a:ext>
            </a:extLst>
          </p:cNvPr>
          <p:cNvSpPr/>
          <p:nvPr/>
        </p:nvSpPr>
        <p:spPr>
          <a:xfrm>
            <a:off x="298761" y="3003235"/>
            <a:ext cx="879091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6FBD1-56FA-C409-2E22-41595E60F753}"/>
              </a:ext>
            </a:extLst>
          </p:cNvPr>
          <p:cNvSpPr/>
          <p:nvPr/>
        </p:nvSpPr>
        <p:spPr>
          <a:xfrm>
            <a:off x="298761" y="3263271"/>
            <a:ext cx="617446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0D42F-69C9-7464-7FAB-70B44924BA0A}"/>
              </a:ext>
            </a:extLst>
          </p:cNvPr>
          <p:cNvSpPr/>
          <p:nvPr/>
        </p:nvSpPr>
        <p:spPr>
          <a:xfrm>
            <a:off x="298761" y="2492972"/>
            <a:ext cx="879091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33538-111D-2F62-6565-D08323578B12}"/>
              </a:ext>
            </a:extLst>
          </p:cNvPr>
          <p:cNvSpPr/>
          <p:nvPr/>
        </p:nvSpPr>
        <p:spPr>
          <a:xfrm>
            <a:off x="298761" y="2726729"/>
            <a:ext cx="1530039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</p:spTree>
    <p:extLst>
      <p:ext uri="{BB962C8B-B14F-4D97-AF65-F5344CB8AC3E}">
        <p14:creationId xmlns:p14="http://schemas.microsoft.com/office/powerpoint/2010/main" val="2690264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C223E7-7DD9-2DA7-DC16-0108DC1ABB59}"/>
              </a:ext>
            </a:extLst>
          </p:cNvPr>
          <p:cNvSpPr/>
          <p:nvPr/>
        </p:nvSpPr>
        <p:spPr>
          <a:xfrm>
            <a:off x="298761" y="4076875"/>
            <a:ext cx="842877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03B7EC-35FE-B919-8D79-880FB74CA910}"/>
              </a:ext>
            </a:extLst>
          </p:cNvPr>
          <p:cNvSpPr/>
          <p:nvPr/>
        </p:nvSpPr>
        <p:spPr>
          <a:xfrm>
            <a:off x="298761" y="4333794"/>
            <a:ext cx="5604098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B924BC-9E66-2411-A285-7EEFF2EFBC9A}"/>
              </a:ext>
            </a:extLst>
          </p:cNvPr>
          <p:cNvSpPr/>
          <p:nvPr/>
        </p:nvSpPr>
        <p:spPr>
          <a:xfrm>
            <a:off x="298761" y="3558389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3168D4-2A87-E1CF-140D-2679B2503384}"/>
              </a:ext>
            </a:extLst>
          </p:cNvPr>
          <p:cNvSpPr/>
          <p:nvPr/>
        </p:nvSpPr>
        <p:spPr>
          <a:xfrm>
            <a:off x="298761" y="3815308"/>
            <a:ext cx="162962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6F612-8B08-FAF0-CA68-883A69A2B416}"/>
              </a:ext>
            </a:extLst>
          </p:cNvPr>
          <p:cNvSpPr/>
          <p:nvPr/>
        </p:nvSpPr>
        <p:spPr>
          <a:xfrm>
            <a:off x="298761" y="3003235"/>
            <a:ext cx="879091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6FBD1-56FA-C409-2E22-41595E60F753}"/>
              </a:ext>
            </a:extLst>
          </p:cNvPr>
          <p:cNvSpPr/>
          <p:nvPr/>
        </p:nvSpPr>
        <p:spPr>
          <a:xfrm>
            <a:off x="298761" y="3263271"/>
            <a:ext cx="617446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0D42F-69C9-7464-7FAB-70B44924BA0A}"/>
              </a:ext>
            </a:extLst>
          </p:cNvPr>
          <p:cNvSpPr/>
          <p:nvPr/>
        </p:nvSpPr>
        <p:spPr>
          <a:xfrm>
            <a:off x="298761" y="2492972"/>
            <a:ext cx="879091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33538-111D-2F62-6565-D08323578B12}"/>
              </a:ext>
            </a:extLst>
          </p:cNvPr>
          <p:cNvSpPr/>
          <p:nvPr/>
        </p:nvSpPr>
        <p:spPr>
          <a:xfrm>
            <a:off x="298761" y="2726729"/>
            <a:ext cx="1530039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</p:spTree>
    <p:extLst>
      <p:ext uri="{BB962C8B-B14F-4D97-AF65-F5344CB8AC3E}">
        <p14:creationId xmlns:p14="http://schemas.microsoft.com/office/powerpoint/2010/main" val="4139763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A883A59-A7AB-98A0-11B6-F92088A4A783}"/>
              </a:ext>
            </a:extLst>
          </p:cNvPr>
          <p:cNvSpPr/>
          <p:nvPr/>
        </p:nvSpPr>
        <p:spPr>
          <a:xfrm>
            <a:off x="298761" y="4589729"/>
            <a:ext cx="8627956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BFA9A0-28D6-D33D-588C-F11551AC2CD5}"/>
              </a:ext>
            </a:extLst>
          </p:cNvPr>
          <p:cNvSpPr/>
          <p:nvPr/>
        </p:nvSpPr>
        <p:spPr>
          <a:xfrm>
            <a:off x="298760" y="4846648"/>
            <a:ext cx="8302031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C223E7-7DD9-2DA7-DC16-0108DC1ABB59}"/>
              </a:ext>
            </a:extLst>
          </p:cNvPr>
          <p:cNvSpPr/>
          <p:nvPr/>
        </p:nvSpPr>
        <p:spPr>
          <a:xfrm>
            <a:off x="298761" y="4076875"/>
            <a:ext cx="842877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03B7EC-35FE-B919-8D79-880FB74CA910}"/>
              </a:ext>
            </a:extLst>
          </p:cNvPr>
          <p:cNvSpPr/>
          <p:nvPr/>
        </p:nvSpPr>
        <p:spPr>
          <a:xfrm>
            <a:off x="298761" y="4333794"/>
            <a:ext cx="5604098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B924BC-9E66-2411-A285-7EEFF2EFBC9A}"/>
              </a:ext>
            </a:extLst>
          </p:cNvPr>
          <p:cNvSpPr/>
          <p:nvPr/>
        </p:nvSpPr>
        <p:spPr>
          <a:xfrm>
            <a:off x="298761" y="3558389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3168D4-2A87-E1CF-140D-2679B2503384}"/>
              </a:ext>
            </a:extLst>
          </p:cNvPr>
          <p:cNvSpPr/>
          <p:nvPr/>
        </p:nvSpPr>
        <p:spPr>
          <a:xfrm>
            <a:off x="298761" y="3815308"/>
            <a:ext cx="162962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6F612-8B08-FAF0-CA68-883A69A2B416}"/>
              </a:ext>
            </a:extLst>
          </p:cNvPr>
          <p:cNvSpPr/>
          <p:nvPr/>
        </p:nvSpPr>
        <p:spPr>
          <a:xfrm>
            <a:off x="298761" y="3003235"/>
            <a:ext cx="879091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6FBD1-56FA-C409-2E22-41595E60F753}"/>
              </a:ext>
            </a:extLst>
          </p:cNvPr>
          <p:cNvSpPr/>
          <p:nvPr/>
        </p:nvSpPr>
        <p:spPr>
          <a:xfrm>
            <a:off x="298761" y="3263271"/>
            <a:ext cx="617446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0D42F-69C9-7464-7FAB-70B44924BA0A}"/>
              </a:ext>
            </a:extLst>
          </p:cNvPr>
          <p:cNvSpPr/>
          <p:nvPr/>
        </p:nvSpPr>
        <p:spPr>
          <a:xfrm>
            <a:off x="298761" y="2492972"/>
            <a:ext cx="879091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33538-111D-2F62-6565-D08323578B12}"/>
              </a:ext>
            </a:extLst>
          </p:cNvPr>
          <p:cNvSpPr/>
          <p:nvPr/>
        </p:nvSpPr>
        <p:spPr>
          <a:xfrm>
            <a:off x="298761" y="2726729"/>
            <a:ext cx="1530039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5A4CFD-F36B-1FDA-2EA4-249063CA3BFD}"/>
              </a:ext>
            </a:extLst>
          </p:cNvPr>
          <p:cNvSpPr/>
          <p:nvPr/>
        </p:nvSpPr>
        <p:spPr>
          <a:xfrm>
            <a:off x="3082705" y="2785759"/>
            <a:ext cx="3874883" cy="75760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Précisions transmises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ED7C092-0B60-0302-D0CF-DCFEC5B9F6E9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3888460" y="3543364"/>
            <a:ext cx="1131687" cy="103838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261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340CCE-B78E-F668-75B9-107A686E52E4}"/>
              </a:ext>
            </a:extLst>
          </p:cNvPr>
          <p:cNvSpPr/>
          <p:nvPr/>
        </p:nvSpPr>
        <p:spPr>
          <a:xfrm>
            <a:off x="298759" y="5102583"/>
            <a:ext cx="7179403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883A59-A7AB-98A0-11B6-F92088A4A783}"/>
              </a:ext>
            </a:extLst>
          </p:cNvPr>
          <p:cNvSpPr/>
          <p:nvPr/>
        </p:nvSpPr>
        <p:spPr>
          <a:xfrm>
            <a:off x="298761" y="4589729"/>
            <a:ext cx="8627956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BFA9A0-28D6-D33D-588C-F11551AC2CD5}"/>
              </a:ext>
            </a:extLst>
          </p:cNvPr>
          <p:cNvSpPr/>
          <p:nvPr/>
        </p:nvSpPr>
        <p:spPr>
          <a:xfrm>
            <a:off x="298760" y="4846648"/>
            <a:ext cx="8302031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C223E7-7DD9-2DA7-DC16-0108DC1ABB59}"/>
              </a:ext>
            </a:extLst>
          </p:cNvPr>
          <p:cNvSpPr/>
          <p:nvPr/>
        </p:nvSpPr>
        <p:spPr>
          <a:xfrm>
            <a:off x="298761" y="4076875"/>
            <a:ext cx="842877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03B7EC-35FE-B919-8D79-880FB74CA910}"/>
              </a:ext>
            </a:extLst>
          </p:cNvPr>
          <p:cNvSpPr/>
          <p:nvPr/>
        </p:nvSpPr>
        <p:spPr>
          <a:xfrm>
            <a:off x="298761" y="4333794"/>
            <a:ext cx="5604098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B924BC-9E66-2411-A285-7EEFF2EFBC9A}"/>
              </a:ext>
            </a:extLst>
          </p:cNvPr>
          <p:cNvSpPr/>
          <p:nvPr/>
        </p:nvSpPr>
        <p:spPr>
          <a:xfrm>
            <a:off x="298761" y="3558389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3168D4-2A87-E1CF-140D-2679B2503384}"/>
              </a:ext>
            </a:extLst>
          </p:cNvPr>
          <p:cNvSpPr/>
          <p:nvPr/>
        </p:nvSpPr>
        <p:spPr>
          <a:xfrm>
            <a:off x="298761" y="3815308"/>
            <a:ext cx="162962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6F612-8B08-FAF0-CA68-883A69A2B416}"/>
              </a:ext>
            </a:extLst>
          </p:cNvPr>
          <p:cNvSpPr/>
          <p:nvPr/>
        </p:nvSpPr>
        <p:spPr>
          <a:xfrm>
            <a:off x="298761" y="3003235"/>
            <a:ext cx="879091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6FBD1-56FA-C409-2E22-41595E60F753}"/>
              </a:ext>
            </a:extLst>
          </p:cNvPr>
          <p:cNvSpPr/>
          <p:nvPr/>
        </p:nvSpPr>
        <p:spPr>
          <a:xfrm>
            <a:off x="298761" y="3263271"/>
            <a:ext cx="617446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0D42F-69C9-7464-7FAB-70B44924BA0A}"/>
              </a:ext>
            </a:extLst>
          </p:cNvPr>
          <p:cNvSpPr/>
          <p:nvPr/>
        </p:nvSpPr>
        <p:spPr>
          <a:xfrm>
            <a:off x="298761" y="2492972"/>
            <a:ext cx="879091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33538-111D-2F62-6565-D08323578B12}"/>
              </a:ext>
            </a:extLst>
          </p:cNvPr>
          <p:cNvSpPr/>
          <p:nvPr/>
        </p:nvSpPr>
        <p:spPr>
          <a:xfrm>
            <a:off x="298761" y="2726729"/>
            <a:ext cx="1530039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5A4CFD-F36B-1FDA-2EA4-249063CA3BFD}"/>
              </a:ext>
            </a:extLst>
          </p:cNvPr>
          <p:cNvSpPr/>
          <p:nvPr/>
        </p:nvSpPr>
        <p:spPr>
          <a:xfrm>
            <a:off x="742384" y="2085371"/>
            <a:ext cx="8184333" cy="167546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Pas de déconvolution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Une analyse du temps de retard, et de l’amplitude sur une autre période qui tend à identifier 2 fonctionnements hydrogéologiques distincts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Pas de suivi des niveaux statiques avant/après pompages pour visualisation incidences du pompage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ED7C092-0B60-0302-D0CF-DCFEC5B9F6E9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4092166" y="3760840"/>
            <a:ext cx="742385" cy="134835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815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F4AD048-2E0B-A352-BD5C-60DBD72D904D}"/>
              </a:ext>
            </a:extLst>
          </p:cNvPr>
          <p:cNvSpPr/>
          <p:nvPr/>
        </p:nvSpPr>
        <p:spPr>
          <a:xfrm>
            <a:off x="298761" y="5345740"/>
            <a:ext cx="8627956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9978EC-19E3-15F9-B11D-5DA75C016A67}"/>
              </a:ext>
            </a:extLst>
          </p:cNvPr>
          <p:cNvSpPr/>
          <p:nvPr/>
        </p:nvSpPr>
        <p:spPr>
          <a:xfrm>
            <a:off x="298761" y="5602659"/>
            <a:ext cx="227242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340CCE-B78E-F668-75B9-107A686E52E4}"/>
              </a:ext>
            </a:extLst>
          </p:cNvPr>
          <p:cNvSpPr/>
          <p:nvPr/>
        </p:nvSpPr>
        <p:spPr>
          <a:xfrm>
            <a:off x="298759" y="5102583"/>
            <a:ext cx="7179403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883A59-A7AB-98A0-11B6-F92088A4A783}"/>
              </a:ext>
            </a:extLst>
          </p:cNvPr>
          <p:cNvSpPr/>
          <p:nvPr/>
        </p:nvSpPr>
        <p:spPr>
          <a:xfrm>
            <a:off x="298761" y="4589729"/>
            <a:ext cx="8627956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BFA9A0-28D6-D33D-588C-F11551AC2CD5}"/>
              </a:ext>
            </a:extLst>
          </p:cNvPr>
          <p:cNvSpPr/>
          <p:nvPr/>
        </p:nvSpPr>
        <p:spPr>
          <a:xfrm>
            <a:off x="298760" y="4846648"/>
            <a:ext cx="8302031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C223E7-7DD9-2DA7-DC16-0108DC1ABB59}"/>
              </a:ext>
            </a:extLst>
          </p:cNvPr>
          <p:cNvSpPr/>
          <p:nvPr/>
        </p:nvSpPr>
        <p:spPr>
          <a:xfrm>
            <a:off x="298761" y="4076875"/>
            <a:ext cx="842877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03B7EC-35FE-B919-8D79-880FB74CA910}"/>
              </a:ext>
            </a:extLst>
          </p:cNvPr>
          <p:cNvSpPr/>
          <p:nvPr/>
        </p:nvSpPr>
        <p:spPr>
          <a:xfrm>
            <a:off x="298761" y="4333794"/>
            <a:ext cx="5604098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B924BC-9E66-2411-A285-7EEFF2EFBC9A}"/>
              </a:ext>
            </a:extLst>
          </p:cNvPr>
          <p:cNvSpPr/>
          <p:nvPr/>
        </p:nvSpPr>
        <p:spPr>
          <a:xfrm>
            <a:off x="298761" y="3558389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3168D4-2A87-E1CF-140D-2679B2503384}"/>
              </a:ext>
            </a:extLst>
          </p:cNvPr>
          <p:cNvSpPr/>
          <p:nvPr/>
        </p:nvSpPr>
        <p:spPr>
          <a:xfrm>
            <a:off x="298761" y="3815308"/>
            <a:ext cx="162962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6F612-8B08-FAF0-CA68-883A69A2B416}"/>
              </a:ext>
            </a:extLst>
          </p:cNvPr>
          <p:cNvSpPr/>
          <p:nvPr/>
        </p:nvSpPr>
        <p:spPr>
          <a:xfrm>
            <a:off x="298761" y="3003235"/>
            <a:ext cx="879091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6FBD1-56FA-C409-2E22-41595E60F753}"/>
              </a:ext>
            </a:extLst>
          </p:cNvPr>
          <p:cNvSpPr/>
          <p:nvPr/>
        </p:nvSpPr>
        <p:spPr>
          <a:xfrm>
            <a:off x="298761" y="3263271"/>
            <a:ext cx="617446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0D42F-69C9-7464-7FAB-70B44924BA0A}"/>
              </a:ext>
            </a:extLst>
          </p:cNvPr>
          <p:cNvSpPr/>
          <p:nvPr/>
        </p:nvSpPr>
        <p:spPr>
          <a:xfrm>
            <a:off x="298761" y="2492972"/>
            <a:ext cx="879091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33538-111D-2F62-6565-D08323578B12}"/>
              </a:ext>
            </a:extLst>
          </p:cNvPr>
          <p:cNvSpPr/>
          <p:nvPr/>
        </p:nvSpPr>
        <p:spPr>
          <a:xfrm>
            <a:off x="298761" y="2726729"/>
            <a:ext cx="1530039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5A4CFD-F36B-1FDA-2EA4-249063CA3BFD}"/>
              </a:ext>
            </a:extLst>
          </p:cNvPr>
          <p:cNvSpPr/>
          <p:nvPr/>
        </p:nvSpPr>
        <p:spPr>
          <a:xfrm>
            <a:off x="1656784" y="2979802"/>
            <a:ext cx="7269933" cy="78103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Réduction des débits envisagés : 90 à 50 m</a:t>
            </a:r>
            <a:r>
              <a:rPr lang="fr-FR" baseline="30000" dirty="0">
                <a:solidFill>
                  <a:schemeClr val="tx1"/>
                </a:solidFill>
              </a:rPr>
              <a:t>3</a:t>
            </a:r>
            <a:r>
              <a:rPr lang="fr-FR" dirty="0">
                <a:solidFill>
                  <a:schemeClr val="tx1"/>
                </a:solidFill>
              </a:rPr>
              <a:t>/h, appuyée de résultats de modélisations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AED7C092-0B60-0302-D0CF-DCFEC5B9F6E9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4481465" y="3760839"/>
            <a:ext cx="810286" cy="161807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243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9078EA-7198-4466-6D67-642267B758AC}"/>
              </a:ext>
            </a:extLst>
          </p:cNvPr>
          <p:cNvSpPr/>
          <p:nvPr/>
        </p:nvSpPr>
        <p:spPr>
          <a:xfrm>
            <a:off x="588473" y="5872356"/>
            <a:ext cx="6455123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4AD048-2E0B-A352-BD5C-60DBD72D904D}"/>
              </a:ext>
            </a:extLst>
          </p:cNvPr>
          <p:cNvSpPr/>
          <p:nvPr/>
        </p:nvSpPr>
        <p:spPr>
          <a:xfrm>
            <a:off x="298761" y="5345740"/>
            <a:ext cx="8627956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A9978EC-19E3-15F9-B11D-5DA75C016A67}"/>
              </a:ext>
            </a:extLst>
          </p:cNvPr>
          <p:cNvSpPr/>
          <p:nvPr/>
        </p:nvSpPr>
        <p:spPr>
          <a:xfrm>
            <a:off x="298761" y="5602659"/>
            <a:ext cx="227242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340CCE-B78E-F668-75B9-107A686E52E4}"/>
              </a:ext>
            </a:extLst>
          </p:cNvPr>
          <p:cNvSpPr/>
          <p:nvPr/>
        </p:nvSpPr>
        <p:spPr>
          <a:xfrm>
            <a:off x="298759" y="5102583"/>
            <a:ext cx="7179403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883A59-A7AB-98A0-11B6-F92088A4A783}"/>
              </a:ext>
            </a:extLst>
          </p:cNvPr>
          <p:cNvSpPr/>
          <p:nvPr/>
        </p:nvSpPr>
        <p:spPr>
          <a:xfrm>
            <a:off x="298761" y="4589729"/>
            <a:ext cx="8627956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BFA9A0-28D6-D33D-588C-F11551AC2CD5}"/>
              </a:ext>
            </a:extLst>
          </p:cNvPr>
          <p:cNvSpPr/>
          <p:nvPr/>
        </p:nvSpPr>
        <p:spPr>
          <a:xfrm>
            <a:off x="298760" y="4846648"/>
            <a:ext cx="8302031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C223E7-7DD9-2DA7-DC16-0108DC1ABB59}"/>
              </a:ext>
            </a:extLst>
          </p:cNvPr>
          <p:cNvSpPr/>
          <p:nvPr/>
        </p:nvSpPr>
        <p:spPr>
          <a:xfrm>
            <a:off x="298761" y="4076875"/>
            <a:ext cx="842877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03B7EC-35FE-B919-8D79-880FB74CA910}"/>
              </a:ext>
            </a:extLst>
          </p:cNvPr>
          <p:cNvSpPr/>
          <p:nvPr/>
        </p:nvSpPr>
        <p:spPr>
          <a:xfrm>
            <a:off x="298761" y="4333794"/>
            <a:ext cx="5604098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B924BC-9E66-2411-A285-7EEFF2EFBC9A}"/>
              </a:ext>
            </a:extLst>
          </p:cNvPr>
          <p:cNvSpPr/>
          <p:nvPr/>
        </p:nvSpPr>
        <p:spPr>
          <a:xfrm>
            <a:off x="298761" y="3558389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3168D4-2A87-E1CF-140D-2679B2503384}"/>
              </a:ext>
            </a:extLst>
          </p:cNvPr>
          <p:cNvSpPr/>
          <p:nvPr/>
        </p:nvSpPr>
        <p:spPr>
          <a:xfrm>
            <a:off x="298761" y="3815308"/>
            <a:ext cx="162962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A6F612-8B08-FAF0-CA68-883A69A2B416}"/>
              </a:ext>
            </a:extLst>
          </p:cNvPr>
          <p:cNvSpPr/>
          <p:nvPr/>
        </p:nvSpPr>
        <p:spPr>
          <a:xfrm>
            <a:off x="298761" y="3003235"/>
            <a:ext cx="879091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6FBD1-56FA-C409-2E22-41595E60F753}"/>
              </a:ext>
            </a:extLst>
          </p:cNvPr>
          <p:cNvSpPr/>
          <p:nvPr/>
        </p:nvSpPr>
        <p:spPr>
          <a:xfrm>
            <a:off x="298761" y="3263271"/>
            <a:ext cx="6174468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70D42F-69C9-7464-7FAB-70B44924BA0A}"/>
              </a:ext>
            </a:extLst>
          </p:cNvPr>
          <p:cNvSpPr/>
          <p:nvPr/>
        </p:nvSpPr>
        <p:spPr>
          <a:xfrm>
            <a:off x="298761" y="2492972"/>
            <a:ext cx="8790917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A33538-111D-2F62-6565-D08323578B12}"/>
              </a:ext>
            </a:extLst>
          </p:cNvPr>
          <p:cNvSpPr/>
          <p:nvPr/>
        </p:nvSpPr>
        <p:spPr>
          <a:xfrm>
            <a:off x="298761" y="2726729"/>
            <a:ext cx="1530039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16602-C280-8BD1-1CCA-6BF9B078B252}"/>
              </a:ext>
            </a:extLst>
          </p:cNvPr>
          <p:cNvSpPr/>
          <p:nvPr/>
        </p:nvSpPr>
        <p:spPr>
          <a:xfrm>
            <a:off x="298762" y="2216646"/>
            <a:ext cx="8546474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944F1A-857A-0BA3-0D03-150FC87B89C2}"/>
              </a:ext>
            </a:extLst>
          </p:cNvPr>
          <p:cNvSpPr/>
          <p:nvPr/>
        </p:nvSpPr>
        <p:spPr>
          <a:xfrm>
            <a:off x="298764" y="1954095"/>
            <a:ext cx="5884754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EB8B3-C7D5-8843-9F3C-9D9226536719}"/>
              </a:ext>
            </a:extLst>
          </p:cNvPr>
          <p:cNvSpPr/>
          <p:nvPr/>
        </p:nvSpPr>
        <p:spPr>
          <a:xfrm>
            <a:off x="298764" y="1720158"/>
            <a:ext cx="8428777" cy="2625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6999"/>
            <a:ext cx="9207373" cy="50409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1600" dirty="0"/>
              <a:t>En synthèse de ces éléments, on retiendra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d’éponte franchement imperméable entre les formations </a:t>
            </a:r>
            <a:r>
              <a:rPr lang="fr-FR" sz="1600" dirty="0" err="1"/>
              <a:t>plio</a:t>
            </a:r>
            <a:r>
              <a:rPr lang="fr-FR" sz="1600" dirty="0"/>
              <a:t>-quaternaires et éocènes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d'informations relatives à l’</a:t>
            </a:r>
            <a:r>
              <a:rPr lang="fr-FR" sz="1600" dirty="0">
                <a:highlight>
                  <a:srgbClr val="FFFF00"/>
                </a:highlight>
              </a:rPr>
              <a:t>approfondissement de GAT-Pz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reconnaissance incomplète </a:t>
            </a:r>
            <a:r>
              <a:rPr lang="fr-FR" sz="1600" dirty="0"/>
              <a:t>des formations éocènes (foration arrêtée car matériaux trop durs)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l'incertitude quant à l'atteinte effective des formations aquifères de l'Eocène qui accueillent la nappe correspondante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présence de deux niveaux aquifères et de deux nappes au sein des formations du Plio-Quaternaire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l'état captif de la nappe du Plio-Quaternaire ciblée pour l'exploitation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 équilibre des pressions entre les réservoirs qui pose question compte tenu de la différence de salinité des eaux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absence d’influence décelable à l’</a:t>
            </a:r>
            <a:r>
              <a:rPr lang="fr-FR" sz="1600" dirty="0" err="1">
                <a:highlight>
                  <a:srgbClr val="FFFF00"/>
                </a:highlight>
              </a:rPr>
              <a:t>oeil</a:t>
            </a:r>
            <a:r>
              <a:rPr lang="fr-FR" sz="1600" dirty="0">
                <a:highlight>
                  <a:srgbClr val="FFFF00"/>
                </a:highlight>
              </a:rPr>
              <a:t> nu </a:t>
            </a:r>
            <a:r>
              <a:rPr lang="fr-FR" sz="1600" dirty="0"/>
              <a:t>des pompages sur les pressions mesurées dans les formations éocènes pour les essais de pompage de janvier 2023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l'absence des informations nécessaires à l'</a:t>
            </a:r>
            <a:r>
              <a:rPr lang="fr-FR" sz="1600" dirty="0">
                <a:highlight>
                  <a:srgbClr val="FFFF00"/>
                </a:highlight>
              </a:rPr>
              <a:t>interprétation des pompages d'avril et septembre</a:t>
            </a:r>
            <a:r>
              <a:rPr lang="fr-FR" sz="1600" dirty="0"/>
              <a:t> (date et heure de début et fin des tests, évolution des niveaux sur GAT-F et niveau statique sur </a:t>
            </a:r>
            <a:r>
              <a:rPr lang="fr-FR" sz="1600" dirty="0" err="1"/>
              <a:t>Gat</a:t>
            </a:r>
            <a:r>
              <a:rPr lang="fr-FR" sz="1600" dirty="0"/>
              <a:t>-Pz)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</a:t>
            </a:r>
            <a:r>
              <a:rPr lang="fr-FR" sz="1600" dirty="0">
                <a:highlight>
                  <a:srgbClr val="FFFF00"/>
                </a:highlight>
              </a:rPr>
              <a:t>influence de la marée prépondérante </a:t>
            </a:r>
            <a:r>
              <a:rPr lang="fr-FR" sz="1600" dirty="0"/>
              <a:t>à déconvoluer pour étudier l’incidence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des caractéristiques hydrodynamiques et un régime d'exploitation laissant supposer </a:t>
            </a:r>
            <a:r>
              <a:rPr lang="fr-FR" sz="1600" dirty="0">
                <a:highlight>
                  <a:srgbClr val="FFFF00"/>
                </a:highlight>
              </a:rPr>
              <a:t>un dénoyage </a:t>
            </a:r>
            <a:r>
              <a:rPr lang="fr-FR" sz="1600" dirty="0"/>
              <a:t>du réservoir à l'exploitation ;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1341A1"/>
                </a:solidFill>
              </a:rPr>
              <a:t>une augmentation de 359 % du volume prélevé dans les eaux souterraines.</a:t>
            </a:r>
          </a:p>
        </p:txBody>
      </p:sp>
    </p:spTree>
    <p:extLst>
      <p:ext uri="{BB962C8B-B14F-4D97-AF65-F5344CB8AC3E}">
        <p14:creationId xmlns:p14="http://schemas.microsoft.com/office/powerpoint/2010/main" val="2366682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A9A799-2FB5-4DB7-11C9-1B37A3C989B0}"/>
              </a:ext>
            </a:extLst>
          </p:cNvPr>
          <p:cNvSpPr/>
          <p:nvPr/>
        </p:nvSpPr>
        <p:spPr>
          <a:xfrm>
            <a:off x="407402" y="4648623"/>
            <a:ext cx="8057588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2512EC-1D66-B3D8-7F10-359D490703FD}"/>
              </a:ext>
            </a:extLst>
          </p:cNvPr>
          <p:cNvSpPr/>
          <p:nvPr/>
        </p:nvSpPr>
        <p:spPr>
          <a:xfrm>
            <a:off x="407401" y="4905542"/>
            <a:ext cx="4825501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51486D-B265-3D64-E806-867535CC15A1}"/>
              </a:ext>
            </a:extLst>
          </p:cNvPr>
          <p:cNvSpPr/>
          <p:nvPr/>
        </p:nvSpPr>
        <p:spPr>
          <a:xfrm>
            <a:off x="407402" y="4111047"/>
            <a:ext cx="7704503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9A1EBC-B481-4B80-069F-1700AC4DA73A}"/>
              </a:ext>
            </a:extLst>
          </p:cNvPr>
          <p:cNvSpPr/>
          <p:nvPr/>
        </p:nvSpPr>
        <p:spPr>
          <a:xfrm>
            <a:off x="407401" y="4367966"/>
            <a:ext cx="5474926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F137EA-39CD-7146-9DE3-FB84B0E4123E}"/>
              </a:ext>
            </a:extLst>
          </p:cNvPr>
          <p:cNvSpPr/>
          <p:nvPr/>
        </p:nvSpPr>
        <p:spPr>
          <a:xfrm>
            <a:off x="407401" y="3812415"/>
            <a:ext cx="3693819" cy="26255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42" y="1386999"/>
            <a:ext cx="8953877" cy="50409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Au-delà de ces éléments, on notera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l'apparition dans le dossier d'</a:t>
            </a:r>
            <a:r>
              <a:rPr lang="fr-FR" sz="1600" dirty="0">
                <a:highlight>
                  <a:srgbClr val="FFFF00"/>
                </a:highlight>
              </a:rPr>
              <a:t>un autre site d'exploitation </a:t>
            </a:r>
            <a:r>
              <a:rPr lang="fr-FR" sz="1600" dirty="0"/>
              <a:t>des eaux souterraines au droit des installations dans un contexte géologique non précisé (et donc une incidence potentielle sur l'Eocène inconnue)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exploitation des forages a priori prévue 24h/24 365j/an peu conforme aux règles de l'art en matière d'exploitation des puits et forages.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1600" dirty="0"/>
              <a:t>Dans ces conditions, si </a:t>
            </a:r>
            <a:r>
              <a:rPr lang="fr-FR" sz="1600" dirty="0">
                <a:highlight>
                  <a:srgbClr val="FFFF00"/>
                </a:highlight>
              </a:rPr>
              <a:t>plusieurs des attentes de la CLE sont satisfaites </a:t>
            </a:r>
            <a:r>
              <a:rPr lang="fr-FR" sz="1600" dirty="0"/>
              <a:t>(suivi géologique, position et nature du toit de l'Eocène, attribution stratigraphique) des questionnements demeurent s'agissant de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</a:t>
            </a:r>
            <a:r>
              <a:rPr lang="fr-FR" sz="1600" dirty="0">
                <a:highlight>
                  <a:srgbClr val="FFFF00"/>
                </a:highlight>
              </a:rPr>
              <a:t>interprétation des pompages </a:t>
            </a:r>
            <a:r>
              <a:rPr lang="fr-FR" sz="1600" dirty="0"/>
              <a:t>réalisés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l'incidence des pompages au Plio-Quaternaire sur la nappe de l'Eocène, le réservoir accueillant cette dernière </a:t>
            </a:r>
            <a:r>
              <a:rPr lang="fr-FR" sz="1600" dirty="0">
                <a:highlight>
                  <a:srgbClr val="FFFF00"/>
                </a:highlight>
              </a:rPr>
              <a:t>n'ayant a priori pas été atteint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la capacité de la nappe captive du Plio-Quaternaire à supporter le débit d'exploitation envisagé (270 m</a:t>
            </a:r>
            <a:r>
              <a:rPr lang="fr-FR" sz="1600" baseline="30000" dirty="0"/>
              <a:t>3</a:t>
            </a:r>
            <a:r>
              <a:rPr lang="fr-FR" sz="1600" dirty="0"/>
              <a:t>/h) et ce </a:t>
            </a:r>
            <a:r>
              <a:rPr lang="fr-FR" sz="1600" dirty="0">
                <a:highlight>
                  <a:srgbClr val="FFFF00"/>
                </a:highlight>
              </a:rPr>
              <a:t>sans dénoyer le réservoir</a:t>
            </a:r>
            <a:r>
              <a:rPr lang="fr-FR" sz="1600" dirty="0"/>
              <a:t>.</a:t>
            </a:r>
            <a:endParaRPr lang="fr-FR" sz="1600" dirty="0">
              <a:solidFill>
                <a:srgbClr val="1341A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D67924-BA09-61C2-32B6-21CCC66C635A}"/>
              </a:ext>
            </a:extLst>
          </p:cNvPr>
          <p:cNvSpPr/>
          <p:nvPr/>
        </p:nvSpPr>
        <p:spPr>
          <a:xfrm>
            <a:off x="1656784" y="2746954"/>
            <a:ext cx="7378574" cy="96280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Dernière réflexion : implanter tous les ouvrages sur GAT : 270 m</a:t>
            </a:r>
            <a:r>
              <a:rPr lang="fr-FR" baseline="30000" dirty="0">
                <a:solidFill>
                  <a:schemeClr val="tx1"/>
                </a:solidFill>
              </a:rPr>
              <a:t>3</a:t>
            </a:r>
            <a:r>
              <a:rPr lang="fr-FR" dirty="0">
                <a:solidFill>
                  <a:schemeClr val="tx1"/>
                </a:solidFill>
              </a:rPr>
              <a:t>/h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150 m</a:t>
            </a:r>
            <a:r>
              <a:rPr lang="fr-FR" baseline="30000" dirty="0">
                <a:solidFill>
                  <a:schemeClr val="tx1"/>
                </a:solidFill>
              </a:rPr>
              <a:t>3</a:t>
            </a:r>
            <a:r>
              <a:rPr lang="fr-FR" dirty="0">
                <a:solidFill>
                  <a:schemeClr val="tx1"/>
                </a:solidFill>
              </a:rPr>
              <a:t>/h pour le process (bassin,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120 m</a:t>
            </a:r>
            <a:r>
              <a:rPr lang="fr-FR" baseline="30000" dirty="0">
                <a:solidFill>
                  <a:schemeClr val="tx1"/>
                </a:solidFill>
              </a:rPr>
              <a:t>3</a:t>
            </a:r>
            <a:r>
              <a:rPr lang="fr-FR" dirty="0">
                <a:solidFill>
                  <a:schemeClr val="tx1"/>
                </a:solidFill>
              </a:rPr>
              <a:t>/h pour l’AEP (agroalimentaire, sanitaire)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47A08EE-CFD8-C8A6-8373-6B58A09EF453}"/>
              </a:ext>
            </a:extLst>
          </p:cNvPr>
          <p:cNvCxnSpPr>
            <a:cxnSpLocks/>
          </p:cNvCxnSpPr>
          <p:nvPr/>
        </p:nvCxnSpPr>
        <p:spPr>
          <a:xfrm>
            <a:off x="2942376" y="2216646"/>
            <a:ext cx="226337" cy="53030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95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8" grpId="0" animBg="1"/>
      <p:bldP spid="9" grpId="0" animBg="1"/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42" y="1386999"/>
            <a:ext cx="8953877" cy="50409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Enfin, la lecture rapide des pièces du dossier ne traitant pas directement de l'exploitation des eaux souterraines a révélé </a:t>
            </a:r>
            <a:r>
              <a:rPr lang="fr-FR" sz="1600" b="1" u="sng" dirty="0"/>
              <a:t>des incohérences </a:t>
            </a:r>
            <a:r>
              <a:rPr lang="fr-FR" sz="1600" dirty="0"/>
              <a:t>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sur les </a:t>
            </a:r>
            <a:r>
              <a:rPr lang="fr-FR" sz="1600" b="1" dirty="0"/>
              <a:t>besoins en eau</a:t>
            </a:r>
            <a:r>
              <a:rPr lang="fr-FR" sz="1600" dirty="0"/>
              <a:t> : 150 m</a:t>
            </a:r>
            <a:r>
              <a:rPr lang="fr-FR" sz="1600" baseline="30000" dirty="0"/>
              <a:t>3</a:t>
            </a:r>
            <a:r>
              <a:rPr lang="fr-FR" sz="1600" dirty="0"/>
              <a:t>/h, 3 000 m</a:t>
            </a:r>
            <a:r>
              <a:rPr lang="fr-FR" sz="1600" baseline="30000" dirty="0"/>
              <a:t>3</a:t>
            </a:r>
            <a:r>
              <a:rPr lang="fr-FR" sz="1600" dirty="0"/>
              <a:t>/j dans le rapport </a:t>
            </a:r>
            <a:r>
              <a:rPr lang="fr-FR" sz="1600" dirty="0" err="1"/>
              <a:t>Arcagée</a:t>
            </a:r>
            <a:r>
              <a:rPr lang="fr-FR" sz="1600" dirty="0"/>
              <a:t> et 270 m</a:t>
            </a:r>
            <a:r>
              <a:rPr lang="fr-FR" sz="1600" baseline="30000" dirty="0"/>
              <a:t>3</a:t>
            </a:r>
            <a:r>
              <a:rPr lang="fr-FR" sz="1600" dirty="0"/>
              <a:t>/h, 6 500 m³/j et 2 372 500 m³/an dans le dossier Andine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b="1" dirty="0"/>
              <a:t>l’origine de l’eau</a:t>
            </a:r>
            <a:r>
              <a:rPr lang="fr-FR" sz="1600" dirty="0"/>
              <a:t> pour certains usages et notamment les eaux de process agroalimentaire (300 m</a:t>
            </a:r>
            <a:r>
              <a:rPr lang="fr-FR" sz="1600" baseline="30000" dirty="0"/>
              <a:t>3</a:t>
            </a:r>
            <a:r>
              <a:rPr lang="fr-FR" sz="1600" dirty="0"/>
              <a:t>/j) : tantôt le réseau d’eau potable, tantôt l'eau des forages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 </a:t>
            </a:r>
            <a:r>
              <a:rPr lang="fr-FR" sz="1600" b="1" dirty="0"/>
              <a:t>taux de recirculation </a:t>
            </a:r>
            <a:r>
              <a:rPr lang="fr-FR" sz="1600" dirty="0"/>
              <a:t>annoncé par la technologie RAS : 99 ou 98 %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calculs de </a:t>
            </a:r>
            <a:r>
              <a:rPr lang="fr-FR" sz="1600" b="1" dirty="0"/>
              <a:t>volumes des bassins </a:t>
            </a:r>
            <a:r>
              <a:rPr lang="fr-FR" sz="1600" dirty="0"/>
              <a:t>: volume affiché de 83 720 m</a:t>
            </a:r>
            <a:r>
              <a:rPr lang="fr-FR" sz="1600" baseline="30000" dirty="0"/>
              <a:t>3</a:t>
            </a:r>
            <a:r>
              <a:rPr lang="fr-FR" sz="1600" dirty="0"/>
              <a:t> pour un volume calculé sur la base des dimensions annoncées de 108 312 m</a:t>
            </a:r>
            <a:r>
              <a:rPr lang="fr-FR" sz="1600" baseline="30000" dirty="0"/>
              <a:t>3</a:t>
            </a:r>
            <a:r>
              <a:rPr lang="fr-FR" sz="16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une demande en eau pour les bassins de 5 600 m</a:t>
            </a:r>
            <a:r>
              <a:rPr lang="fr-FR" sz="1600" baseline="30000" dirty="0"/>
              <a:t>3</a:t>
            </a:r>
            <a:r>
              <a:rPr lang="fr-FR" sz="1600" dirty="0"/>
              <a:t>/j, soit 5 à 7% de leur volume alors que le dossier annonce 98 à 99% de recirculation.</a:t>
            </a:r>
            <a:endParaRPr lang="fr-FR" sz="1600" dirty="0">
              <a:solidFill>
                <a:srgbClr val="1341A1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7B0E78-B6FD-0EBF-7E76-C068DC1641DB}"/>
              </a:ext>
            </a:extLst>
          </p:cNvPr>
          <p:cNvSpPr/>
          <p:nvPr/>
        </p:nvSpPr>
        <p:spPr>
          <a:xfrm rot="21094181">
            <a:off x="558180" y="2435127"/>
            <a:ext cx="7136707" cy="119203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Concerne le dossier d’autorisation pour lequel aucune mise à jour n’a encore été fournie.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Le pétitionnaire reconnait la présence d'incohérences.</a:t>
            </a:r>
          </a:p>
        </p:txBody>
      </p:sp>
    </p:spTree>
    <p:extLst>
      <p:ext uri="{BB962C8B-B14F-4D97-AF65-F5344CB8AC3E}">
        <p14:creationId xmlns:p14="http://schemas.microsoft.com/office/powerpoint/2010/main" val="10536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A59C65C-9936-D147-E4F5-93082B6AE320}"/>
              </a:ext>
            </a:extLst>
          </p:cNvPr>
          <p:cNvSpPr/>
          <p:nvPr/>
        </p:nvSpPr>
        <p:spPr>
          <a:xfrm>
            <a:off x="425510" y="3130237"/>
            <a:ext cx="5160478" cy="2625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FA4EE3-6597-F249-96DF-196EA5D8C2F7}"/>
              </a:ext>
            </a:extLst>
          </p:cNvPr>
          <p:cNvSpPr/>
          <p:nvPr/>
        </p:nvSpPr>
        <p:spPr>
          <a:xfrm>
            <a:off x="425510" y="3422837"/>
            <a:ext cx="3141555" cy="2625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06885C-A0EE-3D60-D514-42A750C28C3D}"/>
              </a:ext>
            </a:extLst>
          </p:cNvPr>
          <p:cNvSpPr/>
          <p:nvPr/>
        </p:nvSpPr>
        <p:spPr>
          <a:xfrm>
            <a:off x="425510" y="2853478"/>
            <a:ext cx="4943195" cy="262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1800" b="1" dirty="0"/>
              <a:t>Avis 2023-081 de la CLE du 22 novembre 2023 </a:t>
            </a:r>
            <a:r>
              <a:rPr lang="fr-FR" sz="1800" b="1" dirty="0">
                <a:highlight>
                  <a:srgbClr val="FFFF00"/>
                </a:highlight>
              </a:rPr>
              <a:t>&gt; ANALYSE</a:t>
            </a:r>
            <a:endParaRPr lang="fr-FR" sz="2200" b="1" dirty="0">
              <a:solidFill>
                <a:srgbClr val="0077D4"/>
              </a:solidFill>
              <a:highlight>
                <a:srgbClr val="FFFF00"/>
              </a:highlight>
            </a:endParaRP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42" y="1386999"/>
            <a:ext cx="8953877" cy="50409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600" dirty="0"/>
              <a:t>Avis, formulé à l'unanimité des membres de la CLE présents ou représentés, les services de l'Etat amenés à instruire le dossier ne participant pas au vote :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Considérant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l'analyse du dossier présentée ci-avant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données, informations et précisions manquantes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incohérences ou contradictions internes au dossier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600" dirty="0"/>
              <a:t>les apparentes erreurs de calcul ;</a:t>
            </a:r>
          </a:p>
          <a:p>
            <a:pPr marL="0" indent="0">
              <a:buNone/>
            </a:pPr>
            <a:r>
              <a:rPr lang="fr-FR" sz="1600" dirty="0"/>
              <a:t>la Commission locale de l'eau </a:t>
            </a:r>
            <a:r>
              <a:rPr lang="fr-FR" sz="1600" dirty="0">
                <a:highlight>
                  <a:srgbClr val="FFFF00"/>
                </a:highlight>
              </a:rPr>
              <a:t>est dans l'incapacité de se prononcer </a:t>
            </a:r>
            <a:r>
              <a:rPr lang="fr-FR" sz="1600" dirty="0"/>
              <a:t>sur la compatibilité du projet avec le SAGE Nappes profondes de Gironde et émet </a:t>
            </a:r>
            <a:r>
              <a:rPr lang="fr-FR" sz="1600" dirty="0">
                <a:highlight>
                  <a:srgbClr val="FFFF00"/>
                </a:highlight>
              </a:rPr>
              <a:t>un avis défavorable</a:t>
            </a:r>
            <a:r>
              <a:rPr lang="fr-FR" sz="1600" dirty="0"/>
              <a:t> au projet.</a:t>
            </a:r>
            <a:endParaRPr lang="fr-FR" sz="1600" dirty="0">
              <a:solidFill>
                <a:srgbClr val="1341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3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25" y="1493890"/>
            <a:ext cx="8493550" cy="4203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i="1" dirty="0"/>
              <a:t>Sur la base du document d'incidence daté du 9 février 2024 et des échanges lors de la réunion du 25 mars 2024 avec le pétitionnaire et les services de l'Etat</a:t>
            </a:r>
          </a:p>
          <a:p>
            <a:pPr marL="0" indent="0">
              <a:buNone/>
            </a:pPr>
            <a:r>
              <a:rPr lang="fr-FR" sz="2000" dirty="0"/>
              <a:t>Malgré les insuffisances de l'étude, il est admis que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le réservoir de l'Eocène a bien été traversé à l'occasion de l'approfondissement du piézomètre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les conditions de gisement de la ressource au droit du site de Gare à Terre, avec des formations peu perméables à imperméables au-dessus de la partie réservoir de l'Eocène, garantissent une indépendance hydraulique locale des ressources du Plio-Quaternaire et de l'Eocène.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En revanche, bien que peu probable, une influence des pompages au Plio-Quaternaire sur l'Eocène reste possible à la faveur d'une réduction de l'épaisseur, voire de la disparition, à proximité du site, des formations qui jouent le rôle d'éponte entre les réservoirs concernés.</a:t>
            </a:r>
          </a:p>
          <a:p>
            <a:pPr marL="0" indent="0" algn="r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…/…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09457" y="132209"/>
            <a:ext cx="7034543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Proposition d'avis (1/3)</a:t>
            </a:r>
          </a:p>
        </p:txBody>
      </p:sp>
    </p:spTree>
    <p:extLst>
      <p:ext uri="{BB962C8B-B14F-4D97-AF65-F5344CB8AC3E}">
        <p14:creationId xmlns:p14="http://schemas.microsoft.com/office/powerpoint/2010/main" val="1658644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25" y="1688658"/>
            <a:ext cx="8493550" cy="4391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Une telle influence suppose à la fois une continuité hydraulique des deux réservoirs et une incidence des pompages au Plio-Quaternaire dans les zones où existent cette continuité ce qui renvoie à la question de l'incidence de l'exploitation sur la nappe du Plio-Quaternaire.</a:t>
            </a:r>
          </a:p>
          <a:p>
            <a:pPr marL="0" indent="0">
              <a:buNone/>
            </a:pPr>
            <a:r>
              <a:rPr lang="fr-FR" sz="2000" dirty="0"/>
              <a:t>Dans ces conditions, la question de l'incidence sur la nappe du Plio-Quaternaire captive de son exploitation est primordiale, notamment en matière de </a:t>
            </a:r>
            <a:r>
              <a:rPr lang="fr-FR" sz="2000" dirty="0" err="1"/>
              <a:t>profoneur</a:t>
            </a:r>
            <a:r>
              <a:rPr lang="fr-FR" sz="2000" dirty="0"/>
              <a:t> et d'extension de la dépression générée.</a:t>
            </a:r>
          </a:p>
          <a:p>
            <a:pPr marL="0" indent="0">
              <a:buNone/>
            </a:pPr>
            <a:r>
              <a:rPr lang="fr-FR" sz="2000" dirty="0"/>
              <a:t>Compte tenu de critiques formulées précédemment, la nappe du Plio-Quaternaire étant située hors du périmètre du SAGE des Nappes profondes de Gironde, il apparaitrait utile de soumettre cet aspect du projet à l'expertise du BRGM dans le cadre de ses missions d'appui à la Police de l'eau.</a:t>
            </a:r>
          </a:p>
          <a:p>
            <a:pPr marL="0" indent="0" algn="r">
              <a:buNone/>
            </a:pPr>
            <a:r>
              <a:rPr lang="fr-FR" sz="2000" dirty="0"/>
              <a:t>…/…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09457" y="132209"/>
            <a:ext cx="7034543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Proposition d'avis (2/3)</a:t>
            </a:r>
          </a:p>
        </p:txBody>
      </p:sp>
    </p:spTree>
    <p:extLst>
      <p:ext uri="{BB962C8B-B14F-4D97-AF65-F5344CB8AC3E}">
        <p14:creationId xmlns:p14="http://schemas.microsoft.com/office/powerpoint/2010/main" val="28825188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25" y="1678911"/>
            <a:ext cx="8493550" cy="16390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En conclusion, dans le cas où la dépression générée par l'exploitation de la nappe captive du Plio-Quaternaire resterait, comme cela semble être le cas, limitée au site de Gare à Terre et à ses environs immédiats, cette exploitation pourrait être jugée compatible avec le SAGE.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L'attention des services instructeurs est appelée sur les interrogations quant aux incidences sur la nappe du Plio-Quaternaire des modalités d'exploitation envisagées et notamment au risque de dénoyage lié aux modalités d'exploitation envisagées.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1800" b="1" i="1" dirty="0"/>
              <a:t>Proposition d'avis formulée sur la base du document d'incidence daté du 9 février 2024 et des échanges avec le pétitionnaire et les services de l'Etat </a:t>
            </a:r>
            <a:r>
              <a:rPr lang="fr-FR" sz="2000" b="1" i="1" dirty="0"/>
              <a:t>lors de la réunion du 25 mars 2024.</a:t>
            </a:r>
            <a:endParaRPr lang="fr-FR" sz="20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09457" y="132209"/>
            <a:ext cx="7034543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Proposition d'avis (3/3)</a:t>
            </a:r>
          </a:p>
        </p:txBody>
      </p:sp>
    </p:spTree>
    <p:extLst>
      <p:ext uri="{BB962C8B-B14F-4D97-AF65-F5344CB8AC3E}">
        <p14:creationId xmlns:p14="http://schemas.microsoft.com/office/powerpoint/2010/main" val="1718427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1DDE8E1-2711-AB62-670D-A2DA0198C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25" y="1379544"/>
            <a:ext cx="8493550" cy="16390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Nouvelle étude d’incidence datée du 16 avril 2024, reçu le 3 mai 2024 incluant notamment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la </a:t>
            </a:r>
            <a:r>
              <a:rPr lang="fr-FR" sz="2000" dirty="0">
                <a:highlight>
                  <a:srgbClr val="FFFF00"/>
                </a:highlight>
              </a:rPr>
              <a:t>reconnaissance d’une incidence des pompages</a:t>
            </a:r>
            <a:r>
              <a:rPr lang="fr-FR" sz="2000" dirty="0"/>
              <a:t> de septembre 2023 sur la nappe de l’Eocène (incidence annoncée 7 mois plus tard)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l’ajout d’une configuration dégradée de 4 x 67,5 m</a:t>
            </a:r>
            <a:r>
              <a:rPr lang="fr-FR" sz="2000" baseline="30000" dirty="0"/>
              <a:t>3</a:t>
            </a:r>
            <a:r>
              <a:rPr lang="fr-FR" sz="2000" dirty="0"/>
              <a:t>/h </a:t>
            </a:r>
            <a:r>
              <a:rPr lang="fr-FR" sz="2000" dirty="0">
                <a:highlight>
                  <a:srgbClr val="FFFF00"/>
                </a:highlight>
              </a:rPr>
              <a:t>sans modélisation ou analyse de l’incidence</a:t>
            </a:r>
            <a:r>
              <a:rPr lang="fr-FR" sz="2000" dirty="0"/>
              <a:t>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l’évocation </a:t>
            </a:r>
            <a:r>
              <a:rPr lang="fr-FR" sz="2000" dirty="0">
                <a:highlight>
                  <a:srgbClr val="FFFF00"/>
                </a:highlight>
              </a:rPr>
              <a:t>d’ajouter</a:t>
            </a:r>
            <a:r>
              <a:rPr lang="fr-FR" sz="2000" dirty="0"/>
              <a:t> au double triplet (6 forages à GAT) </a:t>
            </a:r>
            <a:r>
              <a:rPr lang="fr-FR" sz="2000" dirty="0">
                <a:highlight>
                  <a:srgbClr val="FFFF00"/>
                </a:highlight>
              </a:rPr>
              <a:t>2 à 3 forages </a:t>
            </a:r>
            <a:r>
              <a:rPr lang="fr-FR" sz="2000" dirty="0"/>
              <a:t>de secours et de flexibilité sur la ressource sur le site de production.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1AB7BE-CA98-06B7-B5D5-10DDF94E4C4B}"/>
              </a:ext>
            </a:extLst>
          </p:cNvPr>
          <p:cNvSpPr txBox="1">
            <a:spLocks noChangeArrowheads="1"/>
          </p:cNvSpPr>
          <p:nvPr/>
        </p:nvSpPr>
        <p:spPr>
          <a:xfrm>
            <a:off x="2109457" y="132209"/>
            <a:ext cx="7034543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PURE SALMON</a:t>
            </a:r>
          </a:p>
          <a:p>
            <a:pPr algn="ctr"/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Post-scriptum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748946-D025-9AF0-47B6-B7EA4C56C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093" y="4151554"/>
            <a:ext cx="4083813" cy="226878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1427B40-7FCE-EB13-FA00-750BEC0F63B2}"/>
              </a:ext>
            </a:extLst>
          </p:cNvPr>
          <p:cNvSpPr txBox="1"/>
          <p:nvPr/>
        </p:nvSpPr>
        <p:spPr>
          <a:xfrm>
            <a:off x="2285998" y="392717"/>
            <a:ext cx="6681459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1341A1"/>
                </a:solidFill>
              </a:rPr>
              <a:t>Incidence démontrée à 80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/h, à tester, simuler pour 45 m</a:t>
            </a:r>
            <a:r>
              <a:rPr lang="fr-FR" sz="2000" baseline="30000" dirty="0">
                <a:solidFill>
                  <a:srgbClr val="1341A1"/>
                </a:solidFill>
              </a:rPr>
              <a:t>3</a:t>
            </a:r>
            <a:r>
              <a:rPr lang="fr-FR" sz="2000" dirty="0">
                <a:solidFill>
                  <a:srgbClr val="1341A1"/>
                </a:solidFill>
              </a:rPr>
              <a:t>/h sur la durée d’exploitation de l’usine. </a:t>
            </a:r>
          </a:p>
          <a:p>
            <a:pPr algn="ctr"/>
            <a:r>
              <a:rPr lang="fr-FR" sz="2000" dirty="0">
                <a:solidFill>
                  <a:srgbClr val="1341A1"/>
                </a:solidFill>
              </a:rPr>
              <a:t>Confiance dans les interlocuteurs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DCB1DA-A66A-4141-66D2-71E15D23F1E6}"/>
              </a:ext>
            </a:extLst>
          </p:cNvPr>
          <p:cNvSpPr txBox="1"/>
          <p:nvPr/>
        </p:nvSpPr>
        <p:spPr>
          <a:xfrm>
            <a:off x="2285998" y="4648281"/>
            <a:ext cx="6681459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1341A1"/>
                </a:solidFill>
              </a:rPr>
              <a:t>Impact sur les ressources à étudier</a:t>
            </a:r>
            <a:br>
              <a:rPr lang="fr-FR" sz="2000" dirty="0">
                <a:solidFill>
                  <a:srgbClr val="1341A1"/>
                </a:solidFill>
              </a:rPr>
            </a:br>
            <a:r>
              <a:rPr lang="fr-FR" sz="2000" dirty="0">
                <a:solidFill>
                  <a:srgbClr val="1341A1"/>
                </a:solidFill>
              </a:rPr>
              <a:t>(absence dénoyage, incidence à l’Eocène)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7F8109A-7BBF-CCA2-17A8-BF18FD613B92}"/>
              </a:ext>
            </a:extLst>
          </p:cNvPr>
          <p:cNvCxnSpPr>
            <a:cxnSpLocks/>
          </p:cNvCxnSpPr>
          <p:nvPr/>
        </p:nvCxnSpPr>
        <p:spPr>
          <a:xfrm flipV="1">
            <a:off x="4300396" y="1408380"/>
            <a:ext cx="479834" cy="72789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D23A909-953B-5BF7-6ACE-FA6E4CA4FA20}"/>
              </a:ext>
            </a:extLst>
          </p:cNvPr>
          <p:cNvCxnSpPr>
            <a:cxnSpLocks/>
          </p:cNvCxnSpPr>
          <p:nvPr/>
        </p:nvCxnSpPr>
        <p:spPr>
          <a:xfrm flipH="1">
            <a:off x="5097101" y="3113708"/>
            <a:ext cx="389299" cy="152830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86EFDFA3-48A6-B110-7BD4-AE7A46052F00}"/>
              </a:ext>
            </a:extLst>
          </p:cNvPr>
          <p:cNvCxnSpPr>
            <a:cxnSpLocks/>
          </p:cNvCxnSpPr>
          <p:nvPr/>
        </p:nvCxnSpPr>
        <p:spPr>
          <a:xfrm>
            <a:off x="4070233" y="4053266"/>
            <a:ext cx="619462" cy="58874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46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3730</TotalTime>
  <Words>4334</Words>
  <Application>Microsoft Office PowerPoint</Application>
  <PresentationFormat>Affichage à l'écran (4:3)</PresentationFormat>
  <Paragraphs>324</Paragraphs>
  <Slides>23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175</cp:revision>
  <dcterms:created xsi:type="dcterms:W3CDTF">2018-06-11T08:02:18Z</dcterms:created>
  <dcterms:modified xsi:type="dcterms:W3CDTF">2024-05-06T08:25:27Z</dcterms:modified>
</cp:coreProperties>
</file>