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4"/>
  </p:notesMasterIdLst>
  <p:handoutMasterIdLst>
    <p:handoutMasterId r:id="rId5"/>
  </p:handoutMasterIdLst>
  <p:sldIdLst>
    <p:sldId id="446" r:id="rId2"/>
    <p:sldId id="444" r:id="rId3"/>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5000"/>
    <a:srgbClr val="FF963B"/>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04" autoAdjust="0"/>
  </p:normalViewPr>
  <p:slideViewPr>
    <p:cSldViewPr>
      <p:cViewPr>
        <p:scale>
          <a:sx n="98" d="100"/>
          <a:sy n="98" d="100"/>
        </p:scale>
        <p:origin x="1884" y="17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13/05/2024</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13/05/2024</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a:t>
            </a:fld>
            <a:endParaRPr lang="fr-FR" altLang="fr-FR" sz="120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083644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552805" y="5681984"/>
            <a:ext cx="2042185" cy="565200"/>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13/05/2024</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132209"/>
            <a:ext cx="6624736" cy="1152128"/>
          </a:xfrm>
        </p:spPr>
        <p:txBody>
          <a:bodyPr>
            <a:normAutofit/>
          </a:bodyPr>
          <a:lstStyle/>
          <a:p>
            <a:pPr algn="ctr"/>
            <a:r>
              <a:rPr lang="fr-FR" altLang="fr-FR" sz="2400" b="1" dirty="0">
                <a:solidFill>
                  <a:srgbClr val="0077D4"/>
                </a:solidFill>
              </a:rPr>
              <a:t>Saisine sur un projet de </a:t>
            </a:r>
            <a:r>
              <a:rPr lang="fr-FR" altLang="fr-FR" sz="2400" b="1" dirty="0" err="1">
                <a:solidFill>
                  <a:srgbClr val="0077D4"/>
                </a:solidFill>
              </a:rPr>
              <a:t>surfpark</a:t>
            </a:r>
            <a:r>
              <a:rPr lang="fr-FR" altLang="fr-FR" sz="2400" b="1" dirty="0">
                <a:solidFill>
                  <a:srgbClr val="0077D4"/>
                </a:solidFill>
              </a:rPr>
              <a:t> à Canéjan</a:t>
            </a:r>
            <a:endParaRPr lang="fr-FR" altLang="fr-FR" sz="2000" b="1" i="1" dirty="0">
              <a:solidFill>
                <a:srgbClr val="0077D4"/>
              </a:solidFill>
            </a:endParaRPr>
          </a:p>
        </p:txBody>
      </p:sp>
      <p:sp>
        <p:nvSpPr>
          <p:cNvPr id="7" name="Text Box 15"/>
          <p:cNvSpPr txBox="1">
            <a:spLocks noChangeArrowheads="1"/>
          </p:cNvSpPr>
          <p:nvPr/>
        </p:nvSpPr>
        <p:spPr bwMode="auto">
          <a:xfrm>
            <a:off x="357988" y="1412776"/>
            <a:ext cx="5078108" cy="4008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55600" indent="-355600" algn="just">
              <a:spcBef>
                <a:spcPts val="1107"/>
              </a:spcBef>
              <a:buClr>
                <a:schemeClr val="accent2"/>
              </a:buClr>
              <a:buSzPct val="100000"/>
            </a:pPr>
            <a:r>
              <a:rPr lang="fr-FR" altLang="fr-FR" i="1" dirty="0">
                <a:solidFill>
                  <a:srgbClr val="333399"/>
                </a:solidFill>
                <a:latin typeface="Trebuchet MS" panose="020B0603020202020204" pitchFamily="34" charset="0"/>
              </a:rPr>
              <a:t>Pétitionnaire :</a:t>
            </a:r>
          </a:p>
          <a:p>
            <a:pPr marL="355600" indent="-355600" algn="just">
              <a:buClr>
                <a:schemeClr val="accent2"/>
              </a:buClr>
              <a:buSzPct val="100000"/>
            </a:pPr>
            <a:r>
              <a:rPr lang="fr-FR" altLang="fr-FR" dirty="0">
                <a:solidFill>
                  <a:srgbClr val="333399"/>
                </a:solidFill>
                <a:latin typeface="Trebuchet MS" panose="020B0603020202020204" pitchFamily="34" charset="0"/>
              </a:rPr>
              <a:t>Association Collectif Canéjan en transition</a:t>
            </a:r>
          </a:p>
          <a:p>
            <a:pPr marL="355600" indent="-355600" algn="just">
              <a:spcBef>
                <a:spcPts val="1107"/>
              </a:spcBef>
              <a:buClr>
                <a:schemeClr val="accent2"/>
              </a:buClr>
              <a:buSzPct val="100000"/>
            </a:pPr>
            <a:r>
              <a:rPr lang="fr-FR" altLang="fr-FR" i="1" dirty="0">
                <a:solidFill>
                  <a:srgbClr val="333399"/>
                </a:solidFill>
                <a:latin typeface="Trebuchet MS" panose="020B0603020202020204" pitchFamily="34" charset="0"/>
              </a:rPr>
              <a:t>Projet :</a:t>
            </a:r>
            <a:r>
              <a:rPr lang="fr-FR" altLang="fr-FR" dirty="0">
                <a:solidFill>
                  <a:srgbClr val="333399"/>
                </a:solidFill>
                <a:latin typeface="Trebuchet MS" panose="020B0603020202020204" pitchFamily="34" charset="0"/>
              </a:rPr>
              <a:t> création d'un </a:t>
            </a:r>
            <a:r>
              <a:rPr lang="fr-FR" altLang="fr-FR" dirty="0" err="1">
                <a:solidFill>
                  <a:srgbClr val="333399"/>
                </a:solidFill>
                <a:latin typeface="Trebuchet MS" panose="020B0603020202020204" pitchFamily="34" charset="0"/>
              </a:rPr>
              <a:t>surfpark</a:t>
            </a:r>
            <a:r>
              <a:rPr lang="fr-FR" altLang="fr-FR" dirty="0">
                <a:solidFill>
                  <a:srgbClr val="333399"/>
                </a:solidFill>
                <a:latin typeface="Trebuchet MS" panose="020B0603020202020204" pitchFamily="34" charset="0"/>
              </a:rPr>
              <a:t> porté par la SCI Paola</a:t>
            </a:r>
          </a:p>
          <a:p>
            <a:pPr marL="355600" indent="-355600" algn="just">
              <a:spcBef>
                <a:spcPts val="1107"/>
              </a:spcBef>
              <a:buClr>
                <a:schemeClr val="accent2"/>
              </a:buClr>
              <a:buSzPct val="100000"/>
            </a:pPr>
            <a:r>
              <a:rPr lang="fr-FR" altLang="fr-FR" i="1" dirty="0">
                <a:solidFill>
                  <a:srgbClr val="333399"/>
                </a:solidFill>
                <a:latin typeface="Trebuchet MS" panose="020B0603020202020204" pitchFamily="34" charset="0"/>
              </a:rPr>
              <a:t>Demande :</a:t>
            </a:r>
            <a:r>
              <a:rPr lang="fr-FR" altLang="fr-FR" dirty="0">
                <a:solidFill>
                  <a:srgbClr val="333399"/>
                </a:solidFill>
                <a:latin typeface="Trebuchet MS" panose="020B0603020202020204" pitchFamily="34" charset="0"/>
              </a:rPr>
              <a:t> réponse à 2 questions :</a:t>
            </a:r>
          </a:p>
          <a:p>
            <a:pPr marL="811213" indent="-355600" algn="just">
              <a:spcBef>
                <a:spcPts val="300"/>
              </a:spcBef>
              <a:buClr>
                <a:schemeClr val="accent2"/>
              </a:buClr>
              <a:buSzPct val="100000"/>
            </a:pPr>
            <a:r>
              <a:rPr lang="fr-FR" altLang="fr-FR" dirty="0">
                <a:solidFill>
                  <a:srgbClr val="333399"/>
                </a:solidFill>
                <a:latin typeface="Trebuchet MS" panose="020B0603020202020204" pitchFamily="34" charset="0"/>
              </a:rPr>
              <a:t>1. </a:t>
            </a:r>
            <a:r>
              <a:rPr lang="fr-FR" altLang="fr-FR" sz="1600" i="1" dirty="0">
                <a:solidFill>
                  <a:srgbClr val="333399"/>
                </a:solidFill>
                <a:latin typeface="Trebuchet MS" panose="020B0603020202020204" pitchFamily="34" charset="0"/>
              </a:rPr>
              <a:t>l'eau du réseau AEP de Canéjan peut-elle être utilisée pour cet usage récréatif ?</a:t>
            </a:r>
          </a:p>
          <a:p>
            <a:pPr marL="811213" indent="-355600" algn="just">
              <a:spcBef>
                <a:spcPts val="300"/>
              </a:spcBef>
              <a:buClr>
                <a:schemeClr val="accent2"/>
              </a:buClr>
              <a:buSzPct val="100000"/>
            </a:pPr>
            <a:r>
              <a:rPr lang="fr-FR" altLang="fr-FR" sz="1600" i="1" dirty="0">
                <a:solidFill>
                  <a:srgbClr val="333399"/>
                </a:solidFill>
                <a:latin typeface="Trebuchet MS" panose="020B0603020202020204" pitchFamily="34" charset="0"/>
              </a:rPr>
              <a:t>2. une telle solution est-elle compatible avec le SAGE Nappes profondes ?</a:t>
            </a:r>
          </a:p>
          <a:p>
            <a:pPr marL="355600" indent="-355600" algn="just">
              <a:spcBef>
                <a:spcPts val="1107"/>
              </a:spcBef>
              <a:buClr>
                <a:schemeClr val="accent2"/>
              </a:buClr>
              <a:buSzPct val="100000"/>
            </a:pPr>
            <a:r>
              <a:rPr lang="fr-FR" altLang="fr-FR" i="1" dirty="0">
                <a:solidFill>
                  <a:srgbClr val="333399"/>
                </a:solidFill>
                <a:latin typeface="Trebuchet MS" panose="020B0603020202020204" pitchFamily="34" charset="0"/>
              </a:rPr>
              <a:t>Pièces examinées :</a:t>
            </a:r>
            <a:r>
              <a:rPr lang="fr-FR" altLang="fr-FR" dirty="0">
                <a:solidFill>
                  <a:srgbClr val="333399"/>
                </a:solidFill>
                <a:latin typeface="Trebuchet MS" panose="020B0603020202020204" pitchFamily="34" charset="0"/>
              </a:rPr>
              <a:t> </a:t>
            </a:r>
            <a:r>
              <a:rPr lang="fr-FR" altLang="fr-FR" sz="1600" dirty="0">
                <a:solidFill>
                  <a:srgbClr val="333399"/>
                </a:solidFill>
                <a:latin typeface="Trebuchet MS" panose="020B0603020202020204" pitchFamily="34" charset="0"/>
              </a:rPr>
              <a:t>courrier de saisine / descriptif du projet / extrait du dossier de demande de permis de construire / note d'analyse des besoins en eau</a:t>
            </a:r>
            <a:endParaRPr lang="fr-FR" altLang="fr-FR" dirty="0">
              <a:solidFill>
                <a:srgbClr val="333399"/>
              </a:solidFill>
              <a:latin typeface="Trebuchet MS" panose="020B0603020202020204" pitchFamily="34" charset="0"/>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a:t>
            </a:fld>
            <a:endParaRPr lang="fr-FR" dirty="0">
              <a:solidFill>
                <a:srgbClr val="E1E805"/>
              </a:solidFill>
            </a:endParaRPr>
          </a:p>
        </p:txBody>
      </p:sp>
      <p:sp>
        <p:nvSpPr>
          <p:cNvPr id="3" name="Forme libre 2"/>
          <p:cNvSpPr/>
          <p:nvPr/>
        </p:nvSpPr>
        <p:spPr>
          <a:xfrm>
            <a:off x="4932040" y="1398152"/>
            <a:ext cx="2232248" cy="2318880"/>
          </a:xfrm>
          <a:custGeom>
            <a:avLst/>
            <a:gdLst>
              <a:gd name="connsiteX0" fmla="*/ 0 w 2525681"/>
              <a:gd name="connsiteY0" fmla="*/ 329048 h 1505915"/>
              <a:gd name="connsiteX1" fmla="*/ 2311400 w 2525681"/>
              <a:gd name="connsiteY1" fmla="*/ 75048 h 1505915"/>
              <a:gd name="connsiteX2" fmla="*/ 2286000 w 2525681"/>
              <a:gd name="connsiteY2" fmla="*/ 1505915 h 1505915"/>
            </a:gdLst>
            <a:ahLst/>
            <a:cxnLst>
              <a:cxn ang="0">
                <a:pos x="connsiteX0" y="connsiteY0"/>
              </a:cxn>
              <a:cxn ang="0">
                <a:pos x="connsiteX1" y="connsiteY1"/>
              </a:cxn>
              <a:cxn ang="0">
                <a:pos x="connsiteX2" y="connsiteY2"/>
              </a:cxn>
            </a:cxnLst>
            <a:rect l="l" t="t" r="r" b="b"/>
            <a:pathLst>
              <a:path w="2525681" h="1505915">
                <a:moveTo>
                  <a:pt x="0" y="329048"/>
                </a:moveTo>
                <a:cubicBezTo>
                  <a:pt x="965200" y="103976"/>
                  <a:pt x="1930400" y="-121096"/>
                  <a:pt x="2311400" y="75048"/>
                </a:cubicBezTo>
                <a:cubicBezTo>
                  <a:pt x="2692400" y="271192"/>
                  <a:pt x="2489200" y="888553"/>
                  <a:pt x="2286000" y="1505915"/>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Text Box 15"/>
          <p:cNvSpPr txBox="1">
            <a:spLocks noChangeArrowheads="1"/>
          </p:cNvSpPr>
          <p:nvPr/>
        </p:nvSpPr>
        <p:spPr bwMode="auto">
          <a:xfrm>
            <a:off x="1312848" y="5530006"/>
            <a:ext cx="74987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u="sng" dirty="0">
                <a:solidFill>
                  <a:srgbClr val="333399"/>
                </a:solidFill>
                <a:latin typeface="Trebuchet MS" panose="020B0603020202020204" pitchFamily="34" charset="0"/>
              </a:rPr>
              <a:t>Contexte :</a:t>
            </a:r>
            <a:r>
              <a:rPr lang="fr-FR" altLang="fr-FR" dirty="0">
                <a:solidFill>
                  <a:srgbClr val="333399"/>
                </a:solidFill>
                <a:latin typeface="Trebuchet MS" panose="020B0603020202020204" pitchFamily="34" charset="0"/>
              </a:rPr>
              <a:t> opposition à la création d'un projet consommant d'importantes quantité d'eau mais non concerné par une quelconque procédure "Loi sur l'eau"</a:t>
            </a:r>
          </a:p>
        </p:txBody>
      </p:sp>
      <p:pic>
        <p:nvPicPr>
          <p:cNvPr id="6" name="Image 5" descr="Une image contenant carte&#10;&#10;Description générée automatiquement">
            <a:extLst>
              <a:ext uri="{FF2B5EF4-FFF2-40B4-BE49-F238E27FC236}">
                <a16:creationId xmlns:a16="http://schemas.microsoft.com/office/drawing/2014/main" id="{0CF804E8-AC79-0F98-B643-45D6EDCE15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1364285"/>
            <a:ext cx="3472387" cy="4085772"/>
          </a:xfrm>
          <a:prstGeom prst="rect">
            <a:avLst/>
          </a:prstGeom>
        </p:spPr>
      </p:pic>
      <p:sp>
        <p:nvSpPr>
          <p:cNvPr id="8" name="Ellipse 7">
            <a:extLst>
              <a:ext uri="{FF2B5EF4-FFF2-40B4-BE49-F238E27FC236}">
                <a16:creationId xmlns:a16="http://schemas.microsoft.com/office/drawing/2014/main" id="{343E982F-D1FD-2EC5-4BDC-DBFEF1F2AAF9}"/>
              </a:ext>
            </a:extLst>
          </p:cNvPr>
          <p:cNvSpPr/>
          <p:nvPr/>
        </p:nvSpPr>
        <p:spPr>
          <a:xfrm>
            <a:off x="6876256" y="3722400"/>
            <a:ext cx="93816" cy="93816"/>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081843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7" name="Rectangle 5"/>
          <p:cNvSpPr>
            <a:spLocks noChangeArrowheads="1"/>
          </p:cNvSpPr>
          <p:nvPr/>
        </p:nvSpPr>
        <p:spPr bwMode="auto">
          <a:xfrm>
            <a:off x="357988" y="1802433"/>
            <a:ext cx="8428024" cy="417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2000" dirty="0">
                <a:solidFill>
                  <a:srgbClr val="333399"/>
                </a:solidFill>
                <a:latin typeface="Trebuchet MS" panose="020B0603020202020204" pitchFamily="34" charset="0"/>
              </a:rPr>
              <a:t>L'usage de l'eau potable chez l'abonné, qu'il soit ludique ou non, ne relève pas du champ réglementaire du SAGE. </a:t>
            </a:r>
            <a:r>
              <a:rPr lang="fr-FR" altLang="fr-FR" sz="2000">
                <a:solidFill>
                  <a:srgbClr val="333399"/>
                </a:solidFill>
                <a:latin typeface="Trebuchet MS" panose="020B0603020202020204" pitchFamily="34" charset="0"/>
              </a:rPr>
              <a:t>Le SAGE n'a en effet pas vocation à réglementer les usages de l'eau potable*.</a:t>
            </a:r>
          </a:p>
          <a:p>
            <a:pPr algn="just">
              <a:spcBef>
                <a:spcPts val="1107"/>
              </a:spcBef>
              <a:buClr>
                <a:schemeClr val="accent2"/>
              </a:buClr>
              <a:buSzPct val="100000"/>
            </a:pPr>
            <a:r>
              <a:rPr lang="fr-FR" altLang="fr-FR" sz="2000">
                <a:solidFill>
                  <a:srgbClr val="333399"/>
                </a:solidFill>
                <a:latin typeface="Trebuchet MS" panose="020B0603020202020204" pitchFamily="34" charset="0"/>
              </a:rPr>
              <a:t>En </a:t>
            </a:r>
            <a:r>
              <a:rPr lang="fr-FR" altLang="fr-FR" sz="2000" dirty="0">
                <a:solidFill>
                  <a:srgbClr val="333399"/>
                </a:solidFill>
                <a:latin typeface="Trebuchet MS" panose="020B0603020202020204" pitchFamily="34" charset="0"/>
              </a:rPr>
              <a:t>l'absence de procédure réglementaire relevant des procédures "Loi sur l'eau", la question de la compatibilité du projet avec le SAGE ou de la conformité à son règlement ne se pose pas.</a:t>
            </a:r>
          </a:p>
          <a:p>
            <a:pPr algn="just">
              <a:spcBef>
                <a:spcPts val="1107"/>
              </a:spcBef>
              <a:buClr>
                <a:schemeClr val="accent2"/>
              </a:buClr>
              <a:buSzPct val="100000"/>
            </a:pPr>
            <a:r>
              <a:rPr lang="fr-FR" altLang="fr-FR" sz="2000" dirty="0">
                <a:solidFill>
                  <a:srgbClr val="333399"/>
                </a:solidFill>
                <a:latin typeface="Trebuchet MS" panose="020B0603020202020204" pitchFamily="34" charset="0"/>
              </a:rPr>
              <a:t>Le cas échéant, c'est l'autorité organisatrice du service d'eau potable qui peut s'opposer au projet lors de l'instruction de la demande de permis de construire si elle ne dispose pas des capacités de production suffisantes pour répondre à la demande (impossibilité d'assurer la continuité du service).</a:t>
            </a:r>
          </a:p>
          <a:p>
            <a:pPr algn="just">
              <a:spcBef>
                <a:spcPts val="1107"/>
              </a:spcBef>
              <a:buClr>
                <a:schemeClr val="accent2"/>
              </a:buClr>
              <a:buSzPct val="100000"/>
            </a:pPr>
            <a:r>
              <a:rPr lang="fr-FR" altLang="fr-FR" i="1" dirty="0">
                <a:solidFill>
                  <a:srgbClr val="333399"/>
                </a:solidFill>
                <a:latin typeface="Trebuchet MS" panose="020B0603020202020204" pitchFamily="34" charset="0"/>
              </a:rPr>
              <a:t>*cf. arrosage des voies du tramway à l'eau potable, projet </a:t>
            </a:r>
            <a:r>
              <a:rPr lang="fr-FR" altLang="fr-FR" i="1" dirty="0" err="1">
                <a:solidFill>
                  <a:srgbClr val="333399"/>
                </a:solidFill>
                <a:latin typeface="Trebuchet MS" panose="020B0603020202020204" pitchFamily="34" charset="0"/>
              </a:rPr>
              <a:t>Calicéo</a:t>
            </a:r>
            <a:r>
              <a:rPr lang="fr-FR" altLang="fr-FR" i="1" dirty="0">
                <a:solidFill>
                  <a:srgbClr val="333399"/>
                </a:solidFill>
                <a:latin typeface="Trebuchet MS" panose="020B0603020202020204" pitchFamily="34" charset="0"/>
              </a:rPr>
              <a:t> à Bruges… </a:t>
            </a:r>
          </a:p>
        </p:txBody>
      </p:sp>
      <p:sp>
        <p:nvSpPr>
          <p:cNvPr id="5" name="Text Box 4"/>
          <p:cNvSpPr txBox="1">
            <a:spLocks noChangeArrowheads="1"/>
          </p:cNvSpPr>
          <p:nvPr/>
        </p:nvSpPr>
        <p:spPr bwMode="auto">
          <a:xfrm>
            <a:off x="261423" y="1340768"/>
            <a:ext cx="14752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u="sng" dirty="0">
                <a:solidFill>
                  <a:schemeClr val="accent2"/>
                </a:solidFill>
                <a:latin typeface="Gill Sans MT" pitchFamily="34" charset="0"/>
              </a:rPr>
              <a:t>Analyse :</a:t>
            </a:r>
          </a:p>
        </p:txBody>
      </p:sp>
      <p:sp>
        <p:nvSpPr>
          <p:cNvPr id="8" name="Rectangle 2"/>
          <p:cNvSpPr>
            <a:spLocks noGrp="1" noChangeArrowheads="1"/>
          </p:cNvSpPr>
          <p:nvPr>
            <p:ph type="title"/>
          </p:nvPr>
        </p:nvSpPr>
        <p:spPr>
          <a:xfrm>
            <a:off x="2195736" y="132209"/>
            <a:ext cx="6624736" cy="1152128"/>
          </a:xfrm>
        </p:spPr>
        <p:txBody>
          <a:bodyPr>
            <a:normAutofit/>
          </a:bodyPr>
          <a:lstStyle/>
          <a:p>
            <a:pPr algn="ctr"/>
            <a:r>
              <a:rPr lang="fr-FR" altLang="fr-FR" sz="2400" b="1" dirty="0">
                <a:solidFill>
                  <a:srgbClr val="0077D4"/>
                </a:solidFill>
              </a:rPr>
              <a:t>Saisine sur un projet de </a:t>
            </a:r>
            <a:r>
              <a:rPr lang="fr-FR" altLang="fr-FR" sz="2400" b="1" dirty="0" err="1">
                <a:solidFill>
                  <a:srgbClr val="0077D4"/>
                </a:solidFill>
              </a:rPr>
              <a:t>surfpark</a:t>
            </a:r>
            <a:r>
              <a:rPr lang="fr-FR" altLang="fr-FR" sz="2400" b="1" dirty="0">
                <a:solidFill>
                  <a:srgbClr val="0077D4"/>
                </a:solidFill>
              </a:rPr>
              <a:t> à Canéjan</a:t>
            </a:r>
            <a:endParaRPr lang="fr-FR" altLang="fr-FR" sz="2000" b="1" i="1" dirty="0">
              <a:solidFill>
                <a:srgbClr val="0077D4"/>
              </a:solidFill>
            </a:endParaRPr>
          </a:p>
        </p:txBody>
      </p:sp>
    </p:spTree>
    <p:extLst>
      <p:ext uri="{BB962C8B-B14F-4D97-AF65-F5344CB8AC3E}">
        <p14:creationId xmlns:p14="http://schemas.microsoft.com/office/powerpoint/2010/main" val="1628614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4513</TotalTime>
  <Words>263</Words>
  <Application>Microsoft Office PowerPoint</Application>
  <PresentationFormat>Affichage à l'écran (4:3)</PresentationFormat>
  <Paragraphs>18</Paragraphs>
  <Slides>2</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Calibri</vt:lpstr>
      <vt:lpstr>Gill Sans MT</vt:lpstr>
      <vt:lpstr>Trebuchet MS</vt:lpstr>
      <vt:lpstr>Office Theme</vt:lpstr>
      <vt:lpstr>Saisine sur un projet de surfpark à Canéjan</vt:lpstr>
      <vt:lpstr>Saisine sur un projet de surfpark à Canéjan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298</cp:revision>
  <cp:lastPrinted>2015-12-16T08:43:17Z</cp:lastPrinted>
  <dcterms:created xsi:type="dcterms:W3CDTF">2015-09-15T19:44:09Z</dcterms:created>
  <dcterms:modified xsi:type="dcterms:W3CDTF">2024-05-13T09:05:40Z</dcterms:modified>
</cp:coreProperties>
</file>