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  <p:sldId id="452" r:id="rId5"/>
    <p:sldId id="453" r:id="rId6"/>
    <p:sldId id="454" r:id="rId7"/>
    <p:sldId id="45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F922D62F-F4B4-715C-10B0-580223B43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8A46E56E-54D0-4B2E-4A51-2B9770CDBA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41F29F16-56D2-BF46-B65D-09C388B2B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0"/>
            <a:ext cx="8641935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09B0C8C-F768-E29A-7BD2-7A99E17D2543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B2F5DD4-866A-8AE2-61EB-6CA1D3AFE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812EA78-6355-A080-3ED2-3A4048E64F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0555" y="0"/>
            <a:ext cx="8641935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0A625C2-225D-8F68-869F-33F3B76E5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16/11/2023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dirty="0"/>
              <a:t>Matinée du 17 octobre 2023</a:t>
            </a:r>
            <a:br>
              <a:rPr lang="fr-FR" sz="3600" dirty="0"/>
            </a:br>
            <a:r>
              <a:rPr lang="fr-FR" sz="3600" dirty="0"/>
              <a:t>"25 ans de gestion des nappes profondes"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Les motifs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45" y="1866622"/>
            <a:ext cx="9919929" cy="337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Un évènement pour :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sortir les nappes profondes de leur anonymat et les rendre visibles dans les médias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rassembler les partenaires principaux et acteurs majeurs du SMEGREG autour d’un moment convivial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mettre en avant le dispositif de sensibilisation grand public et les associations qui le portent</a:t>
            </a: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b="1" dirty="0"/>
              <a:t>Retour sur l’événement </a:t>
            </a:r>
            <a:r>
              <a:rPr lang="fr-FR" altLang="fr-FR" sz="3200" b="1" dirty="0">
                <a:solidFill>
                  <a:srgbClr val="333399"/>
                </a:solidFill>
                <a:latin typeface="Trebuchet MS" panose="020B0603020202020204" pitchFamily="34" charset="0"/>
              </a:rPr>
              <a:t>en image</a:t>
            </a:r>
            <a:endParaRPr lang="fr-FR" sz="3200" b="1" dirty="0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084" y="1467356"/>
            <a:ext cx="6463863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1341A1"/>
                </a:solidFill>
                <a:effectLst/>
                <a:latin typeface="+mj-lt"/>
              </a:rPr>
              <a:t>Pascale Got 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Vice-présidente chargée de la Protection de l’environnement au </a:t>
            </a:r>
            <a:r>
              <a:rPr lang="fr-FR" sz="2000" i="0" dirty="0">
                <a:solidFill>
                  <a:srgbClr val="1341A1"/>
                </a:solidFill>
                <a:effectLst/>
                <a:latin typeface="+mj-lt"/>
              </a:rPr>
              <a:t>Département de la Gironde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, </a:t>
            </a:r>
          </a:p>
          <a:p>
            <a:pPr marL="9144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1341A1"/>
                </a:solidFill>
                <a:effectLst/>
                <a:latin typeface="+mj-lt"/>
              </a:rPr>
              <a:t>Sylvie Cassou </a:t>
            </a:r>
            <a:r>
              <a:rPr lang="fr-FR" sz="2000" b="1" i="0" dirty="0" err="1">
                <a:solidFill>
                  <a:srgbClr val="1341A1"/>
                </a:solidFill>
                <a:effectLst/>
                <a:latin typeface="+mj-lt"/>
              </a:rPr>
              <a:t>Schotte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, Vice-Présidente de </a:t>
            </a:r>
            <a:r>
              <a:rPr lang="fr-FR" sz="2000" i="0" dirty="0">
                <a:solidFill>
                  <a:srgbClr val="1341A1"/>
                </a:solidFill>
                <a:effectLst/>
                <a:latin typeface="+mj-lt"/>
              </a:rPr>
              <a:t>Bordeaux Métropole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 et Présidente de la </a:t>
            </a:r>
            <a:r>
              <a:rPr lang="fr-FR" sz="2000" i="0" dirty="0">
                <a:solidFill>
                  <a:srgbClr val="1341A1"/>
                </a:solidFill>
                <a:effectLst/>
                <a:latin typeface="+mj-lt"/>
              </a:rPr>
              <a:t>Régie de l'Eau Bordeaux Métropole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 </a:t>
            </a:r>
          </a:p>
          <a:p>
            <a:pPr marL="9144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1341A1"/>
                </a:solidFill>
                <a:effectLst/>
                <a:latin typeface="+mj-lt"/>
              </a:rPr>
              <a:t>Nicolas </a:t>
            </a:r>
            <a:r>
              <a:rPr lang="fr-FR" sz="2000" b="1" i="0" dirty="0" err="1">
                <a:solidFill>
                  <a:srgbClr val="1341A1"/>
                </a:solidFill>
                <a:effectLst/>
                <a:latin typeface="+mj-lt"/>
              </a:rPr>
              <a:t>Ilbert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, Directeur territorial de la délégation Atlantique-Dordogne de l’ </a:t>
            </a:r>
            <a:r>
              <a:rPr lang="fr-FR" sz="2000" i="0" dirty="0">
                <a:solidFill>
                  <a:srgbClr val="1341A1"/>
                </a:solidFill>
                <a:effectLst/>
                <a:latin typeface="+mj-lt"/>
              </a:rPr>
              <a:t>agence de l'eau Adour-Garonne,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 </a:t>
            </a:r>
          </a:p>
          <a:p>
            <a:pPr marL="9144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1341A1"/>
                </a:solidFill>
                <a:effectLst/>
                <a:latin typeface="+mj-lt"/>
              </a:rPr>
              <a:t>Pierre </a:t>
            </a:r>
            <a:r>
              <a:rPr lang="fr-FR" sz="2000" b="1" i="0" dirty="0" err="1">
                <a:solidFill>
                  <a:srgbClr val="1341A1"/>
                </a:solidFill>
                <a:effectLst/>
                <a:latin typeface="+mj-lt"/>
              </a:rPr>
              <a:t>Ducout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, Président de la Commission locale de l'eau du SAGE Nappes profondes de Gironde et </a:t>
            </a:r>
          </a:p>
          <a:p>
            <a:pPr marL="914400" lvl="1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1341A1"/>
                </a:solidFill>
                <a:effectLst/>
                <a:latin typeface="+mj-lt"/>
              </a:rPr>
              <a:t>Célia </a:t>
            </a:r>
            <a:r>
              <a:rPr lang="fr-FR" sz="2000" b="1" i="0" dirty="0" err="1">
                <a:solidFill>
                  <a:srgbClr val="1341A1"/>
                </a:solidFill>
                <a:effectLst/>
                <a:latin typeface="+mj-lt"/>
              </a:rPr>
              <a:t>Monseigne</a:t>
            </a:r>
            <a:r>
              <a:rPr lang="fr-FR" sz="2000" b="0" i="0" dirty="0">
                <a:solidFill>
                  <a:srgbClr val="1341A1"/>
                </a:solidFill>
                <a:effectLst/>
                <a:latin typeface="+mj-lt"/>
              </a:rPr>
              <a:t>,</a:t>
            </a:r>
            <a:r>
              <a:rPr lang="fr-FR" altLang="fr-FR" sz="2000" dirty="0">
                <a:solidFill>
                  <a:srgbClr val="333399"/>
                </a:solidFill>
                <a:latin typeface="+mj-lt"/>
              </a:rPr>
              <a:t> Présidente du SMEGREG</a:t>
            </a:r>
            <a:endParaRPr lang="fr-FR" altLang="fr-FR" sz="2000" dirty="0">
              <a:solidFill>
                <a:srgbClr val="1341A1"/>
              </a:solidFill>
              <a:latin typeface="+mj-lt"/>
            </a:endParaRPr>
          </a:p>
        </p:txBody>
      </p:sp>
      <p:pic>
        <p:nvPicPr>
          <p:cNvPr id="4" name="Image 3" descr="Une image contenant habits, homme, meubles, chaise&#10;&#10;Description générée automatiquement">
            <a:extLst>
              <a:ext uri="{FF2B5EF4-FFF2-40B4-BE49-F238E27FC236}">
                <a16:creationId xmlns:a16="http://schemas.microsoft.com/office/drawing/2014/main" id="{7DDA5A23-68BC-CEFB-F2A2-DB20AAC55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862" y="1940283"/>
            <a:ext cx="5728138" cy="2297436"/>
          </a:xfrm>
          <a:prstGeom prst="rect">
            <a:avLst/>
          </a:prstGeom>
        </p:spPr>
      </p:pic>
      <p:pic>
        <p:nvPicPr>
          <p:cNvPr id="10" name="Image 9" descr="Une image contenant habits, meubles, personne, homme&#10;&#10;Description générée automatiquement">
            <a:extLst>
              <a:ext uri="{FF2B5EF4-FFF2-40B4-BE49-F238E27FC236}">
                <a16:creationId xmlns:a16="http://schemas.microsoft.com/office/drawing/2014/main" id="{AA19EFC8-C354-576D-3BEC-5629B5DFF1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3" t="36761" r="52106" b="23678"/>
          <a:stretch/>
        </p:blipFill>
        <p:spPr>
          <a:xfrm>
            <a:off x="7017786" y="4028714"/>
            <a:ext cx="2401614" cy="2424622"/>
          </a:xfrm>
          <a:prstGeom prst="rect">
            <a:avLst/>
          </a:prstGeom>
        </p:spPr>
      </p:pic>
      <p:pic>
        <p:nvPicPr>
          <p:cNvPr id="12" name="Image 11" descr="Une image contenant habits, personne, homme, costume&#10;&#10;Description générée automatiquement">
            <a:extLst>
              <a:ext uri="{FF2B5EF4-FFF2-40B4-BE49-F238E27FC236}">
                <a16:creationId xmlns:a16="http://schemas.microsoft.com/office/drawing/2014/main" id="{EAB9F40B-CD59-D99E-C315-637F36C5B2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0" t="12459" r="37162" b="36793"/>
          <a:stretch/>
        </p:blipFill>
        <p:spPr>
          <a:xfrm>
            <a:off x="9513453" y="4028715"/>
            <a:ext cx="2401614" cy="242462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474F735-726D-942F-2617-F85311A7D7ED}"/>
              </a:ext>
            </a:extLst>
          </p:cNvPr>
          <p:cNvSpPr txBox="1"/>
          <p:nvPr/>
        </p:nvSpPr>
        <p:spPr>
          <a:xfrm>
            <a:off x="611703" y="950227"/>
            <a:ext cx="113482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Les allocutions d’ouverture et de clôture</a:t>
            </a:r>
            <a:r>
              <a:rPr lang="fr-FR" altLang="fr-FR" sz="2800" dirty="0">
                <a:solidFill>
                  <a:srgbClr val="333399"/>
                </a:solidFill>
                <a:latin typeface="+mj-lt"/>
              </a:rPr>
              <a:t>, avec les interventions de</a:t>
            </a:r>
          </a:p>
        </p:txBody>
      </p:sp>
    </p:spTree>
    <p:extLst>
      <p:ext uri="{BB962C8B-B14F-4D97-AF65-F5344CB8AC3E}">
        <p14:creationId xmlns:p14="http://schemas.microsoft.com/office/powerpoint/2010/main" val="46641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Retour sur l’événement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en image</a:t>
            </a:r>
            <a:endParaRPr lang="fr-FR" sz="2800" b="1" dirty="0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9" y="1596266"/>
            <a:ext cx="1152144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Bruno de </a:t>
            </a:r>
            <a:r>
              <a:rPr lang="fr-FR" altLang="fr-FR" sz="24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Grissac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directeur du SMEGREG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Bernard Barraqué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professeur émérite au CNRS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Florence Habets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professeur ENS </a:t>
            </a:r>
            <a:r>
              <a:rPr lang="fr-FR" altLang="fr-FR" sz="24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hydroclimatologue</a:t>
            </a: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Denis Salles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chargé de recherche retraité INRAE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Claire </a:t>
            </a:r>
            <a:r>
              <a:rPr lang="fr-FR" altLang="fr-FR" sz="24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Moras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directrice du CESEAU et </a:t>
            </a:r>
            <a:r>
              <a:rPr lang="fr-FR" altLang="fr-FR" sz="24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Eric</a:t>
            </a:r>
            <a:r>
              <a:rPr lang="fr-FR" altLang="fr-FR" sz="2400" b="1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4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Veyssy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, directeur de Terre &amp; Océan</a:t>
            </a:r>
          </a:p>
        </p:txBody>
      </p:sp>
      <p:pic>
        <p:nvPicPr>
          <p:cNvPr id="4" name="Image 3" descr="Une image contenant texte, habits, présentation, séminaire&#10;&#10;Description générée automatiquement">
            <a:extLst>
              <a:ext uri="{FF2B5EF4-FFF2-40B4-BE49-F238E27FC236}">
                <a16:creationId xmlns:a16="http://schemas.microsoft.com/office/drawing/2014/main" id="{955462A1-58B7-932D-B046-64A28DF1BD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2" t="29885" r="24748"/>
          <a:stretch/>
        </p:blipFill>
        <p:spPr>
          <a:xfrm>
            <a:off x="4714607" y="4309004"/>
            <a:ext cx="2727435" cy="2133423"/>
          </a:xfrm>
          <a:prstGeom prst="rect">
            <a:avLst/>
          </a:prstGeom>
        </p:spPr>
      </p:pic>
      <p:pic>
        <p:nvPicPr>
          <p:cNvPr id="8" name="Image 7" descr="Une image contenant habits, microphone, personne, système de sonorisation&#10;&#10;Description générée automatiquement">
            <a:extLst>
              <a:ext uri="{FF2B5EF4-FFF2-40B4-BE49-F238E27FC236}">
                <a16:creationId xmlns:a16="http://schemas.microsoft.com/office/drawing/2014/main" id="{C3B0EBAB-952A-1D2A-8DE0-ACC031689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" y="4298095"/>
            <a:ext cx="2205197" cy="2155241"/>
          </a:xfrm>
          <a:prstGeom prst="rect">
            <a:avLst/>
          </a:prstGeom>
        </p:spPr>
      </p:pic>
      <p:pic>
        <p:nvPicPr>
          <p:cNvPr id="10" name="Image 9" descr="Une image contenant habits, microphone, homme, personne&#10;&#10;Description générée automatiquement">
            <a:extLst>
              <a:ext uri="{FF2B5EF4-FFF2-40B4-BE49-F238E27FC236}">
                <a16:creationId xmlns:a16="http://schemas.microsoft.com/office/drawing/2014/main" id="{53797D57-C643-4489-221C-A626918610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r="11517"/>
          <a:stretch/>
        </p:blipFill>
        <p:spPr>
          <a:xfrm>
            <a:off x="2301553" y="4309003"/>
            <a:ext cx="2333669" cy="2133424"/>
          </a:xfrm>
          <a:prstGeom prst="rect">
            <a:avLst/>
          </a:prstGeom>
        </p:spPr>
      </p:pic>
      <p:pic>
        <p:nvPicPr>
          <p:cNvPr id="12" name="Image 11" descr="Une image contenant intérieur, chaise, meubles, Centre de conférences&#10;&#10;Description générée automatiquement">
            <a:extLst>
              <a:ext uri="{FF2B5EF4-FFF2-40B4-BE49-F238E27FC236}">
                <a16:creationId xmlns:a16="http://schemas.microsoft.com/office/drawing/2014/main" id="{73E581E9-5B4F-D98F-4D92-2E9012B316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3" t="44928" r="43921" b="23964"/>
          <a:stretch/>
        </p:blipFill>
        <p:spPr>
          <a:xfrm>
            <a:off x="7514037" y="4298095"/>
            <a:ext cx="2205198" cy="2133423"/>
          </a:xfrm>
          <a:prstGeom prst="rect">
            <a:avLst/>
          </a:prstGeom>
        </p:spPr>
      </p:pic>
      <p:pic>
        <p:nvPicPr>
          <p:cNvPr id="14" name="Image 13" descr="Une image contenant intérieur, texte, Centre de conférences, meubles&#10;&#10;Description générée automatiquement">
            <a:extLst>
              <a:ext uri="{FF2B5EF4-FFF2-40B4-BE49-F238E27FC236}">
                <a16:creationId xmlns:a16="http://schemas.microsoft.com/office/drawing/2014/main" id="{76ECA743-BAAE-E140-2ED7-3684F6A321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8" t="31986" r="43001" b="30990"/>
          <a:stretch/>
        </p:blipFill>
        <p:spPr>
          <a:xfrm>
            <a:off x="9791230" y="4309004"/>
            <a:ext cx="2205199" cy="213342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3FDE264-C6C6-B12B-8F69-E8A7462F526C}"/>
              </a:ext>
            </a:extLst>
          </p:cNvPr>
          <p:cNvSpPr txBox="1"/>
          <p:nvPr/>
        </p:nvSpPr>
        <p:spPr>
          <a:xfrm>
            <a:off x="352697" y="991799"/>
            <a:ext cx="9254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Les conférences,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avec les interventions de 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834359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Retour sur l’événement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en image</a:t>
            </a:r>
            <a:endParaRPr lang="fr-FR" sz="2800" b="1" dirty="0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884" y="2155371"/>
            <a:ext cx="4336869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Signature de la convention </a:t>
            </a:r>
            <a:r>
              <a:rPr lang="fr-FR" altLang="fr-FR" sz="2500" dirty="0">
                <a:solidFill>
                  <a:srgbClr val="333399"/>
                </a:solidFill>
                <a:latin typeface="Trebuchet MS" panose="020B0603020202020204" pitchFamily="34" charset="0"/>
              </a:rPr>
              <a:t>avec DSDEN en faveur du dispositif de sensibilisation en milieu scolaire </a:t>
            </a:r>
            <a:r>
              <a:rPr lang="fr-FR" altLang="fr-FR" sz="2500" b="1" dirty="0">
                <a:solidFill>
                  <a:srgbClr val="333399"/>
                </a:solidFill>
                <a:latin typeface="Trebuchet MS" panose="020B0603020202020204" pitchFamily="34" charset="0"/>
              </a:rPr>
              <a:t>l’Eau Un Enjeu Majeur</a:t>
            </a:r>
            <a:r>
              <a:rPr lang="fr-FR" altLang="fr-FR" sz="2500" dirty="0">
                <a:solidFill>
                  <a:srgbClr val="333399"/>
                </a:solidFill>
                <a:latin typeface="Trebuchet MS" panose="020B0603020202020204" pitchFamily="34" charset="0"/>
              </a:rPr>
              <a:t>, en présence </a:t>
            </a:r>
            <a:r>
              <a:rPr lang="fr-FR" altLang="fr-FR" sz="2500" b="1" dirty="0">
                <a:solidFill>
                  <a:srgbClr val="333399"/>
                </a:solidFill>
                <a:latin typeface="Trebuchet MS" panose="020B0603020202020204" pitchFamily="34" charset="0"/>
              </a:rPr>
              <a:t>d’Anne </a:t>
            </a:r>
            <a:r>
              <a:rPr lang="fr-FR" altLang="fr-FR" sz="2500" b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Kubek</a:t>
            </a:r>
            <a:r>
              <a:rPr lang="fr-FR" altLang="fr-FR" sz="2500" b="1" dirty="0">
                <a:solidFill>
                  <a:srgbClr val="333399"/>
                </a:solidFill>
                <a:latin typeface="Trebuchet MS" panose="020B0603020202020204" pitchFamily="34" charset="0"/>
              </a:rPr>
              <a:t>, </a:t>
            </a:r>
            <a:r>
              <a:rPr lang="fr-FR" altLang="fr-FR" sz="2500" dirty="0">
                <a:solidFill>
                  <a:srgbClr val="333399"/>
                </a:solidFill>
                <a:latin typeface="Trebuchet MS" panose="020B0603020202020204" pitchFamily="34" charset="0"/>
              </a:rPr>
              <a:t>inspectrice d’Académie</a:t>
            </a:r>
          </a:p>
        </p:txBody>
      </p:sp>
      <p:pic>
        <p:nvPicPr>
          <p:cNvPr id="7" name="Image 6" descr="Une image contenant habits, costume, personne, homme&#10;&#10;Description générée automatiquement">
            <a:extLst>
              <a:ext uri="{FF2B5EF4-FFF2-40B4-BE49-F238E27FC236}">
                <a16:creationId xmlns:a16="http://schemas.microsoft.com/office/drawing/2014/main" id="{F64196E2-EEB7-1972-8D56-26C1D92E5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51" y="1479768"/>
            <a:ext cx="6966793" cy="468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8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Retour sur l’événement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en image</a:t>
            </a:r>
            <a:endParaRPr lang="fr-FR" sz="2800" b="1" dirty="0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885" y="2228671"/>
            <a:ext cx="3958174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5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Emission radio en direct </a:t>
            </a:r>
            <a:r>
              <a:rPr lang="fr-FR" altLang="fr-FR" sz="2500" dirty="0">
                <a:solidFill>
                  <a:srgbClr val="333399"/>
                </a:solidFill>
                <a:latin typeface="Trebuchet MS" panose="020B0603020202020204" pitchFamily="34" charset="0"/>
              </a:rPr>
              <a:t>dédiée aux 25 ans du SMEGREG, le 17 octobre dans la Matinale de </a:t>
            </a:r>
            <a:r>
              <a:rPr lang="fr-FR" altLang="fr-FR" sz="2500" b="1" dirty="0">
                <a:solidFill>
                  <a:srgbClr val="333399"/>
                </a:solidFill>
                <a:latin typeface="Trebuchet MS" panose="020B0603020202020204" pitchFamily="34" charset="0"/>
              </a:rPr>
              <a:t>France Bleu Gironde</a:t>
            </a:r>
            <a:r>
              <a:rPr lang="fr-FR" altLang="fr-FR" sz="2500" dirty="0">
                <a:solidFill>
                  <a:srgbClr val="333399"/>
                </a:solidFill>
                <a:latin typeface="Trebuchet MS" panose="020B0603020202020204" pitchFamily="34" charset="0"/>
              </a:rPr>
              <a:t>, avec la participation de </a:t>
            </a:r>
            <a:r>
              <a:rPr lang="fr-FR" altLang="fr-FR" sz="2500" b="1" dirty="0">
                <a:solidFill>
                  <a:srgbClr val="333399"/>
                </a:solidFill>
                <a:latin typeface="Trebuchet MS" panose="020B0603020202020204" pitchFamily="34" charset="0"/>
              </a:rPr>
              <a:t>Patrick Eisenbeis</a:t>
            </a:r>
            <a:endParaRPr lang="fr-FR" altLang="fr-FR" sz="25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D1CA42-112F-38E3-74E6-2AAC445B6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53" y="1577725"/>
            <a:ext cx="7182899" cy="403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1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Retour sur l’événement </a:t>
            </a:r>
            <a:r>
              <a:rPr lang="fr-FR" sz="2800" b="1" dirty="0">
                <a:solidFill>
                  <a:srgbClr val="1341A1"/>
                </a:solidFill>
              </a:rPr>
              <a:t>en chiffres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880D9BE-0786-4D26-2EBF-8A137A2B9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035" y="1128589"/>
            <a:ext cx="991992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3 mois </a:t>
            </a: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de préparation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plus de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500 invitations </a:t>
            </a: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transmises en 4 vagues de juillet à octobre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plus de </a:t>
            </a: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200 participants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12 intervenants 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6 associations </a:t>
            </a: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partenaires du dispositif EIEE 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1 captation vidéo</a:t>
            </a: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 des conférences, bientôt en ligne sur les réseaux sociaux</a:t>
            </a:r>
          </a:p>
          <a:p>
            <a:pPr marL="457200" indent="-4572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800" b="1" dirty="0">
                <a:solidFill>
                  <a:srgbClr val="333399"/>
                </a:solidFill>
                <a:latin typeface="Trebuchet MS" panose="020B0603020202020204" pitchFamily="34" charset="0"/>
              </a:rPr>
              <a:t>1 interview </a:t>
            </a:r>
            <a:r>
              <a:rPr lang="fr-FR" alt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sur France Bleu Gironde le jour même</a:t>
            </a:r>
          </a:p>
        </p:txBody>
      </p:sp>
    </p:spTree>
    <p:extLst>
      <p:ext uri="{BB962C8B-B14F-4D97-AF65-F5344CB8AC3E}">
        <p14:creationId xmlns:p14="http://schemas.microsoft.com/office/powerpoint/2010/main" val="1579565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333</Words>
  <Application>Microsoft Office PowerPoint</Application>
  <PresentationFormat>Grand écran</PresentationFormat>
  <Paragraphs>39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Office Theme</vt:lpstr>
      <vt:lpstr>Matinée du 17 octobre 2023 "25 ans de gestion des nappes profondes"</vt:lpstr>
      <vt:lpstr>Les motifs</vt:lpstr>
      <vt:lpstr>Retour sur l’événement en image</vt:lpstr>
      <vt:lpstr>Retour sur l’événement en image</vt:lpstr>
      <vt:lpstr>Retour sur l’événement en image</vt:lpstr>
      <vt:lpstr>Retour sur l’événement en image</vt:lpstr>
      <vt:lpstr>Retour sur l’événement en chiffres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9</cp:revision>
  <dcterms:created xsi:type="dcterms:W3CDTF">2023-11-09T14:53:53Z</dcterms:created>
  <dcterms:modified xsi:type="dcterms:W3CDTF">2023-11-16T17:16:14Z</dcterms:modified>
</cp:coreProperties>
</file>