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448" r:id="rId2"/>
    <p:sldId id="459" r:id="rId3"/>
    <p:sldId id="450" r:id="rId4"/>
    <p:sldId id="456" r:id="rId5"/>
    <p:sldId id="453" r:id="rId6"/>
    <p:sldId id="455" r:id="rId7"/>
    <p:sldId id="451" r:id="rId8"/>
    <p:sldId id="454" r:id="rId9"/>
    <p:sldId id="449" r:id="rId10"/>
    <p:sldId id="452" r:id="rId11"/>
    <p:sldId id="457" r:id="rId12"/>
    <p:sldId id="458" r:id="rId13"/>
    <p:sldId id="461" r:id="rId14"/>
    <p:sldId id="460" r:id="rId15"/>
    <p:sldId id="462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6CC1"/>
    <a:srgbClr val="13659C"/>
    <a:srgbClr val="134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2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1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AGE logo Quad.jpg">
            <a:extLst>
              <a:ext uri="{FF2B5EF4-FFF2-40B4-BE49-F238E27FC236}">
                <a16:creationId xmlns:a16="http://schemas.microsoft.com/office/drawing/2014/main" id="{F922D62F-F4B4-715C-10B0-580223B43E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132" y="5774276"/>
            <a:ext cx="1848582" cy="498864"/>
          </a:xfrm>
          <a:prstGeom prst="rect">
            <a:avLst/>
          </a:prstGeom>
        </p:spPr>
      </p:pic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B9FE7022-9392-EDC7-B663-226D8EE2372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86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 5" descr="SAGE logo Quad.jpg">
            <a:extLst>
              <a:ext uri="{FF2B5EF4-FFF2-40B4-BE49-F238E27FC236}">
                <a16:creationId xmlns:a16="http://schemas.microsoft.com/office/drawing/2014/main" id="{8A46E56E-54D0-4B2E-4A51-2B9770CDBA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132" y="5774276"/>
            <a:ext cx="1848582" cy="498864"/>
          </a:xfrm>
          <a:prstGeom prst="rect">
            <a:avLst/>
          </a:prstGeom>
        </p:spPr>
      </p:pic>
      <p:pic>
        <p:nvPicPr>
          <p:cNvPr id="8" name="Image 7" descr="SMEGREG EPTB logo Quad.jpg">
            <a:extLst>
              <a:ext uri="{FF2B5EF4-FFF2-40B4-BE49-F238E27FC236}">
                <a16:creationId xmlns:a16="http://schemas.microsoft.com/office/drawing/2014/main" id="{1812E441-733E-B719-35B0-B1BF7D86F0B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38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9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AGE logo Quad.jpg">
            <a:extLst>
              <a:ext uri="{FF2B5EF4-FFF2-40B4-BE49-F238E27FC236}">
                <a16:creationId xmlns:a16="http://schemas.microsoft.com/office/drawing/2014/main" id="{41F29F16-56D2-BF46-B65D-09C388B2BD1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132" y="5774276"/>
            <a:ext cx="1848582" cy="498864"/>
          </a:xfrm>
          <a:prstGeom prst="rect">
            <a:avLst/>
          </a:prstGeom>
        </p:spPr>
      </p:pic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64F2A7D9-36AD-AF8D-0612-0D4845B90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77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2AD444-F135-CEDA-6880-5DFAE58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4980" y="0"/>
            <a:ext cx="8641935" cy="88694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6ADB32-5457-682B-085F-64E9C115EBBF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09B0C8C-F768-E29A-7BD2-7A99E17D2543}"/>
              </a:ext>
            </a:extLst>
          </p:cNvPr>
          <p:cNvCxnSpPr/>
          <p:nvPr userDrawn="1"/>
        </p:nvCxnSpPr>
        <p:spPr>
          <a:xfrm flipV="1">
            <a:off x="2085261" y="24220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9B2F5DD4-866A-8AE2-61EB-6CA1D3AFEF8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93" y="28097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374980" y="-1"/>
            <a:ext cx="8641935" cy="89476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085261" y="24220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9812EA78-6355-A080-3ED2-3A4048E64F8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93" y="28097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937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380555" y="0"/>
            <a:ext cx="8641935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7468803-D967-1A16-21CD-6EF23C8A53F4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95BB13-7F16-B82F-6780-631A93DBB250}"/>
              </a:ext>
            </a:extLst>
          </p:cNvPr>
          <p:cNvCxnSpPr/>
          <p:nvPr userDrawn="1"/>
        </p:nvCxnSpPr>
        <p:spPr>
          <a:xfrm flipV="1">
            <a:off x="2085261" y="24220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40A625C2-225D-8F68-869F-33F3B76E54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93" y="28097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8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16/11/2023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495600" y="1376224"/>
            <a:ext cx="7772400" cy="2268800"/>
          </a:xfrm>
        </p:spPr>
        <p:txBody>
          <a:bodyPr/>
          <a:lstStyle/>
          <a:p>
            <a:r>
              <a:rPr lang="fr-FR" dirty="0"/>
              <a:t>Evolution des prélèvements</a:t>
            </a:r>
            <a:br>
              <a:rPr lang="fr-FR" dirty="0"/>
            </a:br>
            <a:r>
              <a:rPr lang="fr-FR" dirty="0"/>
              <a:t>Point au 31 décembre 2022</a:t>
            </a:r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3161892" y="3886201"/>
            <a:ext cx="6400800" cy="784239"/>
          </a:xfrm>
        </p:spPr>
        <p:txBody>
          <a:bodyPr>
            <a:normAutofit/>
          </a:bodyPr>
          <a:lstStyle/>
          <a:p>
            <a:r>
              <a:rPr lang="fr-FR" dirty="0"/>
              <a:t>Commission locale de l'eau</a:t>
            </a:r>
            <a:br>
              <a:rPr lang="fr-FR" dirty="0"/>
            </a:br>
            <a:r>
              <a:rPr lang="fr-FR" dirty="0"/>
              <a:t>Réunion du 20 novembre 2023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74A067-8F3D-4429-D244-8C06B945F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Evolution des prélèvements</a:t>
            </a:r>
            <a:br>
              <a:rPr lang="fr-FR" dirty="0"/>
            </a:br>
            <a:r>
              <a:rPr lang="fr-FR" dirty="0"/>
              <a:t>toutes UG et tous usages confondus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B786DC-8D24-6CF2-9039-F517EDFA7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930F92C-F604-3299-4260-D40C858C3A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66" t="7152" r="2159" b="1983"/>
          <a:stretch/>
        </p:blipFill>
        <p:spPr>
          <a:xfrm>
            <a:off x="2620392" y="999308"/>
            <a:ext cx="8993080" cy="553960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1100245-8F48-902C-55A8-477B71BAD932}"/>
              </a:ext>
            </a:extLst>
          </p:cNvPr>
          <p:cNvSpPr txBox="1"/>
          <p:nvPr/>
        </p:nvSpPr>
        <p:spPr>
          <a:xfrm>
            <a:off x="8350606" y="6590671"/>
            <a:ext cx="31015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 dirty="0">
                <a:solidFill>
                  <a:srgbClr val="13659C"/>
                </a:solidFill>
              </a:rPr>
              <a:t>Données Département de la Gironde / BRGM</a:t>
            </a:r>
          </a:p>
        </p:txBody>
      </p:sp>
    </p:spTree>
    <p:extLst>
      <p:ext uri="{BB962C8B-B14F-4D97-AF65-F5344CB8AC3E}">
        <p14:creationId xmlns:p14="http://schemas.microsoft.com/office/powerpoint/2010/main" val="2707895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2800" b="1" dirty="0"/>
              <a:t>Evolution des prélèvements</a:t>
            </a:r>
            <a:br>
              <a:rPr lang="fr-FR" sz="2800" b="1" dirty="0"/>
            </a:br>
            <a:r>
              <a:rPr lang="fr-FR" sz="2800" b="1" dirty="0"/>
              <a:t>Eocène nord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0077D4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FF553C0-9586-4E0B-FC6E-CC1B3C52EC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0" t="8432" r="697" b="1545"/>
          <a:stretch/>
        </p:blipFill>
        <p:spPr>
          <a:xfrm>
            <a:off x="2146141" y="965055"/>
            <a:ext cx="9099612" cy="548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165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2AB3C5-AD97-2A8E-3EE1-898846DFF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400" b="1" dirty="0"/>
              <a:t>Evolution des prélèvements</a:t>
            </a:r>
            <a:br>
              <a:rPr lang="fr-FR" sz="2400" b="1" dirty="0"/>
            </a:br>
            <a:r>
              <a:rPr lang="fr-FR" sz="2400" b="1" dirty="0"/>
              <a:t>Oligocène Médoc estuaire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77D6AE-B3A1-91EB-5928-519D946C8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C8E39E9-EC81-F7BF-F2D2-CAECC63E82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8" t="7006" r="1269" b="963"/>
          <a:stretch/>
        </p:blipFill>
        <p:spPr>
          <a:xfrm>
            <a:off x="2155018" y="894764"/>
            <a:ext cx="9081857" cy="561068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65C5307-D467-9611-C78E-F338CECF61A2}"/>
              </a:ext>
            </a:extLst>
          </p:cNvPr>
          <p:cNvSpPr txBox="1"/>
          <p:nvPr/>
        </p:nvSpPr>
        <p:spPr>
          <a:xfrm>
            <a:off x="8350606" y="6590671"/>
            <a:ext cx="31015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 dirty="0">
                <a:solidFill>
                  <a:srgbClr val="13659C"/>
                </a:solidFill>
              </a:rPr>
              <a:t>Données Département de la Gironde / BRGM</a:t>
            </a:r>
          </a:p>
        </p:txBody>
      </p:sp>
    </p:spTree>
    <p:extLst>
      <p:ext uri="{BB962C8B-B14F-4D97-AF65-F5344CB8AC3E}">
        <p14:creationId xmlns:p14="http://schemas.microsoft.com/office/powerpoint/2010/main" val="2430644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E4BBE2-78B2-313A-7E15-46BD3CE17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400" b="1" dirty="0"/>
              <a:t>Evolution des prélèvements</a:t>
            </a:r>
            <a:br>
              <a:rPr lang="fr-FR" sz="2400" b="1" dirty="0"/>
            </a:br>
            <a:r>
              <a:rPr lang="fr-FR" sz="2400" b="1" dirty="0"/>
              <a:t>Eocène Médoc estuaire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257AEF-5EC6-F7A4-C09D-96CEFC0B9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1EC9B1F-67C3-7F8F-7A57-4ED4FE6CC1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4" t="7006" r="793" b="671"/>
          <a:stretch/>
        </p:blipFill>
        <p:spPr>
          <a:xfrm>
            <a:off x="2137263" y="894764"/>
            <a:ext cx="9117367" cy="562844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1849037-E4FA-EB8C-11E8-6977BA392CFE}"/>
              </a:ext>
            </a:extLst>
          </p:cNvPr>
          <p:cNvSpPr txBox="1"/>
          <p:nvPr/>
        </p:nvSpPr>
        <p:spPr>
          <a:xfrm>
            <a:off x="8350606" y="6590671"/>
            <a:ext cx="31015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 dirty="0">
                <a:solidFill>
                  <a:srgbClr val="13659C"/>
                </a:solidFill>
              </a:rPr>
              <a:t>Données Département de la Gironde / BRGM</a:t>
            </a:r>
          </a:p>
        </p:txBody>
      </p:sp>
    </p:spTree>
    <p:extLst>
      <p:ext uri="{BB962C8B-B14F-4D97-AF65-F5344CB8AC3E}">
        <p14:creationId xmlns:p14="http://schemas.microsoft.com/office/powerpoint/2010/main" val="590770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B70981-E420-A345-22E0-55E10E39E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400" b="1" dirty="0"/>
              <a:t>Evolution des prélèvements</a:t>
            </a:r>
            <a:br>
              <a:rPr lang="fr-FR" sz="2400" b="1" dirty="0"/>
            </a:br>
            <a:r>
              <a:rPr lang="fr-FR" sz="2400" b="1" dirty="0"/>
              <a:t>Oligocène littoral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4120FDE-056D-B0C2-47AC-A9E00A5E8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BC8F435-7DE4-6AE6-7AE8-E9A31FEFF5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4" t="8432" r="984" b="818"/>
          <a:stretch/>
        </p:blipFill>
        <p:spPr>
          <a:xfrm>
            <a:off x="2494625" y="976383"/>
            <a:ext cx="9099613" cy="553266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EAB2CE9-D956-9A10-571E-921E3D71C09E}"/>
              </a:ext>
            </a:extLst>
          </p:cNvPr>
          <p:cNvSpPr txBox="1"/>
          <p:nvPr/>
        </p:nvSpPr>
        <p:spPr>
          <a:xfrm>
            <a:off x="8350606" y="6590671"/>
            <a:ext cx="31015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 dirty="0">
                <a:solidFill>
                  <a:srgbClr val="13659C"/>
                </a:solidFill>
              </a:rPr>
              <a:t>Données Département de la Gironde / BRGM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9C3253B6-2141-184D-594B-C899E299200A}"/>
              </a:ext>
            </a:extLst>
          </p:cNvPr>
          <p:cNvCxnSpPr/>
          <p:nvPr/>
        </p:nvCxnSpPr>
        <p:spPr>
          <a:xfrm>
            <a:off x="10602992" y="1702126"/>
            <a:ext cx="0" cy="2077375"/>
          </a:xfrm>
          <a:prstGeom prst="straightConnector1">
            <a:avLst/>
          </a:prstGeom>
          <a:ln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A0285586-C2E2-3C96-3AAE-DD551A25AF21}"/>
              </a:ext>
            </a:extLst>
          </p:cNvPr>
          <p:cNvSpPr txBox="1"/>
          <p:nvPr/>
        </p:nvSpPr>
        <p:spPr>
          <a:xfrm>
            <a:off x="10607778" y="2556147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3C6CC1"/>
                </a:solidFill>
              </a:rPr>
              <a:t>10 Mm</a:t>
            </a:r>
            <a:r>
              <a:rPr lang="fr-FR" baseline="30000" dirty="0">
                <a:solidFill>
                  <a:srgbClr val="3C6CC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65367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C4BB69-B824-DBC0-6DCA-61EA6E9AE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400" b="1" dirty="0"/>
              <a:t>Evolution des prélèvements</a:t>
            </a:r>
            <a:br>
              <a:rPr lang="fr-FR" sz="2400" b="1" dirty="0"/>
            </a:br>
            <a:r>
              <a:rPr lang="fr-FR" sz="2400" b="1" dirty="0"/>
              <a:t>Eocène littoral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DB8E898-E038-0D22-3CC5-6093C038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7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0F86CD9-B9B0-129D-B9FB-B31E099BCF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9" t="6715" r="1460" b="963"/>
          <a:stretch/>
        </p:blipFill>
        <p:spPr>
          <a:xfrm>
            <a:off x="2181652" y="910470"/>
            <a:ext cx="9028590" cy="562844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D1BEA34-D1DB-897B-8545-1A08E74DA04D}"/>
              </a:ext>
            </a:extLst>
          </p:cNvPr>
          <p:cNvSpPr txBox="1"/>
          <p:nvPr/>
        </p:nvSpPr>
        <p:spPr>
          <a:xfrm>
            <a:off x="8350606" y="6590671"/>
            <a:ext cx="31015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 dirty="0">
                <a:solidFill>
                  <a:srgbClr val="13659C"/>
                </a:solidFill>
              </a:rPr>
              <a:t>Données Département de la Gironde / BRGM</a:t>
            </a:r>
          </a:p>
        </p:txBody>
      </p:sp>
    </p:spTree>
    <p:extLst>
      <p:ext uri="{BB962C8B-B14F-4D97-AF65-F5344CB8AC3E}">
        <p14:creationId xmlns:p14="http://schemas.microsoft.com/office/powerpoint/2010/main" val="1032084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E376B5-7A52-288D-DBAB-89167C876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400" b="1" dirty="0"/>
              <a:t>Evolution des prélèvements </a:t>
            </a:r>
            <a:br>
              <a:rPr lang="fr-FR" sz="2400" b="1" dirty="0"/>
            </a:br>
            <a:r>
              <a:rPr lang="fr-FR" sz="2400" b="1" dirty="0"/>
              <a:t>Oligocène centre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9A2623-F5B5-F539-F664-7B69DF1A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8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7D571C1-8B03-AF41-2D4F-C8937783BB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7" t="8432" r="1081" b="963"/>
          <a:stretch/>
        </p:blipFill>
        <p:spPr>
          <a:xfrm>
            <a:off x="2137263" y="980822"/>
            <a:ext cx="9117367" cy="552379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8D681BC-477F-57C1-8B84-AA53374B3474}"/>
              </a:ext>
            </a:extLst>
          </p:cNvPr>
          <p:cNvSpPr txBox="1"/>
          <p:nvPr/>
        </p:nvSpPr>
        <p:spPr>
          <a:xfrm>
            <a:off x="8350606" y="6590671"/>
            <a:ext cx="31015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 dirty="0">
                <a:solidFill>
                  <a:srgbClr val="13659C"/>
                </a:solidFill>
              </a:rPr>
              <a:t>Données Département de la Gironde / BRGM</a:t>
            </a:r>
          </a:p>
        </p:txBody>
      </p:sp>
    </p:spTree>
    <p:extLst>
      <p:ext uri="{BB962C8B-B14F-4D97-AF65-F5344CB8AC3E}">
        <p14:creationId xmlns:p14="http://schemas.microsoft.com/office/powerpoint/2010/main" val="2965807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2800" b="1" dirty="0"/>
              <a:t>Evolution des prélèvements</a:t>
            </a:r>
            <a:br>
              <a:rPr lang="fr-FR" sz="2800" b="1" dirty="0"/>
            </a:br>
            <a:r>
              <a:rPr lang="fr-FR" sz="2800" b="1" dirty="0"/>
              <a:t>à l'Eocène centre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0BA31C-2809-5343-8DAA-A486946934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10" t="7002" r="1100" b="5505"/>
          <a:stretch/>
        </p:blipFill>
        <p:spPr>
          <a:xfrm>
            <a:off x="2225416" y="1036467"/>
            <a:ext cx="9049225" cy="528443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76ECA7C-5F26-0960-A25D-828C2A209B77}"/>
              </a:ext>
            </a:extLst>
          </p:cNvPr>
          <p:cNvSpPr txBox="1"/>
          <p:nvPr/>
        </p:nvSpPr>
        <p:spPr>
          <a:xfrm>
            <a:off x="8350606" y="6590671"/>
            <a:ext cx="31015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 dirty="0">
                <a:solidFill>
                  <a:srgbClr val="13659C"/>
                </a:solidFill>
              </a:rPr>
              <a:t>Données Département de la Gironde / BRGM</a:t>
            </a:r>
          </a:p>
        </p:txBody>
      </p:sp>
      <p:sp>
        <p:nvSpPr>
          <p:cNvPr id="6" name="Espace réservé du numéro de diapositive 3">
            <a:extLst>
              <a:ext uri="{FF2B5EF4-FFF2-40B4-BE49-F238E27FC236}">
                <a16:creationId xmlns:a16="http://schemas.microsoft.com/office/drawing/2014/main" id="{D21CDE97-F99A-FF20-0C76-0B286EF61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fld id="{A69E00E3-DEE3-4217-B4F6-3EC050798811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39FEAE-8B5A-1471-5AD6-CE9ABDC5A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400" b="1" dirty="0"/>
              <a:t>Evolution des prélèvements</a:t>
            </a:r>
            <a:br>
              <a:rPr lang="fr-FR" sz="2400" b="1" dirty="0"/>
            </a:br>
            <a:r>
              <a:rPr lang="fr-FR" sz="2400" b="1" dirty="0"/>
              <a:t>au Campano-Maastrichtien centre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62386EE-92D5-A3CC-584D-8EF04763B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10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CD30A35-2B3F-9A5F-B073-E7B6CA8AEB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0" t="7006" r="1080" b="1984"/>
          <a:stretch/>
        </p:blipFill>
        <p:spPr>
          <a:xfrm>
            <a:off x="2006353" y="894764"/>
            <a:ext cx="9179512" cy="554848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AD1D403-D617-79BE-A49B-E8851986F44A}"/>
              </a:ext>
            </a:extLst>
          </p:cNvPr>
          <p:cNvSpPr txBox="1"/>
          <p:nvPr/>
        </p:nvSpPr>
        <p:spPr>
          <a:xfrm>
            <a:off x="8350606" y="6590671"/>
            <a:ext cx="31015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 dirty="0">
                <a:solidFill>
                  <a:srgbClr val="13659C"/>
                </a:solidFill>
              </a:rPr>
              <a:t>Données Département de la Gironde / BRGM</a:t>
            </a:r>
          </a:p>
        </p:txBody>
      </p:sp>
    </p:spTree>
    <p:extLst>
      <p:ext uri="{BB962C8B-B14F-4D97-AF65-F5344CB8AC3E}">
        <p14:creationId xmlns:p14="http://schemas.microsoft.com/office/powerpoint/2010/main" val="3357780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66DF40-8DE9-9C0F-E652-24A477BDA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/>
              <a:t>Evolution des prélèvements</a:t>
            </a:r>
            <a:br>
              <a:rPr lang="fr-FR" sz="2400" b="1" dirty="0"/>
            </a:br>
            <a:r>
              <a:rPr lang="fr-FR" sz="2400" b="1" dirty="0"/>
              <a:t>à l'Oligocène centre selon origine de l'eau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614ED0D-9AE2-9337-63C9-91EBDB4FC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11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14707F-7433-6704-3000-68B783DF60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6" t="11666" r="2445" b="1984"/>
          <a:stretch/>
        </p:blipFill>
        <p:spPr>
          <a:xfrm>
            <a:off x="1918961" y="983540"/>
            <a:ext cx="9404711" cy="553266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5257C76-994D-7FF6-5BDD-82C1BD4805AE}"/>
              </a:ext>
            </a:extLst>
          </p:cNvPr>
          <p:cNvSpPr txBox="1"/>
          <p:nvPr/>
        </p:nvSpPr>
        <p:spPr>
          <a:xfrm>
            <a:off x="8350606" y="6590671"/>
            <a:ext cx="31015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 dirty="0">
                <a:solidFill>
                  <a:srgbClr val="13659C"/>
                </a:solidFill>
              </a:rPr>
              <a:t>Données Département de la Gironde / BRGM</a:t>
            </a:r>
          </a:p>
        </p:txBody>
      </p:sp>
    </p:spTree>
    <p:extLst>
      <p:ext uri="{BB962C8B-B14F-4D97-AF65-F5344CB8AC3E}">
        <p14:creationId xmlns:p14="http://schemas.microsoft.com/office/powerpoint/2010/main" val="561596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77C7D0-503D-2A2D-6F0D-7AD4F92E3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2400" b="1" dirty="0"/>
              <a:t>Evolution des prélèvements sur les sources</a:t>
            </a:r>
            <a:br>
              <a:rPr lang="fr-FR" sz="2400" b="1" dirty="0"/>
            </a:br>
            <a:r>
              <a:rPr lang="fr-FR" sz="2400" b="1" dirty="0"/>
              <a:t>captées par Bordeaux Métropole (Miocène et Oligocène centre)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09AD31B-B14D-8346-8C15-951FF4C33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12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685EBE5-A137-C43A-5A67-671E43A9FC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74" t="10501" r="636" b="817"/>
          <a:stretch/>
        </p:blipFill>
        <p:spPr>
          <a:xfrm>
            <a:off x="2356794" y="949850"/>
            <a:ext cx="9152877" cy="540650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4CED2E0-9A84-7FE1-5FBC-C5E590C6D6B3}"/>
              </a:ext>
            </a:extLst>
          </p:cNvPr>
          <p:cNvSpPr txBox="1"/>
          <p:nvPr/>
        </p:nvSpPr>
        <p:spPr>
          <a:xfrm>
            <a:off x="8350606" y="6590671"/>
            <a:ext cx="31015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 dirty="0">
                <a:solidFill>
                  <a:srgbClr val="13659C"/>
                </a:solidFill>
              </a:rPr>
              <a:t>Données Département de la Gironde / BRGM</a:t>
            </a:r>
          </a:p>
        </p:txBody>
      </p:sp>
    </p:spTree>
    <p:extLst>
      <p:ext uri="{BB962C8B-B14F-4D97-AF65-F5344CB8AC3E}">
        <p14:creationId xmlns:p14="http://schemas.microsoft.com/office/powerpoint/2010/main" val="462678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8CACF0-220A-A79E-BB6C-B52B83624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400" b="1" dirty="0"/>
              <a:t>Evolution des prélèvements pour l'AEP</a:t>
            </a:r>
            <a:br>
              <a:rPr lang="fr-FR" sz="2400" b="1" dirty="0"/>
            </a:br>
            <a:r>
              <a:rPr lang="fr-FR" sz="2400" b="1" dirty="0"/>
              <a:t> toutes ressources confondues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B420CF6-DDB7-038D-06D5-38A35BB2A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13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591340D-E6BD-A535-9861-C5D98BF3E3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8" t="8348" r="8868" b="5534"/>
          <a:stretch/>
        </p:blipFill>
        <p:spPr>
          <a:xfrm>
            <a:off x="1751433" y="1032734"/>
            <a:ext cx="8689134" cy="546158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36788D2-DDFB-40B0-E7A7-16F72E54876D}"/>
              </a:ext>
            </a:extLst>
          </p:cNvPr>
          <p:cNvSpPr txBox="1"/>
          <p:nvPr/>
        </p:nvSpPr>
        <p:spPr>
          <a:xfrm>
            <a:off x="8350606" y="6590671"/>
            <a:ext cx="31015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 dirty="0">
                <a:solidFill>
                  <a:srgbClr val="13659C"/>
                </a:solidFill>
              </a:rPr>
              <a:t>Données Département de la Gironde / BRGM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94C17B89-D761-0184-F6F5-A3B6D1A97D4B}"/>
              </a:ext>
            </a:extLst>
          </p:cNvPr>
          <p:cNvCxnSpPr>
            <a:cxnSpLocks/>
          </p:cNvCxnSpPr>
          <p:nvPr/>
        </p:nvCxnSpPr>
        <p:spPr>
          <a:xfrm flipV="1">
            <a:off x="5586666" y="1183785"/>
            <a:ext cx="5053601" cy="502151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EB56E406-7179-701F-B2B1-3A73B96ADF0F}"/>
              </a:ext>
            </a:extLst>
          </p:cNvPr>
          <p:cNvCxnSpPr>
            <a:cxnSpLocks/>
          </p:cNvCxnSpPr>
          <p:nvPr/>
        </p:nvCxnSpPr>
        <p:spPr>
          <a:xfrm flipV="1">
            <a:off x="2752505" y="1183785"/>
            <a:ext cx="4769172" cy="473249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540244CA-7E88-4DFB-BD7B-BE7C84E9C2BB}"/>
              </a:ext>
            </a:extLst>
          </p:cNvPr>
          <p:cNvSpPr txBox="1"/>
          <p:nvPr/>
        </p:nvSpPr>
        <p:spPr>
          <a:xfrm rot="18899456">
            <a:off x="6449962" y="4040043"/>
            <a:ext cx="1602657" cy="369332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+1,3 Mm</a:t>
            </a:r>
            <a:r>
              <a:rPr lang="fr-FR" b="1" baseline="30000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/an</a:t>
            </a:r>
          </a:p>
        </p:txBody>
      </p:sp>
    </p:spTree>
    <p:extLst>
      <p:ext uri="{BB962C8B-B14F-4D97-AF65-F5344CB8AC3E}">
        <p14:creationId xmlns:p14="http://schemas.microsoft.com/office/powerpoint/2010/main" val="235806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55583B-8201-67AD-46BB-D1E686396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400" b="1" dirty="0"/>
              <a:t>Evolution des prélèvements par habitant pour l'AEP</a:t>
            </a:r>
            <a:br>
              <a:rPr lang="fr-FR" sz="2400" b="1" dirty="0"/>
            </a:br>
            <a:r>
              <a:rPr lang="fr-FR" sz="2400" b="1" dirty="0"/>
              <a:t>toutes ressources confondues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ABD5027-5D1F-A611-D596-ED4EA9EF8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14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F959448-187B-9876-870E-81C283BF91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1" t="9401" r="1619" b="5388"/>
          <a:stretch/>
        </p:blipFill>
        <p:spPr>
          <a:xfrm>
            <a:off x="1920892" y="958787"/>
            <a:ext cx="9460282" cy="548640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BA2E74E-8BC4-04F3-566A-F8D8C94ED271}"/>
              </a:ext>
            </a:extLst>
          </p:cNvPr>
          <p:cNvSpPr txBox="1"/>
          <p:nvPr/>
        </p:nvSpPr>
        <p:spPr>
          <a:xfrm>
            <a:off x="8350606" y="6590671"/>
            <a:ext cx="36608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 dirty="0">
                <a:solidFill>
                  <a:srgbClr val="13659C"/>
                </a:solidFill>
              </a:rPr>
              <a:t>Données Département de la Gironde / BRGM / INSEE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36867E37-65B6-7D5C-3131-46D61F411131}"/>
              </a:ext>
            </a:extLst>
          </p:cNvPr>
          <p:cNvCxnSpPr>
            <a:cxnSpLocks/>
          </p:cNvCxnSpPr>
          <p:nvPr/>
        </p:nvCxnSpPr>
        <p:spPr>
          <a:xfrm flipV="1">
            <a:off x="2949677" y="1042219"/>
            <a:ext cx="3146323" cy="506361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99BA00B-8F46-7CC0-32B0-1BA22BE91107}"/>
              </a:ext>
            </a:extLst>
          </p:cNvPr>
          <p:cNvCxnSpPr>
            <a:cxnSpLocks/>
          </p:cNvCxnSpPr>
          <p:nvPr/>
        </p:nvCxnSpPr>
        <p:spPr>
          <a:xfrm flipV="1">
            <a:off x="7472516" y="2045110"/>
            <a:ext cx="4611329" cy="283169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F891E158-6877-635D-708C-EA3573AC142D}"/>
              </a:ext>
            </a:extLst>
          </p:cNvPr>
          <p:cNvSpPr txBox="1"/>
          <p:nvPr/>
        </p:nvSpPr>
        <p:spPr>
          <a:xfrm rot="19606306">
            <a:off x="7093216" y="4165465"/>
            <a:ext cx="1623936" cy="369332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# +0,7 m</a:t>
            </a:r>
            <a:r>
              <a:rPr lang="fr-FR" b="1" baseline="30000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/an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39A0CEF-2A0D-23AF-3D21-B28436EA2A1F}"/>
              </a:ext>
            </a:extLst>
          </p:cNvPr>
          <p:cNvSpPr txBox="1"/>
          <p:nvPr/>
        </p:nvSpPr>
        <p:spPr>
          <a:xfrm rot="18112901">
            <a:off x="3184998" y="4936572"/>
            <a:ext cx="1602657" cy="369332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# +1,7 m</a:t>
            </a:r>
            <a:r>
              <a:rPr lang="fr-FR" b="1" baseline="30000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/an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204BA66-C3A3-DABF-6342-B022800713B8}"/>
              </a:ext>
            </a:extLst>
          </p:cNvPr>
          <p:cNvSpPr txBox="1"/>
          <p:nvPr/>
        </p:nvSpPr>
        <p:spPr>
          <a:xfrm rot="16200000">
            <a:off x="-485875" y="3404748"/>
            <a:ext cx="506361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600" dirty="0"/>
              <a:t>Volume prélevé par habitant pour l'AEP (m</a:t>
            </a:r>
            <a:r>
              <a:rPr lang="fr-FR" sz="1600" baseline="30000" dirty="0"/>
              <a:t>3</a:t>
            </a:r>
            <a:r>
              <a:rPr lang="fr-FR" sz="1600" dirty="0"/>
              <a:t>/an/</a:t>
            </a:r>
            <a:r>
              <a:rPr lang="fr-FR" sz="1600" dirty="0" err="1"/>
              <a:t>hab</a:t>
            </a:r>
            <a:r>
              <a:rPr lang="fr-FR"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80935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F65ABA-1C3A-B5B5-D085-5003022E8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400" b="1" dirty="0"/>
              <a:t>Prélèvements 2022 dans les nappes profondes de Gironde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52F84B-EC36-6297-5B76-F8A3180C4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15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DEBF46F-BD96-C6C7-E4BE-FC2FC8EFB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943" y="975689"/>
            <a:ext cx="8314644" cy="564418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5886E7F-7B1B-BF1C-C483-297A5140BA07}"/>
              </a:ext>
            </a:extLst>
          </p:cNvPr>
          <p:cNvSpPr txBox="1"/>
          <p:nvPr/>
        </p:nvSpPr>
        <p:spPr>
          <a:xfrm>
            <a:off x="8350606" y="6590671"/>
            <a:ext cx="31015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 dirty="0">
                <a:solidFill>
                  <a:srgbClr val="13659C"/>
                </a:solidFill>
              </a:rPr>
              <a:t>Données Département de la Gironde / BRGM</a:t>
            </a:r>
          </a:p>
        </p:txBody>
      </p:sp>
    </p:spTree>
    <p:extLst>
      <p:ext uri="{BB962C8B-B14F-4D97-AF65-F5344CB8AC3E}">
        <p14:creationId xmlns:p14="http://schemas.microsoft.com/office/powerpoint/2010/main" val="2992786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</TotalTime>
  <Words>277</Words>
  <Application>Microsoft Office PowerPoint</Application>
  <PresentationFormat>Grand écran</PresentationFormat>
  <Paragraphs>48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8" baseType="lpstr">
      <vt:lpstr>Arial</vt:lpstr>
      <vt:lpstr>Trebuchet MS</vt:lpstr>
      <vt:lpstr>Office Theme</vt:lpstr>
      <vt:lpstr>Evolution des prélèvements Point au 31 décembre 2022</vt:lpstr>
      <vt:lpstr>Evolution des prélèvements toutes UG et tous usages confondus</vt:lpstr>
      <vt:lpstr>Evolution des prélèvements Eocène nord</vt:lpstr>
      <vt:lpstr>Evolution des prélèvements Oligocène Médoc estuaire</vt:lpstr>
      <vt:lpstr>Evolution des prélèvements Eocène Médoc estuaire</vt:lpstr>
      <vt:lpstr>Evolution des prélèvements Oligocène littoral</vt:lpstr>
      <vt:lpstr>Evolution des prélèvements Eocène littoral</vt:lpstr>
      <vt:lpstr>Evolution des prélèvements  Oligocène centre</vt:lpstr>
      <vt:lpstr>Evolution des prélèvements à l'Eocène centre</vt:lpstr>
      <vt:lpstr>Evolution des prélèvements au Campano-Maastrichtien centre</vt:lpstr>
      <vt:lpstr>Evolution des prélèvements à l'Oligocène centre selon origine de l'eau</vt:lpstr>
      <vt:lpstr>Evolution des prélèvements sur les sources captées par Bordeaux Métropole (Miocène et Oligocène centre)</vt:lpstr>
      <vt:lpstr>Evolution des prélèvements pour l'AEP  toutes ressources confondues</vt:lpstr>
      <vt:lpstr>Evolution des prélèvements par habitant pour l'AEP toutes ressources confondues</vt:lpstr>
      <vt:lpstr>Prélèvements 2022 dans les nappes profondes de Gironde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Laurent</dc:creator>
  <cp:lastModifiedBy>Bruno de Grissac</cp:lastModifiedBy>
  <cp:revision>12</cp:revision>
  <dcterms:created xsi:type="dcterms:W3CDTF">2023-11-09T14:53:53Z</dcterms:created>
  <dcterms:modified xsi:type="dcterms:W3CDTF">2023-11-16T08:42:24Z</dcterms:modified>
</cp:coreProperties>
</file>